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notesSlides/notesSlide3.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notesSlides/notesSlide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10"/>
  </p:notesMasterIdLst>
  <p:handoutMasterIdLst>
    <p:handoutMasterId r:id="rId111"/>
  </p:handoutMasterIdLst>
  <p:sldIdLst>
    <p:sldId id="428" r:id="rId2"/>
    <p:sldId id="372" r:id="rId3"/>
    <p:sldId id="417" r:id="rId4"/>
    <p:sldId id="429" r:id="rId5"/>
    <p:sldId id="430" r:id="rId6"/>
    <p:sldId id="431" r:id="rId7"/>
    <p:sldId id="373" r:id="rId8"/>
    <p:sldId id="435" r:id="rId9"/>
    <p:sldId id="436" r:id="rId10"/>
    <p:sldId id="576" r:id="rId11"/>
    <p:sldId id="577" r:id="rId12"/>
    <p:sldId id="438" r:id="rId13"/>
    <p:sldId id="437" r:id="rId14"/>
    <p:sldId id="440" r:id="rId15"/>
    <p:sldId id="442" r:id="rId16"/>
    <p:sldId id="441" r:id="rId17"/>
    <p:sldId id="444" r:id="rId18"/>
    <p:sldId id="445" r:id="rId19"/>
    <p:sldId id="448" r:id="rId20"/>
    <p:sldId id="450" r:id="rId21"/>
    <p:sldId id="452" r:id="rId22"/>
    <p:sldId id="454" r:id="rId23"/>
    <p:sldId id="457" r:id="rId24"/>
    <p:sldId id="456" r:id="rId25"/>
    <p:sldId id="459" r:id="rId26"/>
    <p:sldId id="461" r:id="rId27"/>
    <p:sldId id="464" r:id="rId28"/>
    <p:sldId id="468" r:id="rId29"/>
    <p:sldId id="467" r:id="rId30"/>
    <p:sldId id="469" r:id="rId31"/>
    <p:sldId id="472" r:id="rId32"/>
    <p:sldId id="473" r:id="rId33"/>
    <p:sldId id="475" r:id="rId34"/>
    <p:sldId id="478" r:id="rId35"/>
    <p:sldId id="480" r:id="rId36"/>
    <p:sldId id="482" r:id="rId37"/>
    <p:sldId id="485" r:id="rId38"/>
    <p:sldId id="486" r:id="rId39"/>
    <p:sldId id="580" r:id="rId40"/>
    <p:sldId id="581" r:id="rId41"/>
    <p:sldId id="724" r:id="rId42"/>
    <p:sldId id="725" r:id="rId43"/>
    <p:sldId id="726" r:id="rId44"/>
    <p:sldId id="730" r:id="rId45"/>
    <p:sldId id="729" r:id="rId46"/>
    <p:sldId id="727" r:id="rId47"/>
    <p:sldId id="489" r:id="rId48"/>
    <p:sldId id="490" r:id="rId49"/>
    <p:sldId id="491" r:id="rId50"/>
    <p:sldId id="493" r:id="rId51"/>
    <p:sldId id="496" r:id="rId52"/>
    <p:sldId id="499" r:id="rId53"/>
    <p:sldId id="500" r:id="rId54"/>
    <p:sldId id="502" r:id="rId55"/>
    <p:sldId id="504" r:id="rId56"/>
    <p:sldId id="506" r:id="rId57"/>
    <p:sldId id="509" r:id="rId58"/>
    <p:sldId id="510" r:id="rId59"/>
    <p:sldId id="514" r:id="rId60"/>
    <p:sldId id="516" r:id="rId61"/>
    <p:sldId id="517" r:id="rId62"/>
    <p:sldId id="519" r:id="rId63"/>
    <p:sldId id="582" r:id="rId64"/>
    <p:sldId id="583" r:id="rId65"/>
    <p:sldId id="714" r:id="rId66"/>
    <p:sldId id="716" r:id="rId67"/>
    <p:sldId id="715" r:id="rId68"/>
    <p:sldId id="717" r:id="rId69"/>
    <p:sldId id="718" r:id="rId70"/>
    <p:sldId id="719" r:id="rId71"/>
    <p:sldId id="720" r:id="rId72"/>
    <p:sldId id="721" r:id="rId73"/>
    <p:sldId id="722" r:id="rId74"/>
    <p:sldId id="723" r:id="rId75"/>
    <p:sldId id="520" r:id="rId76"/>
    <p:sldId id="521" r:id="rId77"/>
    <p:sldId id="524" r:id="rId78"/>
    <p:sldId id="526" r:id="rId79"/>
    <p:sldId id="529" r:id="rId80"/>
    <p:sldId id="532" r:id="rId81"/>
    <p:sldId id="535" r:id="rId82"/>
    <p:sldId id="538" r:id="rId83"/>
    <p:sldId id="540" r:id="rId84"/>
    <p:sldId id="541" r:id="rId85"/>
    <p:sldId id="542" r:id="rId86"/>
    <p:sldId id="543" r:id="rId87"/>
    <p:sldId id="545" r:id="rId88"/>
    <p:sldId id="547" r:id="rId89"/>
    <p:sldId id="548" r:id="rId90"/>
    <p:sldId id="688" r:id="rId91"/>
    <p:sldId id="689" r:id="rId92"/>
    <p:sldId id="550" r:id="rId93"/>
    <p:sldId id="551" r:id="rId94"/>
    <p:sldId id="552" r:id="rId95"/>
    <p:sldId id="554" r:id="rId96"/>
    <p:sldId id="555" r:id="rId97"/>
    <p:sldId id="557" r:id="rId98"/>
    <p:sldId id="558" r:id="rId99"/>
    <p:sldId id="559" r:id="rId100"/>
    <p:sldId id="560" r:id="rId101"/>
    <p:sldId id="562" r:id="rId102"/>
    <p:sldId id="565" r:id="rId103"/>
    <p:sldId id="566" r:id="rId104"/>
    <p:sldId id="568" r:id="rId105"/>
    <p:sldId id="569" r:id="rId106"/>
    <p:sldId id="571" r:id="rId107"/>
    <p:sldId id="572" r:id="rId108"/>
    <p:sldId id="575" r:id="rId109"/>
  </p:sldIdLst>
  <p:sldSz cx="9144000" cy="6858000" type="screen4x3"/>
  <p:notesSz cx="6858000" cy="9144000"/>
  <p:custDataLst>
    <p:tags r:id="rId112"/>
  </p:custDataLst>
  <p:defaultTextStyle>
    <a:defPPr>
      <a:defRPr lang="zh-CN"/>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163"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3535"/>
  </p:normalViewPr>
  <p:slideViewPr>
    <p:cSldViewPr showGuides="1">
      <p:cViewPr varScale="1">
        <p:scale>
          <a:sx n="72" d="100"/>
          <a:sy n="72" d="100"/>
        </p:scale>
        <p:origin x="1762" y="53"/>
      </p:cViewPr>
      <p:guideLst>
        <p:guide orient="horz" pos="2163"/>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microsoft.com/office/2015/10/relationships/revisionInfo" Target="revisionInfo.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tags" Target="tags/tag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110" Type="http://schemas.openxmlformats.org/officeDocument/2006/relationships/notesMaster" Target="notesMasters/notesMaster1.xml"/><Relationship Id="rId115"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7.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marL="0" marR="0" lvl="0" indent="0" algn="r" defTabSz="914400" rtl="0" eaLnBrk="0" fontAlgn="base" latinLnBrk="0" hangingPunct="0">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 name="页脚占位符 3"/>
          <p:cNvSpPr>
            <a:spLocks noGrp="1"/>
          </p:cNvSpPr>
          <p:nvPr>
            <p:ph type="ftr" sz="quarter" idx="2"/>
          </p:nvPr>
        </p:nvSpPr>
        <p:spPr>
          <a:xfrm>
            <a:off x="0" y="8685213"/>
            <a:ext cx="2971800" cy="458788"/>
          </a:xfrm>
          <a:prstGeom prst="rect">
            <a:avLst/>
          </a:prstGeom>
        </p:spPr>
        <p:txBody>
          <a:bodyPr vert="horz" lIns="91440" tIns="45720" rIns="91440" bIns="45720" rtlCol="0" anchor="b"/>
          <a:lstStyle>
            <a:lvl1pPr algn="l">
              <a:defRPr sz="1200"/>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灯片编号占位符 4"/>
          <p:cNvSpPr>
            <a:spLocks noGrp="1"/>
          </p:cNvSpPr>
          <p:nvPr>
            <p:ph type="sldNum" sz="quarter" idx="3"/>
          </p:nvPr>
        </p:nvSpPr>
        <p:spPr>
          <a:xfrm>
            <a:off x="3884613" y="8685213"/>
            <a:ext cx="2971800" cy="458788"/>
          </a:xfrm>
          <a:prstGeom prst="rect">
            <a:avLst/>
          </a:prstGeom>
        </p:spPr>
        <p:txBody>
          <a:bodyPr vert="horz" lIns="91440" tIns="45720" rIns="91440" bIns="45720" rtlCol="0" anchor="b"/>
          <a:lstStyle>
            <a:lvl1pPr algn="r">
              <a:defRPr sz="1200"/>
            </a:lvl1pPr>
          </a:lstStyle>
          <a:p>
            <a:pPr marL="0" marR="0" lvl="0" indent="0" algn="r" defTabSz="914400" rtl="0" eaLnBrk="0" fontAlgn="base" latinLnBrk="0" hangingPunct="0">
              <a:lnSpc>
                <a:spcPct val="100000"/>
              </a:lnSpc>
              <a:spcBef>
                <a:spcPct val="0"/>
              </a:spcBef>
              <a:spcAft>
                <a:spcPct val="0"/>
              </a:spcAft>
              <a:buClrTx/>
              <a:buSzTx/>
              <a:buFontTx/>
              <a:buNone/>
              <a:defRPr/>
            </a:pPr>
            <a:fld id="{B33BA463-6F1D-410A-BFD1-B165F3F116AB}" type="slidenum">
              <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t>‹#›</a:t>
            </a:fld>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 bg1="lt1" tx1="dk1" bg2="lt2" tx2="dk2" accent1="accent1" accent2="accent2" accent3="accent3" accent4="accent4" accent5="accent5" accent6="accent6" hlink="hlink" folHlink="folHlink"/>
  <p:hf sldNum="0"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0034" name="Rectangle 2"/>
          <p:cNvSpPr>
            <a:spLocks noGrp="1" noChangeArrowheads="1"/>
          </p:cNvSpPr>
          <p:nvPr>
            <p:ph type="hdr" sz="quarter"/>
          </p:nvPr>
        </p:nvSpPr>
        <p:spPr bwMode="auto">
          <a:xfrm>
            <a:off x="0" y="0"/>
            <a:ext cx="2971800" cy="457200"/>
          </a:xfrm>
          <a:prstGeom prst="rect">
            <a:avLst/>
          </a:prstGeom>
          <a:noFill/>
          <a:ln>
            <a:noFill/>
          </a:ln>
          <a:effectLst/>
        </p:spPr>
        <p:txBody>
          <a:bodyPr vert="horz" wrap="square" lIns="91440" tIns="45720" rIns="91440" bIns="45720" numCol="1" anchor="t" anchorCtr="0" compatLnSpc="1"/>
          <a:lstStyle>
            <a:lvl1pPr eaLnBrk="1" hangingPunct="1">
              <a:defRPr sz="1200"/>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00035" name="Rectangle 3"/>
          <p:cNvSpPr>
            <a:spLocks noGrp="1" noChangeArrowheads="1"/>
          </p:cNvSpPr>
          <p:nvPr>
            <p:ph type="dt" idx="1"/>
          </p:nvPr>
        </p:nvSpPr>
        <p:spPr bwMode="auto">
          <a:xfrm>
            <a:off x="3884613" y="0"/>
            <a:ext cx="2971800" cy="457200"/>
          </a:xfrm>
          <a:prstGeom prst="rect">
            <a:avLst/>
          </a:prstGeom>
          <a:noFill/>
          <a:ln>
            <a:noFill/>
          </a:ln>
          <a:effectLst/>
        </p:spPr>
        <p:txBody>
          <a:bodyPr vert="horz" wrap="square" lIns="91440" tIns="45720" rIns="91440" bIns="45720" numCol="1" anchor="t" anchorCtr="0" compatLnSpc="1"/>
          <a:lstStyle>
            <a:lvl1pPr algn="r" eaLnBrk="1" hangingPunct="1">
              <a:defRPr sz="1200"/>
            </a:lvl1pPr>
          </a:lstStyle>
          <a:p>
            <a:pPr marL="0" marR="0" lvl="0" indent="0" algn="r"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076" name="Rectangle 4"/>
          <p:cNvSpPr>
            <a:spLocks noGrp="1" noRot="1" noChangeAspect="1" noTextEdit="1"/>
          </p:cNvSpPr>
          <p:nvPr>
            <p:ph type="sldImg" idx="2"/>
          </p:nvPr>
        </p:nvSpPr>
        <p:spPr>
          <a:xfrm>
            <a:off x="1143000" y="685800"/>
            <a:ext cx="4572000" cy="3429000"/>
          </a:xfrm>
          <a:prstGeom prst="rect">
            <a:avLst/>
          </a:prstGeom>
          <a:noFill/>
          <a:ln w="9525" cap="flat" cmpd="sng">
            <a:solidFill>
              <a:srgbClr val="000000"/>
            </a:solidFill>
            <a:prstDash val="solid"/>
            <a:miter/>
            <a:headEnd type="none" w="med" len="med"/>
            <a:tailEnd type="none" w="med" len="med"/>
          </a:ln>
        </p:spPr>
      </p:sp>
      <p:sp>
        <p:nvSpPr>
          <p:cNvPr id="300037" name="Rectangle 5"/>
          <p:cNvSpPr>
            <a:spLocks noGrp="1" noChangeArrowheads="1"/>
          </p:cNvSpPr>
          <p:nvPr>
            <p:ph type="body" sz="quarter" idx="3"/>
          </p:nvPr>
        </p:nvSpPr>
        <p:spPr bwMode="auto">
          <a:xfrm>
            <a:off x="685800" y="4343400"/>
            <a:ext cx="5486400" cy="4114800"/>
          </a:xfrm>
          <a:prstGeom prst="rect">
            <a:avLst/>
          </a:prstGeom>
          <a:noFill/>
          <a:ln>
            <a:noFill/>
          </a:ln>
          <a:effectLst/>
        </p:spPr>
        <p:txBody>
          <a:bodyPr vert="horz" wrap="square" lIns="91440" tIns="45720" rIns="91440" bIns="45720" numCol="1" anchor="t" anchorCtr="0" compatLnSpc="1"/>
          <a:lstStyle/>
          <a:p>
            <a:pPr marL="0" marR="0" lvl="0"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t>单击此处编辑母版文本样式</a:t>
            </a:r>
          </a:p>
          <a:p>
            <a:pPr marL="457200" marR="0" lvl="1"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t>第二级</a:t>
            </a:r>
          </a:p>
          <a:p>
            <a:pPr marL="914400" marR="0" lvl="2"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t>第三级</a:t>
            </a:r>
          </a:p>
          <a:p>
            <a:pPr marL="1371600" marR="0" lvl="3"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t>第四级</a:t>
            </a:r>
          </a:p>
          <a:p>
            <a:pPr marL="1828800" marR="0" lvl="4"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t>第五级</a:t>
            </a:r>
          </a:p>
        </p:txBody>
      </p:sp>
      <p:sp>
        <p:nvSpPr>
          <p:cNvPr id="300038" name="Rectangle 6"/>
          <p:cNvSpPr>
            <a:spLocks noGrp="1" noChangeArrowheads="1"/>
          </p:cNvSpPr>
          <p:nvPr>
            <p:ph type="ftr" sz="quarter" idx="4"/>
          </p:nvPr>
        </p:nvSpPr>
        <p:spPr bwMode="auto">
          <a:xfrm>
            <a:off x="0" y="8685213"/>
            <a:ext cx="2971800" cy="457200"/>
          </a:xfrm>
          <a:prstGeom prst="rect">
            <a:avLst/>
          </a:prstGeom>
          <a:noFill/>
          <a:ln>
            <a:noFill/>
          </a:ln>
          <a:effectLst/>
        </p:spPr>
        <p:txBody>
          <a:bodyPr vert="horz" wrap="square" lIns="91440" tIns="45720" rIns="91440" bIns="45720" numCol="1" anchor="b" anchorCtr="0" compatLnSpc="1"/>
          <a:lstStyle>
            <a:lvl1pPr eaLnBrk="1" hangingPunct="1">
              <a:defRPr sz="1200"/>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00039" name="Rectangle 7"/>
          <p:cNvSpPr>
            <a:spLocks noGrp="1" noChangeArrowheads="1"/>
          </p:cNvSpPr>
          <p:nvPr>
            <p:ph type="sldNum" sz="quarter" idx="5"/>
          </p:nvPr>
        </p:nvSpPr>
        <p:spPr bwMode="auto">
          <a:xfrm>
            <a:off x="3884613" y="8685213"/>
            <a:ext cx="2971800" cy="457200"/>
          </a:xfrm>
          <a:prstGeom prst="rect">
            <a:avLst/>
          </a:prstGeom>
          <a:noFill/>
          <a:ln>
            <a:noFill/>
          </a:ln>
          <a:effectLst/>
        </p:spPr>
        <p:txBody>
          <a:bodyPr vert="horz" wrap="square" lIns="91440" tIns="45720" rIns="91440" bIns="45720" numCol="1" anchor="b" anchorCtr="0" compatLnSpc="1"/>
          <a:lstStyle>
            <a:lvl1pPr algn="r" eaLnBrk="1" hangingPunct="1">
              <a:defRPr sz="1200"/>
            </a:lvl1pPr>
          </a:lstStyle>
          <a:p>
            <a:pPr marL="0" marR="0" lvl="0" indent="0" algn="r" defTabSz="914400" rtl="0" eaLnBrk="1" fontAlgn="base" latinLnBrk="0" hangingPunct="1">
              <a:lnSpc>
                <a:spcPct val="100000"/>
              </a:lnSpc>
              <a:spcBef>
                <a:spcPct val="0"/>
              </a:spcBef>
              <a:spcAft>
                <a:spcPct val="0"/>
              </a:spcAft>
              <a:buClrTx/>
              <a:buSzTx/>
              <a:buFontTx/>
              <a:buNone/>
              <a:defRPr/>
            </a:pPr>
            <a:fld id="{C8D7E3AF-35B1-49BF-8C4D-EE6A0AFF9B90}" type="slidenum">
              <a:rPr kumimoji="0" lang="en-US" altLang="zh-CN"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t>‹#›</a:t>
            </a:fld>
            <a:endParaRPr kumimoji="0" lang="en-US" altLang="zh-CN"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 bg1="lt1" tx1="dk1" bg2="lt2" tx2="dk2" accent1="accent1" accent2="accent2" accent3="accent3" accent4="accent4" accent5="accent5" accent6="accent6" hlink="hlink" folHlink="folHlink"/>
  <p:hf sldNum="0" hdr="0" ftr="0"/>
  <p:notesStyle>
    <a:lvl1pPr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幻灯片图像占位符 1"/>
          <p:cNvSpPr>
            <a:spLocks noGrp="1" noRot="1" noChangeAspect="1" noTextEdit="1"/>
          </p:cNvSpPr>
          <p:nvPr>
            <p:ph type="sldImg"/>
          </p:nvPr>
        </p:nvSpPr>
        <p:spPr/>
      </p:sp>
      <p:sp>
        <p:nvSpPr>
          <p:cNvPr id="6147" name="备注占位符 2"/>
          <p:cNvSpPr>
            <a:spLocks noGrp="1"/>
          </p:cNvSpPr>
          <p:nvPr>
            <p:ph type="body" idx="1"/>
          </p:nvPr>
        </p:nvSpPr>
        <p:spPr/>
        <p:txBody>
          <a:bodyPr wrap="square" lIns="91440" tIns="45720" rIns="91440" bIns="45720" anchor="t" anchorCtr="0"/>
          <a:lstStyle/>
          <a:p>
            <a:pPr lvl="0"/>
            <a:endParaRPr lang="zh-CN" altLang="en-US" dirty="0"/>
          </a:p>
        </p:txBody>
      </p:sp>
      <p:sp>
        <p:nvSpPr>
          <p:cNvPr id="6148" name="日期占位符 1"/>
          <p:cNvSpPr txBox="1">
            <a:spLocks noGrp="1"/>
          </p:cNvSpPr>
          <p:nvPr>
            <p:ph type="dt" sz="half"/>
          </p:nvPr>
        </p:nvSpPr>
        <p:spPr>
          <a:xfrm>
            <a:off x="3884613" y="0"/>
            <a:ext cx="2971800" cy="457200"/>
          </a:xfrm>
          <a:prstGeom prst="rect">
            <a:avLst/>
          </a:prstGeom>
          <a:noFill/>
          <a:ln w="9525">
            <a:noFill/>
          </a:ln>
        </p:spPr>
        <p:txBody>
          <a:bodyPr/>
          <a:lstStyle/>
          <a:p>
            <a:pPr lvl="0" algn="r" eaLnBrk="1" hangingPunct="1"/>
            <a:endParaRPr lang="en-US" altLang="zh-CN" sz="1200"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幻灯片图像占位符 1"/>
          <p:cNvSpPr>
            <a:spLocks noGrp="1" noRot="1" noChangeAspect="1" noTextEdit="1"/>
          </p:cNvSpPr>
          <p:nvPr>
            <p:ph type="sldImg"/>
          </p:nvPr>
        </p:nvSpPr>
        <p:spPr/>
      </p:sp>
      <p:sp>
        <p:nvSpPr>
          <p:cNvPr id="25603" name="备注占位符 2"/>
          <p:cNvSpPr>
            <a:spLocks noGrp="1"/>
          </p:cNvSpPr>
          <p:nvPr>
            <p:ph type="body" idx="1"/>
          </p:nvPr>
        </p:nvSpPr>
        <p:spPr/>
        <p:txBody>
          <a:bodyPr wrap="square" lIns="91440" tIns="45720" rIns="91440" bIns="45720" anchor="t" anchorCtr="0"/>
          <a:lstStyle/>
          <a:p>
            <a:pPr lvl="0"/>
            <a:endParaRPr lang="zh-CN" altLang="en-US" dirty="0"/>
          </a:p>
        </p:txBody>
      </p:sp>
      <p:sp>
        <p:nvSpPr>
          <p:cNvPr id="25604" name="日期占位符 4"/>
          <p:cNvSpPr txBox="1">
            <a:spLocks noGrp="1"/>
          </p:cNvSpPr>
          <p:nvPr>
            <p:ph type="dt" sz="half"/>
          </p:nvPr>
        </p:nvSpPr>
        <p:spPr>
          <a:xfrm>
            <a:off x="3884613" y="0"/>
            <a:ext cx="2971800" cy="457200"/>
          </a:xfrm>
          <a:prstGeom prst="rect">
            <a:avLst/>
          </a:prstGeom>
          <a:noFill/>
          <a:ln w="9525">
            <a:noFill/>
          </a:ln>
        </p:spPr>
        <p:txBody>
          <a:bodyPr/>
          <a:lstStyle/>
          <a:p>
            <a:pPr lvl="0" algn="r" eaLnBrk="1" hangingPunct="1"/>
            <a:endParaRPr lang="en-US" altLang="zh-CN" sz="1200"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
        <p:nvSpPr>
          <p:cNvPr id="4" name="日期占位符 3"/>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幻灯片图像占位符 1"/>
          <p:cNvSpPr>
            <a:spLocks noGrp="1" noRot="1" noChangeAspect="1" noTextEdit="1"/>
          </p:cNvSpPr>
          <p:nvPr>
            <p:ph type="sldImg"/>
          </p:nvPr>
        </p:nvSpPr>
        <p:spPr/>
      </p:sp>
      <p:sp>
        <p:nvSpPr>
          <p:cNvPr id="152579" name="备注占位符 2"/>
          <p:cNvSpPr>
            <a:spLocks noGrp="1"/>
          </p:cNvSpPr>
          <p:nvPr>
            <p:ph type="body" idx="1"/>
          </p:nvPr>
        </p:nvSpPr>
        <p:spPr/>
        <p:txBody>
          <a:bodyPr wrap="square" lIns="91440" tIns="45720" rIns="91440" bIns="45720" anchor="t" anchorCtr="0"/>
          <a:lstStyle/>
          <a:p>
            <a:pPr lvl="0"/>
            <a:endParaRPr lang="zh-CN" altLang="en-US" dirty="0"/>
          </a:p>
        </p:txBody>
      </p:sp>
      <p:sp>
        <p:nvSpPr>
          <p:cNvPr id="152580" name="日期占位符 1"/>
          <p:cNvSpPr txBox="1">
            <a:spLocks noGrp="1"/>
          </p:cNvSpPr>
          <p:nvPr>
            <p:ph type="dt" sz="half"/>
          </p:nvPr>
        </p:nvSpPr>
        <p:spPr>
          <a:xfrm>
            <a:off x="3884613" y="0"/>
            <a:ext cx="2971800" cy="457200"/>
          </a:xfrm>
          <a:prstGeom prst="rect">
            <a:avLst/>
          </a:prstGeom>
          <a:noFill/>
          <a:ln w="9525">
            <a:noFill/>
          </a:ln>
        </p:spPr>
        <p:txBody>
          <a:bodyPr/>
          <a:lstStyle/>
          <a:p>
            <a:pPr lvl="0" algn="r" eaLnBrk="1" hangingPunct="1"/>
            <a:endParaRPr lang="en-US" altLang="zh-CN" sz="1200"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bg>
      <p:bgPr>
        <a:solidFill>
          <a:schemeClr val="bg1"/>
        </a:solidFill>
        <a:effectLst/>
      </p:bgPr>
    </p:bg>
    <p:spTree>
      <p:nvGrpSpPr>
        <p:cNvPr id="1" name=""/>
        <p:cNvGrpSpPr/>
        <p:nvPr/>
      </p:nvGrpSpPr>
      <p:grpSpPr>
        <a:xfrm>
          <a:off x="0" y="0"/>
          <a:ext cx="0" cy="0"/>
          <a:chOff x="0" y="0"/>
          <a:chExt cx="0" cy="0"/>
        </a:xfrm>
      </p:grpSpPr>
      <p:sp>
        <p:nvSpPr>
          <p:cNvPr id="11" name="Freeform 2"/>
          <p:cNvSpPr/>
          <p:nvPr/>
        </p:nvSpPr>
        <p:spPr bwMode="gray">
          <a:xfrm>
            <a:off x="0" y="0"/>
            <a:ext cx="7677150" cy="6858000"/>
          </a:xfrm>
          <a:custGeom>
            <a:avLst/>
            <a:gdLst>
              <a:gd name="T0" fmla="*/ 0 w 4272"/>
              <a:gd name="T1" fmla="*/ 0 h 4320"/>
              <a:gd name="T2" fmla="*/ 4272 w 4272"/>
              <a:gd name="T3" fmla="*/ 0 h 4320"/>
              <a:gd name="T4" fmla="*/ 2832 w 4272"/>
              <a:gd name="T5" fmla="*/ 4320 h 4320"/>
              <a:gd name="T6" fmla="*/ 0 w 4272"/>
              <a:gd name="T7" fmla="*/ 4320 h 4320"/>
              <a:gd name="T8" fmla="*/ 0 w 4272"/>
              <a:gd name="T9" fmla="*/ 0 h 4320"/>
            </a:gdLst>
            <a:ahLst/>
            <a:cxnLst>
              <a:cxn ang="0">
                <a:pos x="T0" y="T1"/>
              </a:cxn>
              <a:cxn ang="0">
                <a:pos x="T2" y="T3"/>
              </a:cxn>
              <a:cxn ang="0">
                <a:pos x="T4" y="T5"/>
              </a:cxn>
              <a:cxn ang="0">
                <a:pos x="T6" y="T7"/>
              </a:cxn>
              <a:cxn ang="0">
                <a:pos x="T8" y="T9"/>
              </a:cxn>
            </a:cxnLst>
            <a:rect l="0" t="0" r="r" b="b"/>
            <a:pathLst>
              <a:path w="4272" h="4320">
                <a:moveTo>
                  <a:pt x="0" y="0"/>
                </a:moveTo>
                <a:lnTo>
                  <a:pt x="4272" y="0"/>
                </a:lnTo>
                <a:lnTo>
                  <a:pt x="2832" y="4320"/>
                </a:lnTo>
                <a:lnTo>
                  <a:pt x="0" y="4320"/>
                </a:lnTo>
                <a:lnTo>
                  <a:pt x="0" y="0"/>
                </a:lnTo>
                <a:close/>
              </a:path>
            </a:pathLst>
          </a:custGeom>
          <a:gradFill rotWithShape="1">
            <a:gsLst>
              <a:gs pos="0">
                <a:schemeClr val="folHlink">
                  <a:gamma/>
                  <a:tint val="19216"/>
                  <a:invGamma/>
                </a:schemeClr>
              </a:gs>
              <a:gs pos="100000">
                <a:schemeClr val="folHlink">
                  <a:alpha val="23000"/>
                </a:schemeClr>
              </a:gs>
            </a:gsLst>
            <a:lin ang="2700000" scaled="1"/>
          </a:gradFill>
          <a:ln>
            <a:noFill/>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2" name="Rectangle 3"/>
          <p:cNvSpPr>
            <a:spLocks noChangeArrowheads="1"/>
          </p:cNvSpPr>
          <p:nvPr/>
        </p:nvSpPr>
        <p:spPr bwMode="gray">
          <a:xfrm>
            <a:off x="0" y="762000"/>
            <a:ext cx="9144000" cy="2386013"/>
          </a:xfrm>
          <a:prstGeom prst="rect">
            <a:avLst/>
          </a:prstGeom>
          <a:solidFill>
            <a:schemeClr val="hlink">
              <a:alpha val="96077"/>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3" name="Rectangle 4"/>
          <p:cNvSpPr>
            <a:spLocks noChangeArrowheads="1"/>
          </p:cNvSpPr>
          <p:nvPr/>
        </p:nvSpPr>
        <p:spPr bwMode="gray">
          <a:xfrm>
            <a:off x="0" y="6477000"/>
            <a:ext cx="9144000" cy="381000"/>
          </a:xfrm>
          <a:prstGeom prst="rect">
            <a:avLst/>
          </a:prstGeom>
          <a:solidFill>
            <a:srgbClr val="969696">
              <a:alpha val="56078"/>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053" name="Freeform 5"/>
          <p:cNvSpPr/>
          <p:nvPr/>
        </p:nvSpPr>
        <p:spPr>
          <a:xfrm>
            <a:off x="0" y="914400"/>
            <a:ext cx="7326313" cy="2233613"/>
          </a:xfrm>
          <a:custGeom>
            <a:avLst/>
            <a:gdLst/>
            <a:ahLst/>
            <a:cxnLst>
              <a:cxn ang="0">
                <a:pos x="0" y="0"/>
              </a:cxn>
              <a:cxn ang="0">
                <a:pos x="2147483646" y="0"/>
              </a:cxn>
              <a:cxn ang="0">
                <a:pos x="2147483646" y="2147483646"/>
              </a:cxn>
              <a:cxn ang="0">
                <a:pos x="0" y="2147483646"/>
              </a:cxn>
              <a:cxn ang="0">
                <a:pos x="0" y="0"/>
              </a:cxn>
            </a:cxnLst>
            <a:rect l="0" t="0" r="0" b="0"/>
            <a:pathLst>
              <a:path w="4615" h="1407">
                <a:moveTo>
                  <a:pt x="0" y="0"/>
                </a:moveTo>
                <a:lnTo>
                  <a:pt x="4615" y="0"/>
                </a:lnTo>
                <a:lnTo>
                  <a:pt x="4092" y="1386"/>
                </a:lnTo>
                <a:lnTo>
                  <a:pt x="0" y="1407"/>
                </a:lnTo>
                <a:lnTo>
                  <a:pt x="0" y="0"/>
                </a:lnTo>
                <a:close/>
              </a:path>
            </a:pathLst>
          </a:custGeom>
          <a:blipFill rotWithShape="1">
            <a:blip r:embed="rId2"/>
            <a:stretch>
              <a:fillRect/>
            </a:stretch>
          </a:blipFill>
          <a:ln w="9525">
            <a:noFill/>
          </a:ln>
        </p:spPr>
        <p:txBody>
          <a:bodyPr/>
          <a:lstStyle/>
          <a:p>
            <a:endParaRPr lang="zh-CN" altLang="en-US"/>
          </a:p>
        </p:txBody>
      </p:sp>
      <p:sp>
        <p:nvSpPr>
          <p:cNvPr id="15" name="Rectangle 6"/>
          <p:cNvSpPr>
            <a:spLocks noChangeArrowheads="1"/>
          </p:cNvSpPr>
          <p:nvPr/>
        </p:nvSpPr>
        <p:spPr bwMode="gray">
          <a:xfrm>
            <a:off x="0" y="3124200"/>
            <a:ext cx="9144000" cy="762000"/>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22887" name="Rectangle 7"/>
          <p:cNvSpPr>
            <a:spLocks noGrp="1" noChangeArrowheads="1"/>
          </p:cNvSpPr>
          <p:nvPr>
            <p:ph type="ctrTitle"/>
          </p:nvPr>
        </p:nvSpPr>
        <p:spPr>
          <a:xfrm>
            <a:off x="914400" y="3200400"/>
            <a:ext cx="7239000" cy="609600"/>
          </a:xfrm>
        </p:spPr>
        <p:txBody>
          <a:bodyPr/>
          <a:lstStyle>
            <a:lvl1pPr>
              <a:defRPr sz="4000"/>
            </a:lvl1pPr>
          </a:lstStyle>
          <a:p>
            <a:pPr lvl="0"/>
            <a:r>
              <a:rPr lang="zh-CN" altLang="en-US" noProof="0"/>
              <a:t>单击此处编辑母版标题样式</a:t>
            </a:r>
          </a:p>
        </p:txBody>
      </p:sp>
      <p:sp>
        <p:nvSpPr>
          <p:cNvPr id="122888" name="Rectangle 8"/>
          <p:cNvSpPr>
            <a:spLocks noGrp="1" noChangeArrowheads="1"/>
          </p:cNvSpPr>
          <p:nvPr>
            <p:ph type="subTitle" idx="1"/>
          </p:nvPr>
        </p:nvSpPr>
        <p:spPr bwMode="white">
          <a:xfrm>
            <a:off x="5334000" y="6038850"/>
            <a:ext cx="3581400" cy="304800"/>
          </a:xfrm>
        </p:spPr>
        <p:txBody>
          <a:bodyPr/>
          <a:lstStyle>
            <a:lvl1pPr marL="0" indent="0" algn="ctr">
              <a:buFont typeface="Wingdings" panose="05000000000000000000" pitchFamily="2" charset="2"/>
              <a:buNone/>
              <a:defRPr sz="1600">
                <a:solidFill>
                  <a:schemeClr val="tx2"/>
                </a:solidFill>
              </a:defRPr>
            </a:lvl1pPr>
          </a:lstStyle>
          <a:p>
            <a:pPr lvl="0"/>
            <a:r>
              <a:rPr lang="zh-CN" altLang="en-US" noProof="0"/>
              <a:t>单击此处编辑母版副标题样式</a:t>
            </a:r>
          </a:p>
        </p:txBody>
      </p:sp>
      <p:sp>
        <p:nvSpPr>
          <p:cNvPr id="16" name="Rectangle 9"/>
          <p:cNvSpPr>
            <a:spLocks noGrp="1" noChangeArrowheads="1"/>
          </p:cNvSpPr>
          <p:nvPr>
            <p:ph type="dt" sz="half" idx="2"/>
          </p:nvPr>
        </p:nvSpPr>
        <p:spPr bwMode="auto">
          <a:xfrm>
            <a:off x="457200" y="6556375"/>
            <a:ext cx="2133600" cy="134938"/>
          </a:xfrm>
          <a:prstGeom prst="rect">
            <a:avLst/>
          </a:prstGeom>
        </p:spPr>
        <p:txBody>
          <a:bodyPr vert="horz" wrap="square" lIns="91440" tIns="45720" rIns="91440" bIns="45720" numCol="1" anchor="t" anchorCtr="0" compatLnSpc="1"/>
          <a:lstStyle>
            <a:lvl1pPr>
              <a:defRPr>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0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7" name="Rectangle 10"/>
          <p:cNvSpPr>
            <a:spLocks noGrp="1" noChangeArrowheads="1"/>
          </p:cNvSpPr>
          <p:nvPr>
            <p:ph type="ftr" sz="quarter" idx="3"/>
          </p:nvPr>
        </p:nvSpPr>
        <p:spPr bwMode="auto">
          <a:xfrm>
            <a:off x="3238500" y="6578600"/>
            <a:ext cx="2895600" cy="171450"/>
          </a:xfrm>
          <a:prstGeom prst="rect">
            <a:avLst/>
          </a:prstGeom>
        </p:spPr>
        <p:txBody>
          <a:bodyPr vert="horz" wrap="square" lIns="91440" tIns="45720" rIns="91440" bIns="45720" numCol="1" anchor="t" anchorCtr="0" compatLnSpc="1"/>
          <a:lstStyle>
            <a:lvl1pPr algn="ctr" eaLnBrk="1" hangingPunct="1">
              <a:defRPr sz="1000"/>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0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8" name="Rectangle 11"/>
          <p:cNvSpPr>
            <a:spLocks noGrp="1" noChangeArrowheads="1"/>
          </p:cNvSpPr>
          <p:nvPr>
            <p:ph type="sldNum" sz="quarter" idx="4"/>
          </p:nvPr>
        </p:nvSpPr>
        <p:spPr bwMode="auto">
          <a:xfrm>
            <a:off x="8458200" y="6588125"/>
            <a:ext cx="457200" cy="168275"/>
          </a:xfrm>
          <a:prstGeom prst="rect">
            <a:avLst/>
          </a:prstGeom>
        </p:spPr>
        <p:txBody>
          <a:bodyPr vert="horz" wrap="square" lIns="91440" tIns="45720" rIns="91440" bIns="45720" numCol="1" anchor="t" anchorCtr="0" compatLnSpc="1"/>
          <a:lstStyle>
            <a:lvl1pPr algn="r">
              <a:defRPr>
                <a:latin typeface="Arial" panose="020B0604020202020204" pitchFamily="34" charset="0"/>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AFE0476D-8382-4A61-A2A9-787FF0E86CA5}" type="slidenum">
              <a:rPr kumimoji="0" lang="en-US" altLang="zh-CN" sz="10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t>‹#›</a:t>
            </a:fld>
            <a:endParaRPr kumimoji="0" lang="en-US" altLang="zh-CN" sz="10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0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5" name="灯片编号占位符 4"/>
          <p:cNvSpPr>
            <a:spLocks noGrp="1"/>
          </p:cNvSpPr>
          <p:nvPr>
            <p:ph type="sldNum"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fld id="{789F0E0A-9ADF-46D1-AB9A-6C015DD50AE1}" type="slidenum">
              <a:rPr kumimoji="0" lang="en-US" altLang="zh-CN" sz="1000" b="0" i="0" u="none" strike="noStrike" kern="1200" cap="none" spc="0" normalizeH="0" baseline="0" noProof="0">
                <a:ln>
                  <a:noFill/>
                </a:ln>
                <a:solidFill>
                  <a:schemeClr val="tx1"/>
                </a:solidFill>
                <a:effectLst/>
                <a:uLnTx/>
                <a:uFillTx/>
                <a:latin typeface="Tahoma" panose="020B0604030504040204" pitchFamily="34" charset="0"/>
                <a:ea typeface="宋体" panose="02010600030101010101" pitchFamily="2" charset="-122"/>
                <a:cs typeface="+mn-cs"/>
              </a:rPr>
              <a:t>‹#›</a:t>
            </a:fld>
            <a:endParaRPr kumimoji="0" lang="en-US" altLang="zh-CN" sz="1000" b="0" i="0" u="none" strike="noStrike" kern="1200" cap="none" spc="0" normalizeH="0" baseline="0" noProof="0">
              <a:ln>
                <a:noFill/>
              </a:ln>
              <a:solidFill>
                <a:schemeClr val="tx1"/>
              </a:solidFill>
              <a:effectLst/>
              <a:uLnTx/>
              <a:uFillTx/>
              <a:latin typeface="Tahoma" panose="020B0604030504040204" pitchFamily="34" charset="0"/>
              <a:ea typeface="宋体" panose="02010600030101010101" pitchFamily="2" charset="-122"/>
              <a:cs typeface="+mn-cs"/>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86550" y="412750"/>
            <a:ext cx="2076450" cy="5911850"/>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412750"/>
            <a:ext cx="6076950" cy="5911850"/>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0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5" name="灯片编号占位符 4"/>
          <p:cNvSpPr>
            <a:spLocks noGrp="1"/>
          </p:cNvSpPr>
          <p:nvPr>
            <p:ph type="sldNum"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fld id="{789F0E0A-9ADF-46D1-AB9A-6C015DD50AE1}" type="slidenum">
              <a:rPr kumimoji="0" lang="en-US" altLang="zh-CN" sz="1000" b="0" i="0" u="none" strike="noStrike" kern="1200" cap="none" spc="0" normalizeH="0" baseline="0" noProof="0">
                <a:ln>
                  <a:noFill/>
                </a:ln>
                <a:solidFill>
                  <a:schemeClr val="tx1"/>
                </a:solidFill>
                <a:effectLst/>
                <a:uLnTx/>
                <a:uFillTx/>
                <a:latin typeface="Tahoma" panose="020B0604030504040204" pitchFamily="34" charset="0"/>
                <a:ea typeface="宋体" panose="02010600030101010101" pitchFamily="2" charset="-122"/>
                <a:cs typeface="+mn-cs"/>
              </a:rPr>
              <a:t>‹#›</a:t>
            </a:fld>
            <a:endParaRPr kumimoji="0" lang="en-US" altLang="zh-CN" sz="1000" b="0" i="0" u="none" strike="noStrike" kern="1200" cap="none" spc="0" normalizeH="0" baseline="0" noProof="0">
              <a:ln>
                <a:noFill/>
              </a:ln>
              <a:solidFill>
                <a:schemeClr val="tx1"/>
              </a:solidFill>
              <a:effectLst/>
              <a:uLnTx/>
              <a:uFillTx/>
              <a:latin typeface="Tahoma" panose="020B0604030504040204" pitchFamily="34" charset="0"/>
              <a:ea typeface="宋体" panose="02010600030101010101" pitchFamily="2" charset="-122"/>
              <a:cs typeface="+mn-cs"/>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0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5" name="灯片编号占位符 4"/>
          <p:cNvSpPr>
            <a:spLocks noGrp="1"/>
          </p:cNvSpPr>
          <p:nvPr>
            <p:ph type="sldNum"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fld id="{789F0E0A-9ADF-46D1-AB9A-6C015DD50AE1}" type="slidenum">
              <a:rPr kumimoji="0" lang="en-US" altLang="zh-CN" sz="1000" b="0" i="0" u="none" strike="noStrike" kern="1200" cap="none" spc="0" normalizeH="0" baseline="0" noProof="0">
                <a:ln>
                  <a:noFill/>
                </a:ln>
                <a:solidFill>
                  <a:schemeClr val="tx1"/>
                </a:solidFill>
                <a:effectLst/>
                <a:uLnTx/>
                <a:uFillTx/>
                <a:latin typeface="Tahoma" panose="020B0604030504040204" pitchFamily="34" charset="0"/>
                <a:ea typeface="宋体" panose="02010600030101010101" pitchFamily="2" charset="-122"/>
                <a:cs typeface="+mn-cs"/>
              </a:rPr>
              <a:t>‹#›</a:t>
            </a:fld>
            <a:endParaRPr kumimoji="0" lang="en-US" altLang="zh-CN" sz="1000" b="0" i="0" u="none" strike="noStrike" kern="1200" cap="none" spc="0" normalizeH="0" baseline="0" noProof="0">
              <a:ln>
                <a:noFill/>
              </a:ln>
              <a:solidFill>
                <a:schemeClr val="tx1"/>
              </a:solidFill>
              <a:effectLst/>
              <a:uLnTx/>
              <a:uFillTx/>
              <a:latin typeface="Tahoma" panose="020B0604030504040204" pitchFamily="34" charset="0"/>
              <a:ea typeface="宋体" panose="02010600030101010101" pitchFamily="2" charset="-122"/>
              <a:cs typeface="+mn-cs"/>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0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5" name="灯片编号占位符 4"/>
          <p:cNvSpPr>
            <a:spLocks noGrp="1"/>
          </p:cNvSpPr>
          <p:nvPr>
            <p:ph type="sldNum"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fld id="{789F0E0A-9ADF-46D1-AB9A-6C015DD50AE1}" type="slidenum">
              <a:rPr kumimoji="0" lang="en-US" altLang="zh-CN" sz="1000" b="0" i="0" u="none" strike="noStrike" kern="1200" cap="none" spc="0" normalizeH="0" baseline="0" noProof="0">
                <a:ln>
                  <a:noFill/>
                </a:ln>
                <a:solidFill>
                  <a:schemeClr val="tx1"/>
                </a:solidFill>
                <a:effectLst/>
                <a:uLnTx/>
                <a:uFillTx/>
                <a:latin typeface="Tahoma" panose="020B0604030504040204" pitchFamily="34" charset="0"/>
                <a:ea typeface="宋体" panose="02010600030101010101" pitchFamily="2" charset="-122"/>
                <a:cs typeface="+mn-cs"/>
              </a:rPr>
              <a:t>‹#›</a:t>
            </a:fld>
            <a:endParaRPr kumimoji="0" lang="en-US" altLang="zh-CN" sz="1000" b="0" i="0" u="none" strike="noStrike" kern="1200" cap="none" spc="0" normalizeH="0" baseline="0" noProof="0">
              <a:ln>
                <a:noFill/>
              </a:ln>
              <a:solidFill>
                <a:schemeClr val="tx1"/>
              </a:solidFill>
              <a:effectLst/>
              <a:uLnTx/>
              <a:uFillTx/>
              <a:latin typeface="Tahoma" panose="020B0604030504040204" pitchFamily="34" charset="0"/>
              <a:ea typeface="宋体" panose="02010600030101010101" pitchFamily="2" charset="-122"/>
              <a:cs typeface="+mn-cs"/>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57200" y="1076325"/>
            <a:ext cx="4038600" cy="5248275"/>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p:cNvSpPr>
            <a:spLocks noGrp="1"/>
          </p:cNvSpPr>
          <p:nvPr>
            <p:ph sz="half" idx="2"/>
          </p:nvPr>
        </p:nvSpPr>
        <p:spPr>
          <a:xfrm>
            <a:off x="4648200" y="1076325"/>
            <a:ext cx="4038600" cy="5248275"/>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0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6" name="灯片编号占位符 5"/>
          <p:cNvSpPr>
            <a:spLocks noGrp="1"/>
          </p:cNvSpPr>
          <p:nvPr>
            <p:ph type="sldNum"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fld id="{789F0E0A-9ADF-46D1-AB9A-6C015DD50AE1}" type="slidenum">
              <a:rPr kumimoji="0" lang="en-US" altLang="zh-CN" sz="1000" b="0" i="0" u="none" strike="noStrike" kern="1200" cap="none" spc="0" normalizeH="0" baseline="0" noProof="0">
                <a:ln>
                  <a:noFill/>
                </a:ln>
                <a:solidFill>
                  <a:schemeClr val="tx1"/>
                </a:solidFill>
                <a:effectLst/>
                <a:uLnTx/>
                <a:uFillTx/>
                <a:latin typeface="Tahoma" panose="020B0604030504040204" pitchFamily="34" charset="0"/>
                <a:ea typeface="宋体" panose="02010600030101010101" pitchFamily="2" charset="-122"/>
                <a:cs typeface="+mn-cs"/>
              </a:rPr>
              <a:t>‹#›</a:t>
            </a:fld>
            <a:endParaRPr kumimoji="0" lang="en-US" altLang="zh-CN" sz="1000" b="0" i="0" u="none" strike="noStrike" kern="1200" cap="none" spc="0" normalizeH="0" baseline="0" noProof="0">
              <a:ln>
                <a:noFill/>
              </a:ln>
              <a:solidFill>
                <a:schemeClr val="tx1"/>
              </a:solidFill>
              <a:effectLst/>
              <a:uLnTx/>
              <a:uFillTx/>
              <a:latin typeface="Tahoma" panose="020B0604030504040204" pitchFamily="34" charset="0"/>
              <a:ea typeface="宋体" panose="02010600030101010101" pitchFamily="2" charset="-122"/>
              <a:cs typeface="+mn-cs"/>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30238" y="365125"/>
            <a:ext cx="7886700" cy="1325563"/>
          </a:xfrm>
        </p:spPr>
        <p:txBody>
          <a:bodyPr/>
          <a:lstStyle/>
          <a:p>
            <a:r>
              <a:rPr lang="zh-CN" altLang="en-US"/>
              <a:t>单击此处编辑母版标题样式</a:t>
            </a:r>
          </a:p>
        </p:txBody>
      </p:sp>
      <p:sp>
        <p:nvSpPr>
          <p:cNvPr id="3" name="文本占位符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30238" y="2505075"/>
            <a:ext cx="386873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29150" y="2505075"/>
            <a:ext cx="38877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0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8" name="灯片编号占位符 7"/>
          <p:cNvSpPr>
            <a:spLocks noGrp="1"/>
          </p:cNvSpPr>
          <p:nvPr>
            <p:ph type="sldNum"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fld id="{789F0E0A-9ADF-46D1-AB9A-6C015DD50AE1}" type="slidenum">
              <a:rPr kumimoji="0" lang="en-US" altLang="zh-CN" sz="1000" b="0" i="0" u="none" strike="noStrike" kern="1200" cap="none" spc="0" normalizeH="0" baseline="0" noProof="0">
                <a:ln>
                  <a:noFill/>
                </a:ln>
                <a:solidFill>
                  <a:schemeClr val="tx1"/>
                </a:solidFill>
                <a:effectLst/>
                <a:uLnTx/>
                <a:uFillTx/>
                <a:latin typeface="Tahoma" panose="020B0604030504040204" pitchFamily="34" charset="0"/>
                <a:ea typeface="宋体" panose="02010600030101010101" pitchFamily="2" charset="-122"/>
                <a:cs typeface="+mn-cs"/>
              </a:rPr>
              <a:t>‹#›</a:t>
            </a:fld>
            <a:endParaRPr kumimoji="0" lang="en-US" altLang="zh-CN" sz="1000" b="0" i="0" u="none" strike="noStrike" kern="1200" cap="none" spc="0" normalizeH="0" baseline="0" noProof="0">
              <a:ln>
                <a:noFill/>
              </a:ln>
              <a:solidFill>
                <a:schemeClr val="tx1"/>
              </a:solidFill>
              <a:effectLst/>
              <a:uLnTx/>
              <a:uFillTx/>
              <a:latin typeface="Tahoma" panose="020B0604030504040204" pitchFamily="34" charset="0"/>
              <a:ea typeface="宋体" panose="02010600030101010101" pitchFamily="2" charset="-122"/>
              <a:cs typeface="+mn-cs"/>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0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4" name="灯片编号占位符 3"/>
          <p:cNvSpPr>
            <a:spLocks noGrp="1"/>
          </p:cNvSpPr>
          <p:nvPr>
            <p:ph type="sldNum"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fld id="{789F0E0A-9ADF-46D1-AB9A-6C015DD50AE1}" type="slidenum">
              <a:rPr kumimoji="0" lang="en-US" altLang="zh-CN" sz="1000" b="0" i="0" u="none" strike="noStrike" kern="1200" cap="none" spc="0" normalizeH="0" baseline="0" noProof="0">
                <a:ln>
                  <a:noFill/>
                </a:ln>
                <a:solidFill>
                  <a:schemeClr val="tx1"/>
                </a:solidFill>
                <a:effectLst/>
                <a:uLnTx/>
                <a:uFillTx/>
                <a:latin typeface="Tahoma" panose="020B0604030504040204" pitchFamily="34" charset="0"/>
                <a:ea typeface="宋体" panose="02010600030101010101" pitchFamily="2" charset="-122"/>
                <a:cs typeface="+mn-cs"/>
              </a:rPr>
              <a:t>‹#›</a:t>
            </a:fld>
            <a:endParaRPr kumimoji="0" lang="en-US" altLang="zh-CN" sz="1000" b="0" i="0" u="none" strike="noStrike" kern="1200" cap="none" spc="0" normalizeH="0" baseline="0" noProof="0">
              <a:ln>
                <a:noFill/>
              </a:ln>
              <a:solidFill>
                <a:schemeClr val="tx1"/>
              </a:solidFill>
              <a:effectLst/>
              <a:uLnTx/>
              <a:uFillTx/>
              <a:latin typeface="Tahoma" panose="020B0604030504040204" pitchFamily="34" charset="0"/>
              <a:ea typeface="宋体" panose="02010600030101010101" pitchFamily="2" charset="-122"/>
              <a:cs typeface="+mn-cs"/>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0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3" name="灯片编号占位符 2"/>
          <p:cNvSpPr>
            <a:spLocks noGrp="1"/>
          </p:cNvSpPr>
          <p:nvPr>
            <p:ph type="sldNum"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fld id="{789F0E0A-9ADF-46D1-AB9A-6C015DD50AE1}" type="slidenum">
              <a:rPr kumimoji="0" lang="en-US" altLang="zh-CN" sz="1000" b="0" i="0" u="none" strike="noStrike" kern="1200" cap="none" spc="0" normalizeH="0" baseline="0" noProof="0">
                <a:ln>
                  <a:noFill/>
                </a:ln>
                <a:solidFill>
                  <a:schemeClr val="tx1"/>
                </a:solidFill>
                <a:effectLst/>
                <a:uLnTx/>
                <a:uFillTx/>
                <a:latin typeface="Tahoma" panose="020B0604030504040204" pitchFamily="34" charset="0"/>
                <a:ea typeface="宋体" panose="02010600030101010101" pitchFamily="2" charset="-122"/>
                <a:cs typeface="+mn-cs"/>
              </a:rPr>
              <a:t>‹#›</a:t>
            </a:fld>
            <a:endParaRPr kumimoji="0" lang="en-US" altLang="zh-CN" sz="1000" b="0" i="0" u="none" strike="noStrike" kern="1200" cap="none" spc="0" normalizeH="0" baseline="0" noProof="0">
              <a:ln>
                <a:noFill/>
              </a:ln>
              <a:solidFill>
                <a:schemeClr val="tx1"/>
              </a:solidFill>
              <a:effectLst/>
              <a:uLnTx/>
              <a:uFillTx/>
              <a:latin typeface="Tahoma" panose="020B0604030504040204" pitchFamily="34" charset="0"/>
              <a:ea typeface="宋体" panose="02010600030101010101" pitchFamily="2" charset="-122"/>
              <a:cs typeface="+mn-cs"/>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30238" y="457200"/>
            <a:ext cx="2949575"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0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6" name="灯片编号占位符 5"/>
          <p:cNvSpPr>
            <a:spLocks noGrp="1"/>
          </p:cNvSpPr>
          <p:nvPr>
            <p:ph type="sldNum"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fld id="{789F0E0A-9ADF-46D1-AB9A-6C015DD50AE1}" type="slidenum">
              <a:rPr kumimoji="0" lang="en-US" altLang="zh-CN" sz="1000" b="0" i="0" u="none" strike="noStrike" kern="1200" cap="none" spc="0" normalizeH="0" baseline="0" noProof="0">
                <a:ln>
                  <a:noFill/>
                </a:ln>
                <a:solidFill>
                  <a:schemeClr val="tx1"/>
                </a:solidFill>
                <a:effectLst/>
                <a:uLnTx/>
                <a:uFillTx/>
                <a:latin typeface="Tahoma" panose="020B0604030504040204" pitchFamily="34" charset="0"/>
                <a:ea typeface="宋体" panose="02010600030101010101" pitchFamily="2" charset="-122"/>
                <a:cs typeface="+mn-cs"/>
              </a:rPr>
              <a:t>‹#›</a:t>
            </a:fld>
            <a:endParaRPr kumimoji="0" lang="en-US" altLang="zh-CN" sz="1000" b="0" i="0" u="none" strike="noStrike" kern="1200" cap="none" spc="0" normalizeH="0" baseline="0" noProof="0">
              <a:ln>
                <a:noFill/>
              </a:ln>
              <a:solidFill>
                <a:schemeClr val="tx1"/>
              </a:solidFill>
              <a:effectLst/>
              <a:uLnTx/>
              <a:uFillTx/>
              <a:latin typeface="Tahoma" panose="020B0604030504040204" pitchFamily="34" charset="0"/>
              <a:ea typeface="宋体" panose="02010600030101010101" pitchFamily="2" charset="-122"/>
              <a:cs typeface="+mn-cs"/>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30238" y="457200"/>
            <a:ext cx="2949575"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3887788" y="987425"/>
            <a:ext cx="4629150" cy="4873625"/>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defRPr/>
            </a:pPr>
            <a:endParaRPr kumimoji="0" lang="zh-CN" altLang="en-US" sz="3200" b="0" i="0" u="none" strike="noStrike" kern="1200" cap="none" spc="0" normalizeH="0" baseline="0" noProof="0">
              <a:ln>
                <a:noFill/>
              </a:ln>
              <a:solidFill>
                <a:schemeClr val="tx1"/>
              </a:solidFill>
              <a:effectLst/>
              <a:uLnTx/>
              <a:uFillTx/>
              <a:latin typeface="+mn-lt"/>
              <a:ea typeface="+mn-ea"/>
              <a:cs typeface="+mn-cs"/>
            </a:endParaRPr>
          </a:p>
        </p:txBody>
      </p:sp>
      <p:sp>
        <p:nvSpPr>
          <p:cNvPr id="4" name="文本占位符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0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6" name="灯片编号占位符 5"/>
          <p:cNvSpPr>
            <a:spLocks noGrp="1"/>
          </p:cNvSpPr>
          <p:nvPr>
            <p:ph type="sldNum"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fld id="{789F0E0A-9ADF-46D1-AB9A-6C015DD50AE1}" type="slidenum">
              <a:rPr kumimoji="0" lang="en-US" altLang="zh-CN" sz="1000" b="0" i="0" u="none" strike="noStrike" kern="1200" cap="none" spc="0" normalizeH="0" baseline="0" noProof="0">
                <a:ln>
                  <a:noFill/>
                </a:ln>
                <a:solidFill>
                  <a:schemeClr val="tx1"/>
                </a:solidFill>
                <a:effectLst/>
                <a:uLnTx/>
                <a:uFillTx/>
                <a:latin typeface="Tahoma" panose="020B0604030504040204" pitchFamily="34" charset="0"/>
                <a:ea typeface="宋体" panose="02010600030101010101" pitchFamily="2" charset="-122"/>
                <a:cs typeface="+mn-cs"/>
              </a:rPr>
              <a:t>‹#›</a:t>
            </a:fld>
            <a:endParaRPr kumimoji="0" lang="en-US" altLang="zh-CN" sz="1000" b="0" i="0" u="none" strike="noStrike" kern="1200" cap="none" spc="0" normalizeH="0" baseline="0" noProof="0">
              <a:ln>
                <a:noFill/>
              </a:ln>
              <a:solidFill>
                <a:schemeClr val="tx1"/>
              </a:solidFill>
              <a:effectLst/>
              <a:uLnTx/>
              <a:uFillTx/>
              <a:latin typeface="Tahoma" panose="020B0604030504040204" pitchFamily="34" charset="0"/>
              <a:ea typeface="宋体" panose="02010600030101010101" pitchFamily="2" charset="-122"/>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ChangeArrowheads="1"/>
          </p:cNvSpPr>
          <p:nvPr/>
        </p:nvSpPr>
        <p:spPr bwMode="gray">
          <a:xfrm>
            <a:off x="0" y="6477000"/>
            <a:ext cx="9144000" cy="381000"/>
          </a:xfrm>
          <a:prstGeom prst="rect">
            <a:avLst/>
          </a:prstGeom>
          <a:solidFill>
            <a:srgbClr val="969696">
              <a:alpha val="39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027" name="Freeform 3"/>
          <p:cNvSpPr/>
          <p:nvPr/>
        </p:nvSpPr>
        <p:spPr>
          <a:xfrm>
            <a:off x="0" y="0"/>
            <a:ext cx="8915400" cy="1014413"/>
          </a:xfrm>
          <a:custGeom>
            <a:avLst/>
            <a:gdLst/>
            <a:ahLst/>
            <a:cxnLst>
              <a:cxn ang="0">
                <a:pos x="0" y="2147483646"/>
              </a:cxn>
              <a:cxn ang="0">
                <a:pos x="2147483646" y="2147483646"/>
              </a:cxn>
              <a:cxn ang="0">
                <a:pos x="2147483646" y="0"/>
              </a:cxn>
              <a:cxn ang="0">
                <a:pos x="0" y="0"/>
              </a:cxn>
              <a:cxn ang="0">
                <a:pos x="0" y="2147483646"/>
              </a:cxn>
            </a:cxnLst>
            <a:rect l="0" t="0" r="0" b="0"/>
            <a:pathLst>
              <a:path w="5616" h="576">
                <a:moveTo>
                  <a:pt x="0" y="576"/>
                </a:moveTo>
                <a:lnTo>
                  <a:pt x="5465" y="563"/>
                </a:lnTo>
                <a:lnTo>
                  <a:pt x="5616" y="0"/>
                </a:lnTo>
                <a:lnTo>
                  <a:pt x="0" y="0"/>
                </a:lnTo>
                <a:lnTo>
                  <a:pt x="0" y="576"/>
                </a:lnTo>
                <a:close/>
              </a:path>
            </a:pathLst>
          </a:custGeom>
          <a:blipFill rotWithShape="1">
            <a:blip r:embed="rId13"/>
            <a:stretch>
              <a:fillRect/>
            </a:stretch>
          </a:blipFill>
          <a:ln w="9525">
            <a:noFill/>
          </a:ln>
        </p:spPr>
        <p:txBody>
          <a:bodyPr/>
          <a:lstStyle/>
          <a:p>
            <a:endParaRPr lang="zh-CN" altLang="en-US"/>
          </a:p>
        </p:txBody>
      </p:sp>
      <p:sp>
        <p:nvSpPr>
          <p:cNvPr id="1028" name="Freeform 4"/>
          <p:cNvSpPr/>
          <p:nvPr/>
        </p:nvSpPr>
        <p:spPr>
          <a:xfrm>
            <a:off x="0" y="0"/>
            <a:ext cx="8924925" cy="6858000"/>
          </a:xfrm>
          <a:custGeom>
            <a:avLst/>
            <a:gdLst/>
            <a:ahLst/>
            <a:cxnLst>
              <a:cxn ang="0">
                <a:pos x="0" y="0"/>
              </a:cxn>
              <a:cxn ang="0">
                <a:pos x="2147483646" y="0"/>
              </a:cxn>
              <a:cxn ang="0">
                <a:pos x="2147483646" y="2147483646"/>
              </a:cxn>
              <a:cxn ang="0">
                <a:pos x="0" y="2147483646"/>
              </a:cxn>
              <a:cxn ang="0">
                <a:pos x="0" y="0"/>
              </a:cxn>
            </a:cxnLst>
            <a:rect l="0" t="0" r="0" b="0"/>
            <a:pathLst>
              <a:path w="5622" h="4320">
                <a:moveTo>
                  <a:pt x="0" y="0"/>
                </a:moveTo>
                <a:lnTo>
                  <a:pt x="5622" y="0"/>
                </a:lnTo>
                <a:lnTo>
                  <a:pt x="4457" y="4313"/>
                </a:lnTo>
                <a:lnTo>
                  <a:pt x="0" y="4320"/>
                </a:lnTo>
                <a:lnTo>
                  <a:pt x="0" y="0"/>
                </a:lnTo>
                <a:close/>
              </a:path>
            </a:pathLst>
          </a:custGeom>
          <a:solidFill>
            <a:schemeClr val="folHlink">
              <a:alpha val="12941"/>
            </a:schemeClr>
          </a:solidFill>
          <a:ln w="9525">
            <a:noFill/>
          </a:ln>
        </p:spPr>
        <p:txBody>
          <a:bodyPr/>
          <a:lstStyle/>
          <a:p>
            <a:endParaRPr lang="zh-CN" altLang="en-US"/>
          </a:p>
        </p:txBody>
      </p:sp>
      <p:sp>
        <p:nvSpPr>
          <p:cNvPr id="1029" name="Rectangle 5"/>
          <p:cNvSpPr>
            <a:spLocks noChangeArrowheads="1"/>
          </p:cNvSpPr>
          <p:nvPr/>
        </p:nvSpPr>
        <p:spPr bwMode="gray">
          <a:xfrm>
            <a:off x="0" y="403225"/>
            <a:ext cx="9144000" cy="609600"/>
          </a:xfrm>
          <a:prstGeom prst="rect">
            <a:avLst/>
          </a:prstGeom>
          <a:solidFill>
            <a:srgbClr val="173D89">
              <a:alpha val="76862"/>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030" name="Rectangle 6"/>
          <p:cNvSpPr>
            <a:spLocks noGrp="1"/>
          </p:cNvSpPr>
          <p:nvPr>
            <p:ph type="body" idx="1"/>
          </p:nvPr>
        </p:nvSpPr>
        <p:spPr>
          <a:xfrm>
            <a:off x="457200" y="1076325"/>
            <a:ext cx="8229600" cy="5248275"/>
          </a:xfrm>
          <a:prstGeom prst="rect">
            <a:avLst/>
          </a:prstGeom>
          <a:noFill/>
          <a:ln w="9525">
            <a:noFill/>
          </a:ln>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121863" name="Rectangle 7"/>
          <p:cNvSpPr>
            <a:spLocks noGrp="1" noChangeArrowheads="1"/>
          </p:cNvSpPr>
          <p:nvPr>
            <p:ph type="dt" sz="half" idx="2"/>
          </p:nvPr>
        </p:nvSpPr>
        <p:spPr bwMode="auto">
          <a:xfrm>
            <a:off x="457200" y="6570663"/>
            <a:ext cx="2133600" cy="192088"/>
          </a:xfrm>
          <a:prstGeom prst="rect">
            <a:avLst/>
          </a:prstGeom>
          <a:noFill/>
          <a:ln>
            <a:noFill/>
          </a:ln>
          <a:effectLst/>
        </p:spPr>
        <p:txBody>
          <a:bodyPr vert="horz" wrap="square" lIns="91440" tIns="45720" rIns="91440" bIns="45720" numCol="1" anchor="t" anchorCtr="0" compatLnSpc="1"/>
          <a:lstStyle>
            <a:lvl1pPr eaLnBrk="1" hangingPunct="1">
              <a:defRPr sz="1000">
                <a:latin typeface="+mn-lt"/>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0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121864" name="Rectangle 8"/>
          <p:cNvSpPr>
            <a:spLocks noGrp="1" noChangeArrowheads="1"/>
          </p:cNvSpPr>
          <p:nvPr>
            <p:ph type="sldNum" sz="quarter" idx="4"/>
          </p:nvPr>
        </p:nvSpPr>
        <p:spPr bwMode="auto">
          <a:xfrm>
            <a:off x="3962400" y="6553200"/>
            <a:ext cx="1219200" cy="227013"/>
          </a:xfrm>
          <a:prstGeom prst="rect">
            <a:avLst/>
          </a:prstGeom>
          <a:noFill/>
          <a:ln>
            <a:noFill/>
          </a:ln>
          <a:effectLst/>
        </p:spPr>
        <p:txBody>
          <a:bodyPr vert="horz" wrap="square" lIns="91440" tIns="45720" rIns="91440" bIns="45720" numCol="1" anchor="t" anchorCtr="0" compatLnSpc="1"/>
          <a:lstStyle>
            <a:lvl1pPr algn="ctr" eaLnBrk="1" hangingPunct="1">
              <a:defRPr sz="1000">
                <a:latin typeface="Tahoma" panose="020B0604030504040204" pitchFamily="34" charset="0"/>
              </a:defRPr>
            </a:lvl1pPr>
          </a:lstStyle>
          <a:p>
            <a:pPr marL="0" marR="0" lvl="0" indent="0" algn="ctr" defTabSz="914400" rtl="0" eaLnBrk="1" fontAlgn="base" latinLnBrk="0" hangingPunct="1">
              <a:lnSpc>
                <a:spcPct val="100000"/>
              </a:lnSpc>
              <a:spcBef>
                <a:spcPct val="0"/>
              </a:spcBef>
              <a:spcAft>
                <a:spcPct val="0"/>
              </a:spcAft>
              <a:buClrTx/>
              <a:buSzTx/>
              <a:buFontTx/>
              <a:buNone/>
              <a:defRPr/>
            </a:pPr>
            <a:fld id="{789F0E0A-9ADF-46D1-AB9A-6C015DD50AE1}" type="slidenum">
              <a:rPr kumimoji="0" lang="en-US" altLang="zh-CN" sz="1000" b="0" i="0" u="none" strike="noStrike" kern="1200" cap="none" spc="0" normalizeH="0" baseline="0" noProof="0">
                <a:ln>
                  <a:noFill/>
                </a:ln>
                <a:solidFill>
                  <a:schemeClr val="tx1"/>
                </a:solidFill>
                <a:effectLst/>
                <a:uLnTx/>
                <a:uFillTx/>
                <a:latin typeface="Tahoma" panose="020B0604030504040204" pitchFamily="34" charset="0"/>
                <a:ea typeface="宋体" panose="02010600030101010101" pitchFamily="2" charset="-122"/>
                <a:cs typeface="+mn-cs"/>
              </a:rPr>
              <a:t>‹#›</a:t>
            </a:fld>
            <a:endParaRPr kumimoji="0" lang="en-US" altLang="zh-CN" sz="1000" b="0" i="0" u="none" strike="noStrike" kern="1200" cap="none" spc="0" normalizeH="0" baseline="0" noProof="0">
              <a:ln>
                <a:noFill/>
              </a:ln>
              <a:solidFill>
                <a:schemeClr val="tx1"/>
              </a:solidFill>
              <a:effectLst/>
              <a:uLnTx/>
              <a:uFillTx/>
              <a:latin typeface="Tahoma" panose="020B0604030504040204" pitchFamily="34" charset="0"/>
              <a:ea typeface="宋体" panose="02010600030101010101" pitchFamily="2" charset="-122"/>
              <a:cs typeface="+mn-cs"/>
            </a:endParaRPr>
          </a:p>
        </p:txBody>
      </p:sp>
      <p:sp>
        <p:nvSpPr>
          <p:cNvPr id="1033" name="Freeform 9"/>
          <p:cNvSpPr/>
          <p:nvPr/>
        </p:nvSpPr>
        <p:spPr>
          <a:xfrm>
            <a:off x="8664575" y="403225"/>
            <a:ext cx="477838" cy="609600"/>
          </a:xfrm>
          <a:custGeom>
            <a:avLst/>
            <a:gdLst/>
            <a:ahLst/>
            <a:cxnLst>
              <a:cxn ang="0">
                <a:pos x="2147483646" y="0"/>
              </a:cxn>
              <a:cxn ang="0">
                <a:pos x="0" y="2147483646"/>
              </a:cxn>
              <a:cxn ang="0">
                <a:pos x="2147483646" y="2147483646"/>
              </a:cxn>
              <a:cxn ang="0">
                <a:pos x="2147483646" y="0"/>
              </a:cxn>
              <a:cxn ang="0">
                <a:pos x="2147483646" y="0"/>
              </a:cxn>
            </a:cxnLst>
            <a:rect l="0" t="0" r="0" b="0"/>
            <a:pathLst>
              <a:path w="288" h="384">
                <a:moveTo>
                  <a:pt x="96" y="0"/>
                </a:moveTo>
                <a:lnTo>
                  <a:pt x="0" y="384"/>
                </a:lnTo>
                <a:lnTo>
                  <a:pt x="288" y="384"/>
                </a:lnTo>
                <a:lnTo>
                  <a:pt x="288" y="0"/>
                </a:lnTo>
                <a:lnTo>
                  <a:pt x="96" y="0"/>
                </a:lnTo>
                <a:close/>
              </a:path>
            </a:pathLst>
          </a:custGeom>
          <a:solidFill>
            <a:schemeClr val="hlink">
              <a:alpha val="100000"/>
            </a:schemeClr>
          </a:solidFill>
          <a:ln w="9525">
            <a:noFill/>
          </a:ln>
        </p:spPr>
        <p:txBody>
          <a:bodyPr/>
          <a:lstStyle/>
          <a:p>
            <a:endParaRPr lang="zh-CN" altLang="en-US"/>
          </a:p>
        </p:txBody>
      </p:sp>
      <p:sp>
        <p:nvSpPr>
          <p:cNvPr id="1034" name="Rectangle 10"/>
          <p:cNvSpPr>
            <a:spLocks noGrp="1"/>
          </p:cNvSpPr>
          <p:nvPr>
            <p:ph type="title"/>
          </p:nvPr>
        </p:nvSpPr>
        <p:spPr>
          <a:xfrm>
            <a:off x="533400" y="412750"/>
            <a:ext cx="8229600" cy="563563"/>
          </a:xfrm>
          <a:prstGeom prst="rect">
            <a:avLst/>
          </a:prstGeom>
          <a:noFill/>
          <a:ln w="9525">
            <a:noFill/>
          </a:ln>
        </p:spPr>
        <p:txBody>
          <a:bodyPr anchor="ctr" anchorCtr="0"/>
          <a:lstStyle/>
          <a:p>
            <a:pPr lvl="0"/>
            <a:r>
              <a:rPr lang="zh-CN" altLang="en-US" dirty="0"/>
              <a:t>单击此处编辑母版标题样式</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rtl="0" eaLnBrk="0" fontAlgn="base" hangingPunct="0">
        <a:spcBef>
          <a:spcPct val="0"/>
        </a:spcBef>
        <a:spcAft>
          <a:spcPct val="0"/>
        </a:spcAft>
        <a:defRPr sz="3600" kern="1200">
          <a:solidFill>
            <a:schemeClr val="bg1"/>
          </a:solidFill>
          <a:latin typeface="+mj-lt"/>
          <a:ea typeface="+mj-ea"/>
          <a:cs typeface="+mj-cs"/>
        </a:defRPr>
      </a:lvl1pPr>
      <a:lvl2pPr algn="ctr" rtl="0" eaLnBrk="0" fontAlgn="base" hangingPunct="0">
        <a:spcBef>
          <a:spcPct val="0"/>
        </a:spcBef>
        <a:spcAft>
          <a:spcPct val="0"/>
        </a:spcAft>
        <a:defRPr sz="3600">
          <a:solidFill>
            <a:schemeClr val="bg1"/>
          </a:solidFill>
          <a:latin typeface="Tahoma" panose="020B0604030504040204" pitchFamily="34" charset="0"/>
        </a:defRPr>
      </a:lvl2pPr>
      <a:lvl3pPr algn="ctr" rtl="0" eaLnBrk="0" fontAlgn="base" hangingPunct="0">
        <a:spcBef>
          <a:spcPct val="0"/>
        </a:spcBef>
        <a:spcAft>
          <a:spcPct val="0"/>
        </a:spcAft>
        <a:defRPr sz="3600">
          <a:solidFill>
            <a:schemeClr val="bg1"/>
          </a:solidFill>
          <a:latin typeface="Tahoma" panose="020B0604030504040204" pitchFamily="34" charset="0"/>
        </a:defRPr>
      </a:lvl3pPr>
      <a:lvl4pPr algn="ctr" rtl="0" eaLnBrk="0" fontAlgn="base" hangingPunct="0">
        <a:spcBef>
          <a:spcPct val="0"/>
        </a:spcBef>
        <a:spcAft>
          <a:spcPct val="0"/>
        </a:spcAft>
        <a:defRPr sz="3600">
          <a:solidFill>
            <a:schemeClr val="bg1"/>
          </a:solidFill>
          <a:latin typeface="Tahoma" panose="020B0604030504040204" pitchFamily="34" charset="0"/>
        </a:defRPr>
      </a:lvl4pPr>
      <a:lvl5pPr algn="ctr" rtl="0" eaLnBrk="0" fontAlgn="base" hangingPunct="0">
        <a:spcBef>
          <a:spcPct val="0"/>
        </a:spcBef>
        <a:spcAft>
          <a:spcPct val="0"/>
        </a:spcAft>
        <a:defRPr sz="3600">
          <a:solidFill>
            <a:schemeClr val="bg1"/>
          </a:solidFill>
          <a:latin typeface="Tahoma" panose="020B0604030504040204" pitchFamily="34" charset="0"/>
        </a:defRPr>
      </a:lvl5pPr>
      <a:lvl6pPr marL="457200" algn="ctr" rtl="0" fontAlgn="base">
        <a:spcBef>
          <a:spcPct val="0"/>
        </a:spcBef>
        <a:spcAft>
          <a:spcPct val="0"/>
        </a:spcAft>
        <a:defRPr sz="3600">
          <a:solidFill>
            <a:schemeClr val="bg1"/>
          </a:solidFill>
          <a:latin typeface="Tahoma" panose="020B0604030504040204" pitchFamily="34" charset="0"/>
        </a:defRPr>
      </a:lvl6pPr>
      <a:lvl7pPr marL="914400" algn="ctr" rtl="0" fontAlgn="base">
        <a:spcBef>
          <a:spcPct val="0"/>
        </a:spcBef>
        <a:spcAft>
          <a:spcPct val="0"/>
        </a:spcAft>
        <a:defRPr sz="3600">
          <a:solidFill>
            <a:schemeClr val="bg1"/>
          </a:solidFill>
          <a:latin typeface="Tahoma" panose="020B0604030504040204" pitchFamily="34" charset="0"/>
        </a:defRPr>
      </a:lvl7pPr>
      <a:lvl8pPr marL="1371600" algn="ctr" rtl="0" fontAlgn="base">
        <a:spcBef>
          <a:spcPct val="0"/>
        </a:spcBef>
        <a:spcAft>
          <a:spcPct val="0"/>
        </a:spcAft>
        <a:defRPr sz="3600">
          <a:solidFill>
            <a:schemeClr val="bg1"/>
          </a:solidFill>
          <a:latin typeface="Tahoma" panose="020B0604030504040204" pitchFamily="34" charset="0"/>
        </a:defRPr>
      </a:lvl8pPr>
      <a:lvl9pPr marL="1828800" algn="ctr" rtl="0" fontAlgn="base">
        <a:spcBef>
          <a:spcPct val="0"/>
        </a:spcBef>
        <a:spcAft>
          <a:spcPct val="0"/>
        </a:spcAft>
        <a:defRPr sz="3600">
          <a:solidFill>
            <a:schemeClr val="bg1"/>
          </a:solidFill>
          <a:latin typeface="Tahoma" panose="020B0604030504040204" pitchFamily="34" charset="0"/>
        </a:defRPr>
      </a:lvl9pPr>
    </p:titleStyle>
    <p:body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kern="1200">
          <a:solidFill>
            <a:schemeClr val="tx1"/>
          </a:solidFill>
          <a:latin typeface="Arial" panose="020B0604020202020204" pitchFamily="34" charset="0"/>
          <a:ea typeface="+mn-ea"/>
          <a:cs typeface="+mn-cs"/>
        </a:defRPr>
      </a:lvl2pPr>
      <a:lvl3pPr marL="1143000" indent="-228600" algn="l" rtl="0" eaLnBrk="0" fontAlgn="base" hangingPunct="0">
        <a:spcBef>
          <a:spcPct val="20000"/>
        </a:spcBef>
        <a:spcAft>
          <a:spcPct val="0"/>
        </a:spcAft>
        <a:buClr>
          <a:schemeClr val="tx1"/>
        </a:buClr>
        <a:buChar char="•"/>
        <a:defRPr sz="2400" kern="1200">
          <a:solidFill>
            <a:schemeClr val="tx1"/>
          </a:solidFill>
          <a:latin typeface="Arial" panose="020B0604020202020204" pitchFamily="34" charset="0"/>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Arial" panose="020B0604020202020204" pitchFamily="34" charset="0"/>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slideLayout" Target="../slideLayouts/slideLayout2.xml"/><Relationship Id="rId1" Type="http://schemas.openxmlformats.org/officeDocument/2006/relationships/tags" Target="../tags/tag21.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xml"/><Relationship Id="rId1" Type="http://schemas.openxmlformats.org/officeDocument/2006/relationships/vmlDrawing" Target="../drawings/vmlDrawing1.vml"/><Relationship Id="rId5" Type="http://schemas.openxmlformats.org/officeDocument/2006/relationships/image" Target="../media/image5.emf"/><Relationship Id="rId4" Type="http://schemas.openxmlformats.org/officeDocument/2006/relationships/oleObject" Target="../embeddings/oleObject1.bin"/></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xml"/><Relationship Id="rId1" Type="http://schemas.openxmlformats.org/officeDocument/2006/relationships/vmlDrawing" Target="../drawings/vmlDrawing2.vml"/><Relationship Id="rId5" Type="http://schemas.openxmlformats.org/officeDocument/2006/relationships/image" Target="../media/image6.emf"/><Relationship Id="rId4" Type="http://schemas.openxmlformats.org/officeDocument/2006/relationships/oleObject" Target="../embeddings/oleObject2.bin"/></Relationships>
</file>

<file path=ppt/slides/_rels/slide57.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7.emf"/></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9.xml"/><Relationship Id="rId1" Type="http://schemas.openxmlformats.org/officeDocument/2006/relationships/tags" Target="../tags/tag8.xml"/><Relationship Id="rId5" Type="http://schemas.openxmlformats.org/officeDocument/2006/relationships/image" Target="../media/image10.png"/><Relationship Id="rId4" Type="http://schemas.openxmlformats.org/officeDocument/2006/relationships/image" Target="../media/image9.png"/></Relationships>
</file>

<file path=ppt/slides/_rels/slide6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1.xml"/><Relationship Id="rId1" Type="http://schemas.openxmlformats.org/officeDocument/2006/relationships/tags" Target="../tags/tag10.xml"/><Relationship Id="rId5" Type="http://schemas.openxmlformats.org/officeDocument/2006/relationships/image" Target="../media/image12.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3.xml"/><Relationship Id="rId1" Type="http://schemas.openxmlformats.org/officeDocument/2006/relationships/tags" Target="../tags/tag12.xml"/><Relationship Id="rId5" Type="http://schemas.openxmlformats.org/officeDocument/2006/relationships/image" Target="../media/image14.png"/><Relationship Id="rId4" Type="http://schemas.openxmlformats.org/officeDocument/2006/relationships/image" Target="../media/image13.png"/></Relationships>
</file>

<file path=ppt/slides/_rels/slide7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5.xml"/><Relationship Id="rId1" Type="http://schemas.openxmlformats.org/officeDocument/2006/relationships/tags" Target="../tags/tag14.xml"/><Relationship Id="rId5" Type="http://schemas.openxmlformats.org/officeDocument/2006/relationships/image" Target="../media/image16.png"/><Relationship Id="rId4" Type="http://schemas.openxmlformats.org/officeDocument/2006/relationships/image" Target="../media/image15.png"/></Relationships>
</file>

<file path=ppt/slides/_rels/slide7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slideLayout" Target="../slideLayouts/slideLayout2.xml"/><Relationship Id="rId1" Type="http://schemas.openxmlformats.org/officeDocument/2006/relationships/tags" Target="../tags/tag16.xml"/></Relationships>
</file>

<file path=ppt/slides/_rels/slide7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Layout" Target="../slideLayouts/slideLayout2.xml"/><Relationship Id="rId1" Type="http://schemas.openxmlformats.org/officeDocument/2006/relationships/tags" Target="../tags/tag17.xml"/></Relationships>
</file>

<file path=ppt/slides/_rels/slide7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9.xml"/><Relationship Id="rId1" Type="http://schemas.openxmlformats.org/officeDocument/2006/relationships/tags" Target="../tags/tag18.xml"/><Relationship Id="rId5" Type="http://schemas.openxmlformats.org/officeDocument/2006/relationships/image" Target="../media/image20.png"/><Relationship Id="rId4" Type="http://schemas.openxmlformats.org/officeDocument/2006/relationships/image" Target="../media/image19.png"/></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0.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p:cNvSpPr>
          <p:nvPr>
            <p:ph type="ctrTitle"/>
          </p:nvPr>
        </p:nvSpPr>
        <p:spPr>
          <a:xfrm>
            <a:off x="914400" y="3200400"/>
            <a:ext cx="7473950" cy="609600"/>
          </a:xfrm>
        </p:spPr>
        <p:txBody>
          <a:bodyPr vert="horz" wrap="square" lIns="91440" tIns="45720" rIns="91440" bIns="45720" anchor="ctr" anchorCtr="0"/>
          <a:lstStyle/>
          <a:p>
            <a:pPr eaLnBrk="1" hangingPunct="1">
              <a:buClrTx/>
              <a:buSzTx/>
              <a:buFontTx/>
              <a:buNone/>
            </a:pPr>
            <a:r>
              <a:rPr lang="zh-CN" altLang="zh-CN" kern="1200" dirty="0">
                <a:latin typeface="+mj-lt"/>
                <a:ea typeface="+mj-ea"/>
                <a:cs typeface="+mj-cs"/>
              </a:rPr>
              <a:t>电子信息专业理论考试培训资料</a:t>
            </a:r>
            <a:endParaRPr lang="zh-CN" altLang="en-US" kern="1200" dirty="0">
              <a:latin typeface="+mj-lt"/>
              <a:ea typeface="+mj-ea"/>
              <a:cs typeface="+mj-cs"/>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第二章  电子计算机基础知识</a:t>
            </a:r>
          </a:p>
        </p:txBody>
      </p:sp>
      <p:sp>
        <p:nvSpPr>
          <p:cNvPr id="3" name="内容占位符 2"/>
          <p:cNvSpPr>
            <a:spLocks noGrp="1"/>
          </p:cNvSpPr>
          <p:nvPr>
            <p:ph idx="1"/>
          </p:nvPr>
        </p:nvSpPr>
        <p:spPr>
          <a:xfrm>
            <a:off x="29210" y="1076325"/>
            <a:ext cx="9003030" cy="5248275"/>
          </a:xfrm>
        </p:spPr>
        <p:txBody>
          <a:bodyPr/>
          <a:lstStyle/>
          <a:p>
            <a:pPr marL="0" indent="0">
              <a:buNone/>
            </a:pPr>
            <a:endParaRPr lang="zh-CN" altLang="en-US" sz="1800">
              <a:latin typeface="宋体" panose="02010600030101010101" pitchFamily="2" charset="-122"/>
              <a:ea typeface="宋体" panose="02010600030101010101" pitchFamily="2" charset="-122"/>
              <a:cs typeface="宋体" panose="02010600030101010101" pitchFamily="2" charset="-122"/>
            </a:endParaRPr>
          </a:p>
          <a:p>
            <a:pPr marL="0" indent="0">
              <a:buNone/>
            </a:pPr>
            <a:r>
              <a:rPr lang="zh-CN" altLang="en-US" sz="1600">
                <a:latin typeface="宋体" panose="02010600030101010101" pitchFamily="2" charset="-122"/>
                <a:ea typeface="宋体" panose="02010600030101010101" pitchFamily="2" charset="-122"/>
                <a:cs typeface="宋体" panose="02010600030101010101" pitchFamily="2" charset="-122"/>
              </a:rPr>
              <a:t>⑤ 人工智能。人工智能（AI）由英国著名科学家图灵提出，是一门研究和开发用于模拟、延伸和扩展人类智能的理论、方法、技术及应用系统的新兴学科，被认为是21世纪的三大尖端技术（基因工程、纳米科学、人工智能）之一。人们为了纪念图灵在计算机领域的卓越贡献，专门设立了“图灵奖”。经过最近30年的迅速发展，人工智能在机器视觉、专家系统、智能搜索等领域取得了丰硕的成果。我国已成功开发了一些中医专家诊断系统，可以模拟名医为患者诊病开方。</a:t>
            </a:r>
          </a:p>
          <a:p>
            <a:pPr marL="0" indent="0">
              <a:buNone/>
            </a:pPr>
            <a:r>
              <a:rPr lang="zh-CN" altLang="en-US" sz="1600">
                <a:latin typeface="宋体" panose="02010600030101010101" pitchFamily="2" charset="-122"/>
                <a:ea typeface="宋体" panose="02010600030101010101" pitchFamily="2" charset="-122"/>
                <a:cs typeface="宋体" panose="02010600030101010101" pitchFamily="2" charset="-122"/>
              </a:rPr>
              <a:t>⑥ 网络应用。计算机技术与现代通信的结合造就了计算机网络，它使人际交流跨越了时间和空间的障碍，已成为建立信息社会的基础。现在，人们可以在Internet上浏览新闻、检索信息、收发电子邮件、选购商品、参与问题的讨论、接受远程医疗与网上银行等服务。</a:t>
            </a:r>
          </a:p>
          <a:p>
            <a:pPr marL="0" indent="0">
              <a:buNone/>
            </a:pPr>
            <a:r>
              <a:rPr lang="zh-CN" altLang="en-US" sz="1600">
                <a:latin typeface="宋体" panose="02010600030101010101" pitchFamily="2" charset="-122"/>
                <a:ea typeface="宋体" panose="02010600030101010101" pitchFamily="2" charset="-122"/>
                <a:cs typeface="宋体" panose="02010600030101010101" pitchFamily="2" charset="-122"/>
              </a:rPr>
              <a:t>⑦ 多媒体技术。多媒体技术（Multimedia Technology）是利用计算机对文本、图形、图像、声音、动画、视频等多种信息进行综合处理、建立逻辑关系，并实现人机交互的技术。目前，多媒体技术在知识学习、电子图书、视频会议中都得到了极大的推广。</a:t>
            </a:r>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p:cNvSpPr>
            <a:spLocks noGrp="1"/>
          </p:cNvSpPr>
          <p:nvPr>
            <p:ph type="title"/>
          </p:nvPr>
        </p:nvSpPr>
        <p:spPr/>
        <p:txBody>
          <a:bodyPr vert="horz" wrap="square" lIns="91440" tIns="45720" rIns="91440" bIns="45720" anchor="ctr" anchorCtr="0"/>
          <a:lstStyle/>
          <a:p>
            <a:pPr eaLnBrk="1" hangingPunct="1"/>
            <a:r>
              <a:rPr lang="zh-CN" altLang="en-US" sz="3200" dirty="0">
                <a:latin typeface="Times New Roman" panose="02020603050405020304" pitchFamily="18" charset="0"/>
                <a:ea typeface="宋体" panose="02010600030101010101" pitchFamily="2" charset="-122"/>
              </a:rPr>
              <a:t>第</a:t>
            </a:r>
            <a:r>
              <a:rPr lang="zh-CN" altLang="en-US" sz="3200" dirty="0">
                <a:latin typeface="Times New Roman" panose="02020603050405020304" pitchFamily="18" charset="0"/>
                <a:ea typeface="宋体" panose="02010600030101010101" pitchFamily="2" charset="-122"/>
                <a:sym typeface="+mn-ea"/>
              </a:rPr>
              <a:t>七</a:t>
            </a:r>
            <a:r>
              <a:rPr lang="zh-CN" altLang="en-US" sz="3200" dirty="0">
                <a:latin typeface="Times New Roman" panose="02020603050405020304" pitchFamily="18" charset="0"/>
                <a:ea typeface="宋体" panose="02010600030101010101" pitchFamily="2" charset="-122"/>
              </a:rPr>
              <a:t>章  电子元器件基础知识</a:t>
            </a:r>
          </a:p>
        </p:txBody>
      </p:sp>
      <p:sp>
        <p:nvSpPr>
          <p:cNvPr id="142339" name="Rectangle 3"/>
          <p:cNvSpPr>
            <a:spLocks noGrp="1" noChangeArrowheads="1"/>
          </p:cNvSpPr>
          <p:nvPr>
            <p:ph idx="1"/>
          </p:nvPr>
        </p:nvSpPr>
        <p:spPr/>
        <p:txBody>
          <a:bodyPr vert="horz" wrap="square" lIns="91440" tIns="45720" rIns="91440" bIns="45720" numCol="1" anchor="t" anchorCtr="0" compatLnSpc="1"/>
          <a:lstStyle/>
          <a:p>
            <a:pPr marL="342900" marR="0" lvl="0" indent="-34290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defRPr/>
            </a:pPr>
            <a:r>
              <a:rPr kumimoji="0" lang="en-US"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3</a:t>
            </a:r>
            <a:r>
              <a:rPr kumimoji="0" lang="zh-CN" altLang="en-US"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a:t>
            </a:r>
            <a:r>
              <a:rPr kumimoji="0" lang="zh-CN"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可控硅</a:t>
            </a:r>
          </a:p>
          <a:p>
            <a:pPr marL="0" marR="0" lvl="0" indent="-342900" algn="just" defTabSz="914400" rtl="0" eaLnBrk="0" fontAlgn="base" latinLnBrk="0" hangingPunct="0">
              <a:lnSpc>
                <a:spcPct val="100000"/>
              </a:lnSpc>
              <a:spcBef>
                <a:spcPts val="0"/>
              </a:spcBef>
              <a:spcAft>
                <a:spcPct val="0"/>
              </a:spcAft>
              <a:buClr>
                <a:schemeClr val="hlink"/>
              </a:buClr>
              <a:buSzTx/>
              <a:buFont typeface="Wingdings" panose="05000000000000000000" pitchFamily="2" charset="2"/>
              <a:buNone/>
              <a:defRPr/>
            </a:pPr>
            <a:r>
              <a:rPr kumimoji="0" lang="en-US"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   </a:t>
            </a:r>
            <a:r>
              <a:rPr kumimoji="0"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可控硅简称SCR，是一种大功率电器元件，也称晶闸管。它具有体积小、效率高、寿命长等优点。在自动控制系统中，可作为大功率驱动器件，实现用小功率控件控制大功率设备。它在交直流电机调速系统、调功系统及随动系统中得到了广泛的应用。</a:t>
            </a:r>
          </a:p>
          <a:p>
            <a:pPr marL="0" marR="0" lvl="0" indent="-342900" algn="just" defTabSz="914400" rtl="0" eaLnBrk="0" fontAlgn="base" latinLnBrk="0" hangingPunct="0">
              <a:lnSpc>
                <a:spcPct val="100000"/>
              </a:lnSpc>
              <a:spcBef>
                <a:spcPts val="0"/>
              </a:spcBef>
              <a:spcAft>
                <a:spcPct val="0"/>
              </a:spcAft>
              <a:buClr>
                <a:schemeClr val="hlink"/>
              </a:buClr>
              <a:buSzTx/>
              <a:buFont typeface="Wingdings" panose="05000000000000000000" pitchFamily="2" charset="2"/>
              <a:buNone/>
              <a:defRPr/>
            </a:pPr>
            <a:r>
              <a:rPr kumimoji="0" lang="en-US"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   </a:t>
            </a:r>
            <a:r>
              <a:rPr kumimoji="0"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可控硅分单向可控硅和双向可控硅两种。双向可控硅也叫三端双向可控硅，简称TRIAC。双向可控硅在结构上相当于两个单向可控硅反向连接，这种可控硅具有双向导通功能。其通断状态由控制极G决定。在控制极G上加正脉冲(或负脉冲)可使其正向(或反向)导通。这种装置的优点是控制电路简单，没有反向耐压问题，因此特别适合做交流无触点开关使用。</a:t>
            </a:r>
          </a:p>
          <a:p>
            <a:pPr marL="342900" marR="0" lvl="0" indent="-34290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defRPr/>
            </a:pPr>
            <a:endParaRPr kumimoji="0" lang="en-US" altLang="zh-CN" sz="2000" b="0" i="0" u="none" strike="noStrike" kern="1200" cap="none" spc="0" normalizeH="0" baseline="0" noProof="0" dirty="0">
              <a:ln>
                <a:noFill/>
              </a:ln>
              <a:solidFill>
                <a:schemeClr val="tx1"/>
              </a:solidFill>
              <a:effectLst/>
              <a:uLnTx/>
              <a:uFillTx/>
              <a:latin typeface="+mn-lt"/>
              <a:ea typeface="宋体" panose="02010600030101010101" pitchFamily="2" charset="-122"/>
              <a:cs typeface="+mn-cs"/>
            </a:endParaRPr>
          </a:p>
        </p:txBody>
      </p:sp>
      <p:sp>
        <p:nvSpPr>
          <p:cNvPr id="137220" name="Rectangle 10"/>
          <p:cNvSpPr/>
          <p:nvPr/>
        </p:nvSpPr>
        <p:spPr>
          <a:xfrm>
            <a:off x="0" y="0"/>
            <a:ext cx="9144000" cy="0"/>
          </a:xfrm>
          <a:prstGeom prst="rect">
            <a:avLst/>
          </a:prstGeom>
          <a:noFill/>
          <a:ln w="9525">
            <a:noFill/>
          </a:ln>
        </p:spPr>
        <p:txBody>
          <a:bodyPr wrap="none" anchor="ctr" anchorCtr="0">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kern="1200">
                <a:solidFill>
                  <a:schemeClr val="tx1"/>
                </a:solidFill>
                <a:latin typeface="Arial" panose="020B0604020202020204" pitchFamily="34" charset="0"/>
                <a:ea typeface="+mn-ea"/>
                <a:cs typeface="+mn-cs"/>
              </a:defRPr>
            </a:lvl2pPr>
            <a:lvl3pPr marL="1143000" indent="-228600" algn="l" rtl="0" eaLnBrk="0" fontAlgn="base" hangingPunct="0">
              <a:spcBef>
                <a:spcPct val="20000"/>
              </a:spcBef>
              <a:spcAft>
                <a:spcPct val="0"/>
              </a:spcAft>
              <a:buClr>
                <a:schemeClr val="tx1"/>
              </a:buClr>
              <a:buChar char="•"/>
              <a:defRPr sz="2400" kern="1200">
                <a:solidFill>
                  <a:schemeClr val="tx1"/>
                </a:solidFill>
                <a:latin typeface="Arial" panose="020B0604020202020204" pitchFamily="34" charset="0"/>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Arial" panose="020B0604020202020204" pitchFamily="34" charset="0"/>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Arial" panose="020B0604020202020204" pitchFamily="34" charset="0"/>
                <a:ea typeface="+mn-ea"/>
                <a:cs typeface="+mn-cs"/>
              </a:defRPr>
            </a:lvl5pPr>
          </a:lstStyle>
          <a:p>
            <a:pPr marL="0" lvl="0" indent="0">
              <a:spcBef>
                <a:spcPct val="0"/>
              </a:spcBef>
              <a:buClrTx/>
              <a:buFontTx/>
              <a:buNone/>
            </a:pPr>
            <a:endParaRPr lang="zh-CN" altLang="en-US" sz="1800" dirty="0">
              <a:latin typeface="Arial" panose="020B0604020202020204" pitchFamily="34" charset="0"/>
              <a:ea typeface="宋体" panose="02010600030101010101" pitchFamily="2" charset="-122"/>
            </a:endParaRPr>
          </a:p>
        </p:txBody>
      </p:sp>
      <p:sp>
        <p:nvSpPr>
          <p:cNvPr id="137221" name="Rectangle 2"/>
          <p:cNvSpPr/>
          <p:nvPr/>
        </p:nvSpPr>
        <p:spPr>
          <a:xfrm>
            <a:off x="0" y="0"/>
            <a:ext cx="9144000" cy="0"/>
          </a:xfrm>
          <a:prstGeom prst="rect">
            <a:avLst/>
          </a:prstGeom>
          <a:noFill/>
          <a:ln w="9525">
            <a:noFill/>
          </a:ln>
        </p:spPr>
        <p:txBody>
          <a:bodyPr wrap="none" anchor="ctr" anchorCtr="0">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kern="1200">
                <a:solidFill>
                  <a:schemeClr val="tx1"/>
                </a:solidFill>
                <a:latin typeface="Arial" panose="020B0604020202020204" pitchFamily="34" charset="0"/>
                <a:ea typeface="+mn-ea"/>
                <a:cs typeface="+mn-cs"/>
              </a:defRPr>
            </a:lvl2pPr>
            <a:lvl3pPr marL="1143000" indent="-228600" algn="l" rtl="0" eaLnBrk="0" fontAlgn="base" hangingPunct="0">
              <a:spcBef>
                <a:spcPct val="20000"/>
              </a:spcBef>
              <a:spcAft>
                <a:spcPct val="0"/>
              </a:spcAft>
              <a:buClr>
                <a:schemeClr val="tx1"/>
              </a:buClr>
              <a:buChar char="•"/>
              <a:defRPr sz="2400" kern="1200">
                <a:solidFill>
                  <a:schemeClr val="tx1"/>
                </a:solidFill>
                <a:latin typeface="Arial" panose="020B0604020202020204" pitchFamily="34" charset="0"/>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Arial" panose="020B0604020202020204" pitchFamily="34" charset="0"/>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Arial" panose="020B0604020202020204" pitchFamily="34" charset="0"/>
                <a:ea typeface="+mn-ea"/>
                <a:cs typeface="+mn-cs"/>
              </a:defRPr>
            </a:lvl5pPr>
          </a:lstStyle>
          <a:p>
            <a:pPr marL="0" lvl="0" indent="0">
              <a:spcBef>
                <a:spcPct val="0"/>
              </a:spcBef>
              <a:buClrTx/>
              <a:buFontTx/>
              <a:buNone/>
            </a:pPr>
            <a:endParaRPr lang="zh-CN" altLang="en-US" sz="1800" dirty="0">
              <a:latin typeface="Arial" panose="020B0604020202020204" pitchFamily="34" charset="0"/>
              <a:ea typeface="宋体" panose="02010600030101010101" pitchFamily="2" charset="-122"/>
            </a:endParaRPr>
          </a:p>
        </p:txBody>
      </p:sp>
      <p:sp>
        <p:nvSpPr>
          <p:cNvPr id="137222" name="Rectangle 2"/>
          <p:cNvSpPr/>
          <p:nvPr/>
        </p:nvSpPr>
        <p:spPr>
          <a:xfrm>
            <a:off x="0" y="0"/>
            <a:ext cx="9144000" cy="0"/>
          </a:xfrm>
          <a:prstGeom prst="rect">
            <a:avLst/>
          </a:prstGeom>
          <a:noFill/>
          <a:ln w="9525">
            <a:noFill/>
          </a:ln>
        </p:spPr>
        <p:txBody>
          <a:bodyPr wrap="none" anchor="ctr" anchorCtr="0">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kern="1200">
                <a:solidFill>
                  <a:schemeClr val="tx1"/>
                </a:solidFill>
                <a:latin typeface="Arial" panose="020B0604020202020204" pitchFamily="34" charset="0"/>
                <a:ea typeface="+mn-ea"/>
                <a:cs typeface="+mn-cs"/>
              </a:defRPr>
            </a:lvl2pPr>
            <a:lvl3pPr marL="1143000" indent="-228600" algn="l" rtl="0" eaLnBrk="0" fontAlgn="base" hangingPunct="0">
              <a:spcBef>
                <a:spcPct val="20000"/>
              </a:spcBef>
              <a:spcAft>
                <a:spcPct val="0"/>
              </a:spcAft>
              <a:buClr>
                <a:schemeClr val="tx1"/>
              </a:buClr>
              <a:buChar char="•"/>
              <a:defRPr sz="2400" kern="1200">
                <a:solidFill>
                  <a:schemeClr val="tx1"/>
                </a:solidFill>
                <a:latin typeface="Arial" panose="020B0604020202020204" pitchFamily="34" charset="0"/>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Arial" panose="020B0604020202020204" pitchFamily="34" charset="0"/>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Arial" panose="020B0604020202020204" pitchFamily="34" charset="0"/>
                <a:ea typeface="+mn-ea"/>
                <a:cs typeface="+mn-cs"/>
              </a:defRPr>
            </a:lvl5pPr>
          </a:lstStyle>
          <a:p>
            <a:pPr marL="0" lvl="0" indent="0">
              <a:spcBef>
                <a:spcPct val="0"/>
              </a:spcBef>
              <a:buClrTx/>
              <a:buFontTx/>
              <a:buNone/>
            </a:pPr>
            <a:endParaRPr lang="zh-CN" altLang="en-US" sz="1800" dirty="0">
              <a:latin typeface="Arial" panose="020B0604020202020204" pitchFamily="34" charset="0"/>
              <a:ea typeface="宋体" panose="02010600030101010101" pitchFamily="2" charset="-122"/>
            </a:endParaRPr>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p:cNvSpPr>
            <a:spLocks noGrp="1"/>
          </p:cNvSpPr>
          <p:nvPr>
            <p:ph type="title"/>
          </p:nvPr>
        </p:nvSpPr>
        <p:spPr/>
        <p:txBody>
          <a:bodyPr vert="horz" wrap="square" lIns="91440" tIns="45720" rIns="91440" bIns="45720" anchor="ctr" anchorCtr="0"/>
          <a:lstStyle/>
          <a:p>
            <a:pPr eaLnBrk="1" hangingPunct="1"/>
            <a:r>
              <a:rPr lang="zh-CN" altLang="en-US" sz="3200" dirty="0">
                <a:latin typeface="Times New Roman" panose="02020603050405020304" pitchFamily="18" charset="0"/>
                <a:ea typeface="宋体" panose="02010600030101010101" pitchFamily="2" charset="-122"/>
              </a:rPr>
              <a:t>第</a:t>
            </a:r>
            <a:r>
              <a:rPr lang="zh-CN" altLang="en-US" sz="3200" dirty="0">
                <a:latin typeface="Times New Roman" panose="02020603050405020304" pitchFamily="18" charset="0"/>
                <a:ea typeface="宋体" panose="02010600030101010101" pitchFamily="2" charset="-122"/>
                <a:sym typeface="+mn-ea"/>
              </a:rPr>
              <a:t>七</a:t>
            </a:r>
            <a:r>
              <a:rPr lang="zh-CN" altLang="en-US" sz="3200" dirty="0">
                <a:latin typeface="Times New Roman" panose="02020603050405020304" pitchFamily="18" charset="0"/>
                <a:ea typeface="宋体" panose="02010600030101010101" pitchFamily="2" charset="-122"/>
              </a:rPr>
              <a:t>章  电子元器件基础知识</a:t>
            </a:r>
          </a:p>
        </p:txBody>
      </p:sp>
      <p:sp>
        <p:nvSpPr>
          <p:cNvPr id="144387" name="Rectangle 3"/>
          <p:cNvSpPr>
            <a:spLocks noGrp="1" noChangeArrowheads="1"/>
          </p:cNvSpPr>
          <p:nvPr>
            <p:ph idx="1"/>
          </p:nvPr>
        </p:nvSpPr>
        <p:spPr/>
        <p:txBody>
          <a:bodyPr vert="horz" wrap="square" lIns="91440" tIns="45720" rIns="91440" bIns="45720" numCol="1" anchor="t" anchorCtr="0" compatLnSpc="1"/>
          <a:lstStyle/>
          <a:p>
            <a:pPr marL="342900" marR="0" lvl="0" indent="-34290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defRPr/>
            </a:pPr>
            <a:r>
              <a:rPr kumimoji="0" lang="en-US" altLang="zh-CN" sz="1600" b="1"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4</a:t>
            </a:r>
            <a:r>
              <a:rPr kumimoji="0" lang="zh-CN" altLang="en-US" sz="1600" b="1"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a:t>
            </a:r>
            <a:r>
              <a:rPr kumimoji="0" lang="zh-CN" altLang="zh-CN" sz="1600" b="1"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场效应晶体管</a:t>
            </a:r>
          </a:p>
          <a:p>
            <a:pPr marL="0" marR="0" lvl="0" indent="-342900" algn="just" defTabSz="914400" rtl="0" eaLnBrk="0" fontAlgn="base" latinLnBrk="0" hangingPunct="0">
              <a:lnSpc>
                <a:spcPct val="100000"/>
              </a:lnSpc>
              <a:spcBef>
                <a:spcPts val="0"/>
              </a:spcBef>
              <a:spcAft>
                <a:spcPct val="0"/>
              </a:spcAft>
              <a:buClr>
                <a:schemeClr val="hlink"/>
              </a:buClr>
              <a:buSzTx/>
              <a:buFont typeface="Wingdings" panose="05000000000000000000" pitchFamily="2" charset="2"/>
              <a:buNone/>
              <a:defRPr/>
            </a:pPr>
            <a:r>
              <a:rPr kumimoji="0" lang="en-US"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   </a:t>
            </a:r>
            <a:r>
              <a:rPr kumimoji="0" lang="zh-CN"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场效应晶体管简称场效应管。主要有两种类型：结型场效应管和金属-氧化物半导体场效应管。由多数载流子参与导电，也称为单极型晶体管。它属于电压控制型半导体器件。具有输入电阻高（107～1015Ω）、噪声小、功耗低、动态范围大、易于集成、没有二次击穿现象、安全工作区域宽等优点，现已成为双极型晶体管和功率晶体管的强大竞争者。场效应管是利用控制输入回路的电场效应来控制输出回路电流的一种半导体器件，并以此命名。由于它仅靠半导体中的多数载流子导电，又称单极型晶体管。</a:t>
            </a:r>
          </a:p>
          <a:p>
            <a:pPr marL="0" marR="0" lvl="0" indent="-342900" algn="just" defTabSz="914400" rtl="0" eaLnBrk="0" fontAlgn="base" latinLnBrk="0" hangingPunct="0">
              <a:lnSpc>
                <a:spcPct val="100000"/>
              </a:lnSpc>
              <a:spcBef>
                <a:spcPts val="0"/>
              </a:spcBef>
              <a:spcAft>
                <a:spcPct val="0"/>
              </a:spcAft>
              <a:buClr>
                <a:schemeClr val="hlink"/>
              </a:buClr>
              <a:buSzTx/>
              <a:buFont typeface="Wingdings" panose="05000000000000000000" pitchFamily="2" charset="2"/>
              <a:buNone/>
              <a:defRPr/>
            </a:pPr>
            <a:r>
              <a:rPr kumimoji="0" lang="zh-CN"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与双极型晶体管相比，场效应管具有如下特点：</a:t>
            </a:r>
          </a:p>
          <a:p>
            <a:pPr marL="0" marR="0" lvl="0" indent="-342900" algn="just" defTabSz="914400" rtl="0" eaLnBrk="0" fontAlgn="base" latinLnBrk="0" hangingPunct="0">
              <a:lnSpc>
                <a:spcPct val="100000"/>
              </a:lnSpc>
              <a:spcBef>
                <a:spcPts val="0"/>
              </a:spcBef>
              <a:spcAft>
                <a:spcPct val="0"/>
              </a:spcAft>
              <a:buClr>
                <a:schemeClr val="hlink"/>
              </a:buClr>
              <a:buSzTx/>
              <a:buFont typeface="Wingdings" panose="05000000000000000000" pitchFamily="2" charset="2"/>
              <a:buNone/>
              <a:defRPr/>
            </a:pPr>
            <a:r>
              <a:rPr kumimoji="0" lang="zh-CN"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（1）场效应管是电压控制器件，它通过VGS(栅源电压)来控制ID（漏极电流）；</a:t>
            </a:r>
          </a:p>
          <a:p>
            <a:pPr marL="0" marR="0" lvl="0" indent="-342900" algn="just" defTabSz="914400" rtl="0" eaLnBrk="0" fontAlgn="base" latinLnBrk="0" hangingPunct="0">
              <a:lnSpc>
                <a:spcPct val="100000"/>
              </a:lnSpc>
              <a:spcBef>
                <a:spcPts val="0"/>
              </a:spcBef>
              <a:spcAft>
                <a:spcPct val="0"/>
              </a:spcAft>
              <a:buClr>
                <a:schemeClr val="hlink"/>
              </a:buClr>
              <a:buSzTx/>
              <a:buFont typeface="Wingdings" panose="05000000000000000000" pitchFamily="2" charset="2"/>
              <a:buNone/>
              <a:defRPr/>
            </a:pPr>
            <a:r>
              <a:rPr kumimoji="0" lang="zh-CN"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（2）场效应管的控制输入端电流极小，因此它的输入电阻（107～1012Ω）很大；</a:t>
            </a:r>
          </a:p>
          <a:p>
            <a:pPr marL="0" marR="0" lvl="0" indent="-342900" algn="just" defTabSz="914400" rtl="0" eaLnBrk="0" fontAlgn="base" latinLnBrk="0" hangingPunct="0">
              <a:lnSpc>
                <a:spcPct val="100000"/>
              </a:lnSpc>
              <a:spcBef>
                <a:spcPts val="0"/>
              </a:spcBef>
              <a:spcAft>
                <a:spcPct val="0"/>
              </a:spcAft>
              <a:buClr>
                <a:schemeClr val="hlink"/>
              </a:buClr>
              <a:buSzTx/>
              <a:buFont typeface="Wingdings" panose="05000000000000000000" pitchFamily="2" charset="2"/>
              <a:buNone/>
              <a:defRPr/>
            </a:pPr>
            <a:r>
              <a:rPr kumimoji="0" lang="zh-CN"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（3）它是利用多数载流子导电，因此它的温度稳定性较好；</a:t>
            </a:r>
          </a:p>
          <a:p>
            <a:pPr marL="0" marR="0" lvl="0" indent="-342900" algn="just" defTabSz="914400" rtl="0" eaLnBrk="0" fontAlgn="base" latinLnBrk="0" hangingPunct="0">
              <a:lnSpc>
                <a:spcPct val="100000"/>
              </a:lnSpc>
              <a:spcBef>
                <a:spcPts val="0"/>
              </a:spcBef>
              <a:spcAft>
                <a:spcPct val="0"/>
              </a:spcAft>
              <a:buClr>
                <a:schemeClr val="hlink"/>
              </a:buClr>
              <a:buSzTx/>
              <a:buFont typeface="Wingdings" panose="05000000000000000000" pitchFamily="2" charset="2"/>
              <a:buNone/>
              <a:defRPr/>
            </a:pPr>
            <a:r>
              <a:rPr kumimoji="0" lang="zh-CN"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（4）它组成的放大电路的电压放大系数要小于三极管组成放大电路的电压放大系数；</a:t>
            </a:r>
          </a:p>
          <a:p>
            <a:pPr marL="0" marR="0" lvl="0" indent="-342900" algn="just" defTabSz="914400" rtl="0" eaLnBrk="0" fontAlgn="base" latinLnBrk="0" hangingPunct="0">
              <a:lnSpc>
                <a:spcPct val="100000"/>
              </a:lnSpc>
              <a:spcBef>
                <a:spcPts val="0"/>
              </a:spcBef>
              <a:spcAft>
                <a:spcPct val="0"/>
              </a:spcAft>
              <a:buClr>
                <a:schemeClr val="hlink"/>
              </a:buClr>
              <a:buSzTx/>
              <a:buFont typeface="Wingdings" panose="05000000000000000000" pitchFamily="2" charset="2"/>
              <a:buNone/>
              <a:defRPr/>
            </a:pPr>
            <a:r>
              <a:rPr kumimoji="0" lang="zh-CN"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（5）场效应管的抗辐射能力强；</a:t>
            </a:r>
          </a:p>
          <a:p>
            <a:pPr marL="0" marR="0" lvl="0" indent="-342900" algn="just" defTabSz="914400" rtl="0" eaLnBrk="0" fontAlgn="base" latinLnBrk="0" hangingPunct="0">
              <a:lnSpc>
                <a:spcPct val="100000"/>
              </a:lnSpc>
              <a:spcBef>
                <a:spcPts val="0"/>
              </a:spcBef>
              <a:spcAft>
                <a:spcPct val="0"/>
              </a:spcAft>
              <a:buClr>
                <a:schemeClr val="hlink"/>
              </a:buClr>
              <a:buSzTx/>
              <a:buFont typeface="Wingdings" panose="05000000000000000000" pitchFamily="2" charset="2"/>
              <a:buNone/>
              <a:defRPr/>
            </a:pPr>
            <a:r>
              <a:rPr kumimoji="0" lang="zh-CN"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（6）由于它不存在杂乱运动的电子扩散引起的散粒噪声，所以噪声低。</a:t>
            </a:r>
          </a:p>
        </p:txBody>
      </p:sp>
      <p:sp>
        <p:nvSpPr>
          <p:cNvPr id="139268" name="Rectangle 10"/>
          <p:cNvSpPr/>
          <p:nvPr/>
        </p:nvSpPr>
        <p:spPr>
          <a:xfrm>
            <a:off x="0" y="0"/>
            <a:ext cx="9144000" cy="0"/>
          </a:xfrm>
          <a:prstGeom prst="rect">
            <a:avLst/>
          </a:prstGeom>
          <a:noFill/>
          <a:ln w="9525">
            <a:noFill/>
          </a:ln>
        </p:spPr>
        <p:txBody>
          <a:bodyPr wrap="none" anchor="ctr" anchorCtr="0">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kern="1200">
                <a:solidFill>
                  <a:schemeClr val="tx1"/>
                </a:solidFill>
                <a:latin typeface="Arial" panose="020B0604020202020204" pitchFamily="34" charset="0"/>
                <a:ea typeface="+mn-ea"/>
                <a:cs typeface="+mn-cs"/>
              </a:defRPr>
            </a:lvl2pPr>
            <a:lvl3pPr marL="1143000" indent="-228600" algn="l" rtl="0" eaLnBrk="0" fontAlgn="base" hangingPunct="0">
              <a:spcBef>
                <a:spcPct val="20000"/>
              </a:spcBef>
              <a:spcAft>
                <a:spcPct val="0"/>
              </a:spcAft>
              <a:buClr>
                <a:schemeClr val="tx1"/>
              </a:buClr>
              <a:buChar char="•"/>
              <a:defRPr sz="2400" kern="1200">
                <a:solidFill>
                  <a:schemeClr val="tx1"/>
                </a:solidFill>
                <a:latin typeface="Arial" panose="020B0604020202020204" pitchFamily="34" charset="0"/>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Arial" panose="020B0604020202020204" pitchFamily="34" charset="0"/>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Arial" panose="020B0604020202020204" pitchFamily="34" charset="0"/>
                <a:ea typeface="+mn-ea"/>
                <a:cs typeface="+mn-cs"/>
              </a:defRPr>
            </a:lvl5pPr>
          </a:lstStyle>
          <a:p>
            <a:pPr marL="0" lvl="0" indent="0">
              <a:spcBef>
                <a:spcPct val="0"/>
              </a:spcBef>
              <a:buClrTx/>
              <a:buFontTx/>
              <a:buNone/>
            </a:pPr>
            <a:endParaRPr lang="zh-CN" altLang="en-US" sz="1800" dirty="0">
              <a:latin typeface="Arial" panose="020B0604020202020204" pitchFamily="34" charset="0"/>
              <a:ea typeface="宋体" panose="02010600030101010101" pitchFamily="2" charset="-122"/>
            </a:endParaRPr>
          </a:p>
        </p:txBody>
      </p:sp>
      <p:sp>
        <p:nvSpPr>
          <p:cNvPr id="139269" name="Rectangle 2"/>
          <p:cNvSpPr/>
          <p:nvPr/>
        </p:nvSpPr>
        <p:spPr>
          <a:xfrm>
            <a:off x="0" y="0"/>
            <a:ext cx="9144000" cy="0"/>
          </a:xfrm>
          <a:prstGeom prst="rect">
            <a:avLst/>
          </a:prstGeom>
          <a:noFill/>
          <a:ln w="9525">
            <a:noFill/>
          </a:ln>
        </p:spPr>
        <p:txBody>
          <a:bodyPr wrap="none" anchor="ctr" anchorCtr="0">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kern="1200">
                <a:solidFill>
                  <a:schemeClr val="tx1"/>
                </a:solidFill>
                <a:latin typeface="Arial" panose="020B0604020202020204" pitchFamily="34" charset="0"/>
                <a:ea typeface="+mn-ea"/>
                <a:cs typeface="+mn-cs"/>
              </a:defRPr>
            </a:lvl2pPr>
            <a:lvl3pPr marL="1143000" indent="-228600" algn="l" rtl="0" eaLnBrk="0" fontAlgn="base" hangingPunct="0">
              <a:spcBef>
                <a:spcPct val="20000"/>
              </a:spcBef>
              <a:spcAft>
                <a:spcPct val="0"/>
              </a:spcAft>
              <a:buClr>
                <a:schemeClr val="tx1"/>
              </a:buClr>
              <a:buChar char="•"/>
              <a:defRPr sz="2400" kern="1200">
                <a:solidFill>
                  <a:schemeClr val="tx1"/>
                </a:solidFill>
                <a:latin typeface="Arial" panose="020B0604020202020204" pitchFamily="34" charset="0"/>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Arial" panose="020B0604020202020204" pitchFamily="34" charset="0"/>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Arial" panose="020B0604020202020204" pitchFamily="34" charset="0"/>
                <a:ea typeface="+mn-ea"/>
                <a:cs typeface="+mn-cs"/>
              </a:defRPr>
            </a:lvl5pPr>
          </a:lstStyle>
          <a:p>
            <a:pPr marL="0" lvl="0" indent="0">
              <a:spcBef>
                <a:spcPct val="0"/>
              </a:spcBef>
              <a:buClrTx/>
              <a:buFontTx/>
              <a:buNone/>
            </a:pPr>
            <a:endParaRPr lang="zh-CN" altLang="en-US" sz="1800" dirty="0">
              <a:latin typeface="Arial" panose="020B0604020202020204" pitchFamily="34" charset="0"/>
              <a:ea typeface="宋体" panose="02010600030101010101" pitchFamily="2" charset="-122"/>
            </a:endParaRPr>
          </a:p>
        </p:txBody>
      </p:sp>
      <p:sp>
        <p:nvSpPr>
          <p:cNvPr id="139270" name="Rectangle 2"/>
          <p:cNvSpPr/>
          <p:nvPr/>
        </p:nvSpPr>
        <p:spPr>
          <a:xfrm>
            <a:off x="0" y="0"/>
            <a:ext cx="9144000" cy="0"/>
          </a:xfrm>
          <a:prstGeom prst="rect">
            <a:avLst/>
          </a:prstGeom>
          <a:noFill/>
          <a:ln w="9525">
            <a:noFill/>
          </a:ln>
        </p:spPr>
        <p:txBody>
          <a:bodyPr wrap="none" anchor="ctr" anchorCtr="0">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kern="1200">
                <a:solidFill>
                  <a:schemeClr val="tx1"/>
                </a:solidFill>
                <a:latin typeface="Arial" panose="020B0604020202020204" pitchFamily="34" charset="0"/>
                <a:ea typeface="+mn-ea"/>
                <a:cs typeface="+mn-cs"/>
              </a:defRPr>
            </a:lvl2pPr>
            <a:lvl3pPr marL="1143000" indent="-228600" algn="l" rtl="0" eaLnBrk="0" fontAlgn="base" hangingPunct="0">
              <a:spcBef>
                <a:spcPct val="20000"/>
              </a:spcBef>
              <a:spcAft>
                <a:spcPct val="0"/>
              </a:spcAft>
              <a:buClr>
                <a:schemeClr val="tx1"/>
              </a:buClr>
              <a:buChar char="•"/>
              <a:defRPr sz="2400" kern="1200">
                <a:solidFill>
                  <a:schemeClr val="tx1"/>
                </a:solidFill>
                <a:latin typeface="Arial" panose="020B0604020202020204" pitchFamily="34" charset="0"/>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Arial" panose="020B0604020202020204" pitchFamily="34" charset="0"/>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Arial" panose="020B0604020202020204" pitchFamily="34" charset="0"/>
                <a:ea typeface="+mn-ea"/>
                <a:cs typeface="+mn-cs"/>
              </a:defRPr>
            </a:lvl5pPr>
          </a:lstStyle>
          <a:p>
            <a:pPr marL="0" lvl="0" indent="0">
              <a:spcBef>
                <a:spcPct val="0"/>
              </a:spcBef>
              <a:buClrTx/>
              <a:buFontTx/>
              <a:buNone/>
            </a:pPr>
            <a:endParaRPr lang="zh-CN" altLang="en-US" sz="1800" dirty="0">
              <a:latin typeface="Arial" panose="020B0604020202020204" pitchFamily="34" charset="0"/>
              <a:ea typeface="宋体" panose="02010600030101010101" pitchFamily="2" charset="-122"/>
            </a:endParaRPr>
          </a:p>
        </p:txBody>
      </p:sp>
      <p:sp>
        <p:nvSpPr>
          <p:cNvPr id="139271" name="Rectangle 18"/>
          <p:cNvSpPr/>
          <p:nvPr/>
        </p:nvSpPr>
        <p:spPr>
          <a:xfrm>
            <a:off x="0" y="0"/>
            <a:ext cx="9144000" cy="0"/>
          </a:xfrm>
          <a:prstGeom prst="rect">
            <a:avLst/>
          </a:prstGeom>
          <a:noFill/>
          <a:ln w="9525">
            <a:noFill/>
          </a:ln>
        </p:spPr>
        <p:txBody>
          <a:bodyPr wrap="none" anchor="ctr" anchorCtr="0">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kern="1200">
                <a:solidFill>
                  <a:schemeClr val="tx1"/>
                </a:solidFill>
                <a:latin typeface="Arial" panose="020B0604020202020204" pitchFamily="34" charset="0"/>
                <a:ea typeface="+mn-ea"/>
                <a:cs typeface="+mn-cs"/>
              </a:defRPr>
            </a:lvl2pPr>
            <a:lvl3pPr marL="1143000" indent="-228600" algn="l" rtl="0" eaLnBrk="0" fontAlgn="base" hangingPunct="0">
              <a:spcBef>
                <a:spcPct val="20000"/>
              </a:spcBef>
              <a:spcAft>
                <a:spcPct val="0"/>
              </a:spcAft>
              <a:buClr>
                <a:schemeClr val="tx1"/>
              </a:buClr>
              <a:buChar char="•"/>
              <a:defRPr sz="2400" kern="1200">
                <a:solidFill>
                  <a:schemeClr val="tx1"/>
                </a:solidFill>
                <a:latin typeface="Arial" panose="020B0604020202020204" pitchFamily="34" charset="0"/>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Arial" panose="020B0604020202020204" pitchFamily="34" charset="0"/>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Arial" panose="020B0604020202020204" pitchFamily="34" charset="0"/>
                <a:ea typeface="+mn-ea"/>
                <a:cs typeface="+mn-cs"/>
              </a:defRPr>
            </a:lvl5pPr>
          </a:lstStyle>
          <a:p>
            <a:pPr marL="0" lvl="0" indent="0">
              <a:spcBef>
                <a:spcPct val="0"/>
              </a:spcBef>
              <a:buClrTx/>
              <a:buFontTx/>
              <a:buNone/>
            </a:pPr>
            <a:endParaRPr lang="zh-CN" altLang="en-US" sz="1800" dirty="0">
              <a:latin typeface="Arial" panose="020B0604020202020204" pitchFamily="34" charset="0"/>
              <a:ea typeface="宋体" panose="02010600030101010101" pitchFamily="2" charset="-122"/>
            </a:endParaRPr>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p:cNvSpPr>
            <a:spLocks noGrp="1"/>
          </p:cNvSpPr>
          <p:nvPr>
            <p:ph type="title"/>
          </p:nvPr>
        </p:nvSpPr>
        <p:spPr/>
        <p:txBody>
          <a:bodyPr vert="horz" wrap="square" lIns="91440" tIns="45720" rIns="91440" bIns="45720" anchor="ctr" anchorCtr="0"/>
          <a:lstStyle/>
          <a:p>
            <a:pPr eaLnBrk="1" hangingPunct="1"/>
            <a:r>
              <a:rPr lang="zh-CN" altLang="en-US" sz="3200" dirty="0">
                <a:latin typeface="Times New Roman" panose="02020603050405020304" pitchFamily="18" charset="0"/>
                <a:ea typeface="宋体" panose="02010600030101010101" pitchFamily="2" charset="-122"/>
              </a:rPr>
              <a:t>第</a:t>
            </a:r>
            <a:r>
              <a:rPr lang="zh-CN" altLang="en-US" sz="3200" dirty="0">
                <a:latin typeface="Times New Roman" panose="02020603050405020304" pitchFamily="18" charset="0"/>
                <a:ea typeface="宋体" panose="02010600030101010101" pitchFamily="2" charset="-122"/>
                <a:sym typeface="+mn-ea"/>
              </a:rPr>
              <a:t>七</a:t>
            </a:r>
            <a:r>
              <a:rPr lang="zh-CN" altLang="en-US" sz="3200" dirty="0">
                <a:latin typeface="Times New Roman" panose="02020603050405020304" pitchFamily="18" charset="0"/>
                <a:ea typeface="宋体" panose="02010600030101010101" pitchFamily="2" charset="-122"/>
              </a:rPr>
              <a:t>章  电子元器件基础知识</a:t>
            </a:r>
          </a:p>
        </p:txBody>
      </p:sp>
      <p:sp>
        <p:nvSpPr>
          <p:cNvPr id="147459" name="Rectangle 3"/>
          <p:cNvSpPr>
            <a:spLocks noGrp="1" noChangeArrowheads="1"/>
          </p:cNvSpPr>
          <p:nvPr>
            <p:ph idx="1"/>
          </p:nvPr>
        </p:nvSpPr>
        <p:spPr/>
        <p:txBody>
          <a:bodyPr vert="horz" wrap="square" lIns="91440" tIns="45720" rIns="91440" bIns="45720" numCol="1" anchor="t" anchorCtr="0" compatLnSpc="1"/>
          <a:lstStyle/>
          <a:p>
            <a:pPr marL="342900" marR="0" lvl="0" indent="-34290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Char char="v"/>
              <a:defRPr/>
            </a:pPr>
            <a:r>
              <a:rPr kumimoji="0" lang="zh-CN" altLang="zh-CN" sz="3200" b="1" i="0" u="none" strike="noStrike" kern="1200" cap="none" spc="0" normalizeH="0" baseline="0" noProof="0" dirty="0">
                <a:ln>
                  <a:noFill/>
                </a:ln>
                <a:solidFill>
                  <a:schemeClr val="tx1"/>
                </a:solidFill>
                <a:effectLst/>
                <a:uLnTx/>
                <a:uFillTx/>
                <a:latin typeface="+mn-lt"/>
                <a:ea typeface="宋体" panose="02010600030101010101" pitchFamily="2" charset="-122"/>
                <a:cs typeface="+mn-cs"/>
              </a:rPr>
              <a:t>基本放大电路</a:t>
            </a:r>
          </a:p>
          <a:p>
            <a:pPr marL="342900" marR="0" lvl="0" indent="-34290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Char char="u"/>
              <a:defRPr/>
            </a:pPr>
            <a:r>
              <a:rPr kumimoji="0" lang="zh-CN" altLang="zh-CN" sz="2000" b="1" i="0" u="none" strike="noStrike" kern="1200" cap="none" spc="0" normalizeH="0" baseline="0" noProof="0" dirty="0">
                <a:ln>
                  <a:noFill/>
                </a:ln>
                <a:solidFill>
                  <a:schemeClr val="tx1"/>
                </a:solidFill>
                <a:effectLst/>
                <a:uLnTx/>
                <a:uFillTx/>
                <a:latin typeface="+mn-lt"/>
                <a:ea typeface="宋体" panose="02010600030101010101" pitchFamily="2" charset="-122"/>
                <a:cs typeface="+mn-cs"/>
              </a:rPr>
              <a:t>概念</a:t>
            </a:r>
          </a:p>
          <a:p>
            <a:pPr marL="342900" marR="0" lvl="0" indent="-34290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defRPr/>
            </a:pPr>
            <a:r>
              <a:rPr kumimoji="0" lang="en-US" altLang="zh-CN" sz="2000" b="0" i="0" u="none" strike="noStrike" kern="1200" cap="none" spc="0" normalizeH="0" baseline="0" noProof="0" dirty="0">
                <a:ln>
                  <a:noFill/>
                </a:ln>
                <a:solidFill>
                  <a:schemeClr val="tx1"/>
                </a:solidFill>
                <a:effectLst/>
                <a:uLnTx/>
                <a:uFillTx/>
                <a:latin typeface="+mn-lt"/>
                <a:ea typeface="宋体" panose="02010600030101010101" pitchFamily="2" charset="-122"/>
                <a:cs typeface="+mn-cs"/>
              </a:rPr>
              <a:t>     </a:t>
            </a:r>
          </a:p>
          <a:p>
            <a:pPr marL="0" marR="0" lvl="0" indent="-342900" algn="just" defTabSz="914400" rtl="0" eaLnBrk="0" fontAlgn="base" latinLnBrk="0" hangingPunct="0">
              <a:lnSpc>
                <a:spcPct val="100000"/>
              </a:lnSpc>
              <a:spcBef>
                <a:spcPts val="0"/>
              </a:spcBef>
              <a:spcAft>
                <a:spcPct val="0"/>
              </a:spcAft>
              <a:buClr>
                <a:schemeClr val="hlink"/>
              </a:buClr>
              <a:buSzTx/>
              <a:buFont typeface="Wingdings" panose="05000000000000000000" pitchFamily="2" charset="2"/>
              <a:buChar char="Ø"/>
              <a:defRPr/>
            </a:pPr>
            <a:r>
              <a:rPr kumimoji="0" lang="zh-CN" altLang="zh-CN" sz="2000" b="0" i="0" u="none" strike="noStrike" kern="1200" cap="none" spc="0" normalizeH="0" baseline="0" noProof="0" dirty="0">
                <a:ln>
                  <a:noFill/>
                </a:ln>
                <a:solidFill>
                  <a:schemeClr val="tx1"/>
                </a:solidFill>
                <a:effectLst/>
                <a:uLnTx/>
                <a:uFillTx/>
                <a:latin typeface="+mn-lt"/>
                <a:ea typeface="宋体" panose="02010600030101010101" pitchFamily="2" charset="-122"/>
                <a:cs typeface="+mn-cs"/>
              </a:rPr>
              <a:t>放大电路：是在输入信号作用下，通过放大电路将直流电源的能量转换为负载所获得的能量，使负载从电源获得的能量大于信号源提供的能量。其本质特征是能量的控制和转换即功率放大。</a:t>
            </a:r>
          </a:p>
          <a:p>
            <a:pPr marL="0" marR="0" lvl="0" indent="-342900" algn="just" defTabSz="914400" rtl="0" eaLnBrk="0" fontAlgn="base" latinLnBrk="0" hangingPunct="0">
              <a:lnSpc>
                <a:spcPct val="100000"/>
              </a:lnSpc>
              <a:spcBef>
                <a:spcPts val="0"/>
              </a:spcBef>
              <a:spcAft>
                <a:spcPct val="0"/>
              </a:spcAft>
              <a:buClr>
                <a:schemeClr val="hlink"/>
              </a:buClr>
              <a:buSzTx/>
              <a:buFont typeface="Wingdings" panose="05000000000000000000" pitchFamily="2" charset="2"/>
              <a:buNone/>
              <a:defRPr/>
            </a:pPr>
            <a:r>
              <a:rPr kumimoji="0" lang="en-US" altLang="zh-CN" sz="2000" b="0" i="0" u="none" strike="noStrike" kern="1200" cap="none" spc="0" normalizeH="0" baseline="0" noProof="0" dirty="0">
                <a:ln>
                  <a:noFill/>
                </a:ln>
                <a:solidFill>
                  <a:schemeClr val="tx1"/>
                </a:solidFill>
                <a:effectLst/>
                <a:uLnTx/>
                <a:uFillTx/>
                <a:latin typeface="+mn-lt"/>
                <a:ea typeface="宋体" panose="02010600030101010101" pitchFamily="2" charset="-122"/>
                <a:cs typeface="+mn-cs"/>
              </a:rPr>
              <a:t>      </a:t>
            </a:r>
          </a:p>
          <a:p>
            <a:pPr marL="0" marR="0" lvl="0" indent="-342900" algn="just" defTabSz="914400" rtl="0" eaLnBrk="0" fontAlgn="base" latinLnBrk="0" hangingPunct="0">
              <a:lnSpc>
                <a:spcPct val="100000"/>
              </a:lnSpc>
              <a:spcBef>
                <a:spcPts val="0"/>
              </a:spcBef>
              <a:spcAft>
                <a:spcPct val="0"/>
              </a:spcAft>
              <a:buClr>
                <a:schemeClr val="hlink"/>
              </a:buClr>
              <a:buSzTx/>
              <a:buFont typeface="Wingdings" panose="05000000000000000000" pitchFamily="2" charset="2"/>
              <a:buChar char="Ø"/>
              <a:defRPr/>
            </a:pPr>
            <a:r>
              <a:rPr kumimoji="0" lang="zh-CN" altLang="zh-CN" sz="2000" b="0" i="0" u="none" strike="noStrike" kern="1200" cap="none" spc="0" normalizeH="0" baseline="0" noProof="0" dirty="0">
                <a:ln>
                  <a:noFill/>
                </a:ln>
                <a:solidFill>
                  <a:schemeClr val="tx1"/>
                </a:solidFill>
                <a:effectLst/>
                <a:uLnTx/>
                <a:uFillTx/>
                <a:latin typeface="+mn-lt"/>
                <a:ea typeface="宋体" panose="02010600030101010101" pitchFamily="2" charset="-122"/>
                <a:cs typeface="+mn-cs"/>
              </a:rPr>
              <a:t>核心元件：选择能够控制能量的有源元件作为放大电路的核心元件。如晶体管</a:t>
            </a:r>
            <a:r>
              <a:rPr kumimoji="0" lang="en-US" altLang="zh-CN" sz="2000" b="0" i="0" u="none" strike="noStrike" kern="1200" cap="none" spc="0" normalizeH="0" baseline="0" noProof="0" dirty="0">
                <a:ln>
                  <a:noFill/>
                </a:ln>
                <a:solidFill>
                  <a:schemeClr val="tx1"/>
                </a:solidFill>
                <a:effectLst/>
                <a:uLnTx/>
                <a:uFillTx/>
                <a:latin typeface="+mn-lt"/>
                <a:ea typeface="宋体" panose="02010600030101010101" pitchFamily="2" charset="-122"/>
                <a:cs typeface="+mn-cs"/>
              </a:rPr>
              <a:t>  </a:t>
            </a:r>
            <a:r>
              <a:rPr kumimoji="0" lang="zh-CN" altLang="zh-CN" sz="2000" b="0" i="0" u="none" strike="noStrike" kern="1200" cap="none" spc="0" normalizeH="0" baseline="0" noProof="0" dirty="0">
                <a:ln>
                  <a:noFill/>
                </a:ln>
                <a:solidFill>
                  <a:schemeClr val="tx1"/>
                </a:solidFill>
                <a:effectLst/>
                <a:uLnTx/>
                <a:uFillTx/>
                <a:latin typeface="+mn-lt"/>
                <a:ea typeface="宋体" panose="02010600030101010101" pitchFamily="2" charset="-122"/>
                <a:cs typeface="+mn-cs"/>
              </a:rPr>
              <a:t>场效应管</a:t>
            </a:r>
            <a:r>
              <a:rPr kumimoji="0" lang="zh-CN" altLang="en-US" sz="2000" b="0" i="0" u="none" strike="noStrike" kern="1200" cap="none" spc="0" normalizeH="0" baseline="0" noProof="0" dirty="0">
                <a:ln>
                  <a:noFill/>
                </a:ln>
                <a:solidFill>
                  <a:schemeClr val="tx1"/>
                </a:solidFill>
                <a:effectLst/>
                <a:uLnTx/>
                <a:uFillTx/>
                <a:latin typeface="+mn-lt"/>
                <a:ea typeface="宋体" panose="02010600030101010101" pitchFamily="2" charset="-122"/>
                <a:cs typeface="+mn-cs"/>
              </a:rPr>
              <a:t>。</a:t>
            </a:r>
            <a:endParaRPr kumimoji="0" lang="zh-CN" altLang="zh-CN" sz="2000" b="0" i="0" u="none" strike="noStrike" kern="1200" cap="none" spc="0" normalizeH="0" baseline="0" noProof="0" dirty="0">
              <a:ln>
                <a:noFill/>
              </a:ln>
              <a:solidFill>
                <a:schemeClr val="tx1"/>
              </a:solidFill>
              <a:effectLst/>
              <a:uLnTx/>
              <a:uFillTx/>
              <a:latin typeface="+mn-lt"/>
              <a:ea typeface="宋体" panose="02010600030101010101" pitchFamily="2" charset="-122"/>
              <a:cs typeface="+mn-cs"/>
            </a:endParaRPr>
          </a:p>
          <a:p>
            <a:pPr marL="0" marR="0" lvl="0" indent="-342900" algn="just" defTabSz="914400" rtl="0" eaLnBrk="0" fontAlgn="base" latinLnBrk="0" hangingPunct="0">
              <a:lnSpc>
                <a:spcPct val="100000"/>
              </a:lnSpc>
              <a:spcBef>
                <a:spcPts val="0"/>
              </a:spcBef>
              <a:spcAft>
                <a:spcPct val="0"/>
              </a:spcAft>
              <a:buClr>
                <a:schemeClr val="hlink"/>
              </a:buClr>
              <a:buSzTx/>
              <a:buFont typeface="Wingdings" panose="05000000000000000000" pitchFamily="2" charset="2"/>
              <a:buNone/>
              <a:defRPr/>
            </a:pPr>
            <a:r>
              <a:rPr kumimoji="0" lang="en-US" altLang="zh-CN" sz="2000" b="0" i="0" u="none" strike="noStrike" kern="1200" cap="none" spc="0" normalizeH="0" baseline="0" noProof="0" dirty="0">
                <a:ln>
                  <a:noFill/>
                </a:ln>
                <a:solidFill>
                  <a:schemeClr val="tx1"/>
                </a:solidFill>
                <a:effectLst/>
                <a:uLnTx/>
                <a:uFillTx/>
                <a:latin typeface="+mn-lt"/>
                <a:ea typeface="宋体" panose="02010600030101010101" pitchFamily="2" charset="-122"/>
                <a:cs typeface="+mn-cs"/>
              </a:rPr>
              <a:t>     </a:t>
            </a:r>
          </a:p>
          <a:p>
            <a:pPr marL="0" marR="0" lvl="0" indent="-342900" algn="just" defTabSz="914400" rtl="0" eaLnBrk="0" fontAlgn="base" latinLnBrk="0" hangingPunct="0">
              <a:lnSpc>
                <a:spcPct val="100000"/>
              </a:lnSpc>
              <a:spcBef>
                <a:spcPts val="0"/>
              </a:spcBef>
              <a:spcAft>
                <a:spcPct val="0"/>
              </a:spcAft>
              <a:buClr>
                <a:schemeClr val="hlink"/>
              </a:buClr>
              <a:buSzTx/>
              <a:buFont typeface="Wingdings" panose="05000000000000000000" pitchFamily="2" charset="2"/>
              <a:buChar char="Ø"/>
              <a:defRPr/>
            </a:pPr>
            <a:r>
              <a:rPr kumimoji="0" lang="zh-CN" altLang="zh-CN" sz="2000" b="0" i="0" u="none" strike="noStrike" kern="1200" cap="none" spc="0" normalizeH="0" baseline="0" noProof="0" dirty="0">
                <a:ln>
                  <a:noFill/>
                </a:ln>
                <a:solidFill>
                  <a:schemeClr val="tx1"/>
                </a:solidFill>
                <a:effectLst/>
                <a:uLnTx/>
                <a:uFillTx/>
                <a:latin typeface="+mn-lt"/>
                <a:ea typeface="宋体" panose="02010600030101010101" pitchFamily="2" charset="-122"/>
                <a:cs typeface="+mn-cs"/>
              </a:rPr>
              <a:t>测试信号：由于任何稳态信号都可以拆分为若干频率不同正弦波的叠加，所以放大电路常以正弦波作为测试信号。</a:t>
            </a:r>
          </a:p>
        </p:txBody>
      </p:sp>
      <p:sp>
        <p:nvSpPr>
          <p:cNvPr id="142340" name="Rectangle 10"/>
          <p:cNvSpPr/>
          <p:nvPr/>
        </p:nvSpPr>
        <p:spPr>
          <a:xfrm>
            <a:off x="0" y="0"/>
            <a:ext cx="9144000" cy="0"/>
          </a:xfrm>
          <a:prstGeom prst="rect">
            <a:avLst/>
          </a:prstGeom>
          <a:noFill/>
          <a:ln w="9525">
            <a:noFill/>
          </a:ln>
        </p:spPr>
        <p:txBody>
          <a:bodyPr wrap="none" anchor="ctr" anchorCtr="0">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kern="1200">
                <a:solidFill>
                  <a:schemeClr val="tx1"/>
                </a:solidFill>
                <a:latin typeface="Arial" panose="020B0604020202020204" pitchFamily="34" charset="0"/>
                <a:ea typeface="+mn-ea"/>
                <a:cs typeface="+mn-cs"/>
              </a:defRPr>
            </a:lvl2pPr>
            <a:lvl3pPr marL="1143000" indent="-228600" algn="l" rtl="0" eaLnBrk="0" fontAlgn="base" hangingPunct="0">
              <a:spcBef>
                <a:spcPct val="20000"/>
              </a:spcBef>
              <a:spcAft>
                <a:spcPct val="0"/>
              </a:spcAft>
              <a:buClr>
                <a:schemeClr val="tx1"/>
              </a:buClr>
              <a:buChar char="•"/>
              <a:defRPr sz="2400" kern="1200">
                <a:solidFill>
                  <a:schemeClr val="tx1"/>
                </a:solidFill>
                <a:latin typeface="Arial" panose="020B0604020202020204" pitchFamily="34" charset="0"/>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Arial" panose="020B0604020202020204" pitchFamily="34" charset="0"/>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Arial" panose="020B0604020202020204" pitchFamily="34" charset="0"/>
                <a:ea typeface="+mn-ea"/>
                <a:cs typeface="+mn-cs"/>
              </a:defRPr>
            </a:lvl5pPr>
          </a:lstStyle>
          <a:p>
            <a:pPr marL="0" lvl="0" indent="0">
              <a:spcBef>
                <a:spcPct val="0"/>
              </a:spcBef>
              <a:buClrTx/>
              <a:buFontTx/>
              <a:buNone/>
            </a:pPr>
            <a:endParaRPr lang="zh-CN" altLang="en-US" sz="1800" dirty="0">
              <a:latin typeface="Arial" panose="020B0604020202020204" pitchFamily="34" charset="0"/>
              <a:ea typeface="宋体" panose="02010600030101010101" pitchFamily="2" charset="-122"/>
            </a:endParaRPr>
          </a:p>
        </p:txBody>
      </p:sp>
      <p:sp>
        <p:nvSpPr>
          <p:cNvPr id="142341" name="Rectangle 2"/>
          <p:cNvSpPr/>
          <p:nvPr/>
        </p:nvSpPr>
        <p:spPr>
          <a:xfrm>
            <a:off x="0" y="0"/>
            <a:ext cx="9144000" cy="0"/>
          </a:xfrm>
          <a:prstGeom prst="rect">
            <a:avLst/>
          </a:prstGeom>
          <a:noFill/>
          <a:ln w="9525">
            <a:noFill/>
          </a:ln>
        </p:spPr>
        <p:txBody>
          <a:bodyPr wrap="none" anchor="ctr" anchorCtr="0">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kern="1200">
                <a:solidFill>
                  <a:schemeClr val="tx1"/>
                </a:solidFill>
                <a:latin typeface="Arial" panose="020B0604020202020204" pitchFamily="34" charset="0"/>
                <a:ea typeface="+mn-ea"/>
                <a:cs typeface="+mn-cs"/>
              </a:defRPr>
            </a:lvl2pPr>
            <a:lvl3pPr marL="1143000" indent="-228600" algn="l" rtl="0" eaLnBrk="0" fontAlgn="base" hangingPunct="0">
              <a:spcBef>
                <a:spcPct val="20000"/>
              </a:spcBef>
              <a:spcAft>
                <a:spcPct val="0"/>
              </a:spcAft>
              <a:buClr>
                <a:schemeClr val="tx1"/>
              </a:buClr>
              <a:buChar char="•"/>
              <a:defRPr sz="2400" kern="1200">
                <a:solidFill>
                  <a:schemeClr val="tx1"/>
                </a:solidFill>
                <a:latin typeface="Arial" panose="020B0604020202020204" pitchFamily="34" charset="0"/>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Arial" panose="020B0604020202020204" pitchFamily="34" charset="0"/>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Arial" panose="020B0604020202020204" pitchFamily="34" charset="0"/>
                <a:ea typeface="+mn-ea"/>
                <a:cs typeface="+mn-cs"/>
              </a:defRPr>
            </a:lvl5pPr>
          </a:lstStyle>
          <a:p>
            <a:pPr marL="0" lvl="0" indent="0">
              <a:spcBef>
                <a:spcPct val="0"/>
              </a:spcBef>
              <a:buClrTx/>
              <a:buFontTx/>
              <a:buNone/>
            </a:pPr>
            <a:endParaRPr lang="zh-CN" altLang="en-US" sz="1800" dirty="0">
              <a:latin typeface="Arial" panose="020B0604020202020204" pitchFamily="34" charset="0"/>
              <a:ea typeface="宋体" panose="02010600030101010101" pitchFamily="2" charset="-122"/>
            </a:endParaRPr>
          </a:p>
        </p:txBody>
      </p:sp>
      <p:sp>
        <p:nvSpPr>
          <p:cNvPr id="142342" name="Rectangle 2"/>
          <p:cNvSpPr/>
          <p:nvPr/>
        </p:nvSpPr>
        <p:spPr>
          <a:xfrm>
            <a:off x="0" y="0"/>
            <a:ext cx="9144000" cy="0"/>
          </a:xfrm>
          <a:prstGeom prst="rect">
            <a:avLst/>
          </a:prstGeom>
          <a:noFill/>
          <a:ln w="9525">
            <a:noFill/>
          </a:ln>
        </p:spPr>
        <p:txBody>
          <a:bodyPr wrap="none" anchor="ctr" anchorCtr="0">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kern="1200">
                <a:solidFill>
                  <a:schemeClr val="tx1"/>
                </a:solidFill>
                <a:latin typeface="Arial" panose="020B0604020202020204" pitchFamily="34" charset="0"/>
                <a:ea typeface="+mn-ea"/>
                <a:cs typeface="+mn-cs"/>
              </a:defRPr>
            </a:lvl2pPr>
            <a:lvl3pPr marL="1143000" indent="-228600" algn="l" rtl="0" eaLnBrk="0" fontAlgn="base" hangingPunct="0">
              <a:spcBef>
                <a:spcPct val="20000"/>
              </a:spcBef>
              <a:spcAft>
                <a:spcPct val="0"/>
              </a:spcAft>
              <a:buClr>
                <a:schemeClr val="tx1"/>
              </a:buClr>
              <a:buChar char="•"/>
              <a:defRPr sz="2400" kern="1200">
                <a:solidFill>
                  <a:schemeClr val="tx1"/>
                </a:solidFill>
                <a:latin typeface="Arial" panose="020B0604020202020204" pitchFamily="34" charset="0"/>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Arial" panose="020B0604020202020204" pitchFamily="34" charset="0"/>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Arial" panose="020B0604020202020204" pitchFamily="34" charset="0"/>
                <a:ea typeface="+mn-ea"/>
                <a:cs typeface="+mn-cs"/>
              </a:defRPr>
            </a:lvl5pPr>
          </a:lstStyle>
          <a:p>
            <a:pPr marL="0" lvl="0" indent="0">
              <a:spcBef>
                <a:spcPct val="0"/>
              </a:spcBef>
              <a:buClrTx/>
              <a:buFontTx/>
              <a:buNone/>
            </a:pPr>
            <a:endParaRPr lang="zh-CN" altLang="en-US" sz="1800" dirty="0">
              <a:latin typeface="Arial" panose="020B0604020202020204" pitchFamily="34" charset="0"/>
              <a:ea typeface="宋体" panose="02010600030101010101" pitchFamily="2" charset="-122"/>
            </a:endParaRPr>
          </a:p>
        </p:txBody>
      </p:sp>
      <p:sp>
        <p:nvSpPr>
          <p:cNvPr id="142343" name="Rectangle 18"/>
          <p:cNvSpPr/>
          <p:nvPr/>
        </p:nvSpPr>
        <p:spPr>
          <a:xfrm>
            <a:off x="0" y="0"/>
            <a:ext cx="9144000" cy="0"/>
          </a:xfrm>
          <a:prstGeom prst="rect">
            <a:avLst/>
          </a:prstGeom>
          <a:noFill/>
          <a:ln w="9525">
            <a:noFill/>
          </a:ln>
        </p:spPr>
        <p:txBody>
          <a:bodyPr wrap="none" anchor="ctr" anchorCtr="0">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kern="1200">
                <a:solidFill>
                  <a:schemeClr val="tx1"/>
                </a:solidFill>
                <a:latin typeface="Arial" panose="020B0604020202020204" pitchFamily="34" charset="0"/>
                <a:ea typeface="+mn-ea"/>
                <a:cs typeface="+mn-cs"/>
              </a:defRPr>
            </a:lvl2pPr>
            <a:lvl3pPr marL="1143000" indent="-228600" algn="l" rtl="0" eaLnBrk="0" fontAlgn="base" hangingPunct="0">
              <a:spcBef>
                <a:spcPct val="20000"/>
              </a:spcBef>
              <a:spcAft>
                <a:spcPct val="0"/>
              </a:spcAft>
              <a:buClr>
                <a:schemeClr val="tx1"/>
              </a:buClr>
              <a:buChar char="•"/>
              <a:defRPr sz="2400" kern="1200">
                <a:solidFill>
                  <a:schemeClr val="tx1"/>
                </a:solidFill>
                <a:latin typeface="Arial" panose="020B0604020202020204" pitchFamily="34" charset="0"/>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Arial" panose="020B0604020202020204" pitchFamily="34" charset="0"/>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Arial" panose="020B0604020202020204" pitchFamily="34" charset="0"/>
                <a:ea typeface="+mn-ea"/>
                <a:cs typeface="+mn-cs"/>
              </a:defRPr>
            </a:lvl5pPr>
          </a:lstStyle>
          <a:p>
            <a:pPr marL="0" lvl="0" indent="0">
              <a:spcBef>
                <a:spcPct val="0"/>
              </a:spcBef>
              <a:buClrTx/>
              <a:buFontTx/>
              <a:buNone/>
            </a:pPr>
            <a:endParaRPr lang="zh-CN" altLang="en-US" sz="1800" dirty="0">
              <a:latin typeface="Arial" panose="020B0604020202020204" pitchFamily="34" charset="0"/>
              <a:ea typeface="宋体" panose="02010600030101010101" pitchFamily="2" charset="-122"/>
            </a:endParaRPr>
          </a:p>
        </p:txBody>
      </p:sp>
      <p:sp>
        <p:nvSpPr>
          <p:cNvPr id="142344" name="Rectangle 20"/>
          <p:cNvSpPr/>
          <p:nvPr/>
        </p:nvSpPr>
        <p:spPr>
          <a:xfrm>
            <a:off x="0" y="292100"/>
            <a:ext cx="214313" cy="215900"/>
          </a:xfrm>
          <a:prstGeom prst="rect">
            <a:avLst/>
          </a:prstGeom>
          <a:noFill/>
          <a:ln w="9525">
            <a:noFill/>
          </a:ln>
        </p:spPr>
        <p:txBody>
          <a:bodyPr wrap="none" anchor="ctr" anchorCtr="0">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kern="1200">
                <a:solidFill>
                  <a:schemeClr val="tx1"/>
                </a:solidFill>
                <a:latin typeface="Arial" panose="020B0604020202020204" pitchFamily="34" charset="0"/>
                <a:ea typeface="+mn-ea"/>
                <a:cs typeface="+mn-cs"/>
              </a:defRPr>
            </a:lvl2pPr>
            <a:lvl3pPr marL="1143000" indent="-228600" algn="l" rtl="0" eaLnBrk="0" fontAlgn="base" hangingPunct="0">
              <a:spcBef>
                <a:spcPct val="20000"/>
              </a:spcBef>
              <a:spcAft>
                <a:spcPct val="0"/>
              </a:spcAft>
              <a:buClr>
                <a:schemeClr val="tx1"/>
              </a:buClr>
              <a:buChar char="•"/>
              <a:defRPr sz="2400" kern="1200">
                <a:solidFill>
                  <a:schemeClr val="tx1"/>
                </a:solidFill>
                <a:latin typeface="Arial" panose="020B0604020202020204" pitchFamily="34" charset="0"/>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Arial" panose="020B0604020202020204" pitchFamily="34" charset="0"/>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Arial" panose="020B0604020202020204" pitchFamily="34" charset="0"/>
                <a:ea typeface="+mn-ea"/>
                <a:cs typeface="+mn-cs"/>
              </a:defRPr>
            </a:lvl5pPr>
          </a:lstStyle>
          <a:p>
            <a:pPr marL="0" lvl="0" indent="0">
              <a:spcBef>
                <a:spcPct val="0"/>
              </a:spcBef>
              <a:buClrTx/>
              <a:buFontTx/>
              <a:buNone/>
            </a:pPr>
            <a:r>
              <a:rPr lang="en-US" altLang="zh-CN" sz="800" dirty="0">
                <a:latin typeface="Arial" panose="020B0604020202020204" pitchFamily="34" charset="0"/>
                <a:ea typeface="宋体" panose="02010600030101010101" pitchFamily="2" charset="-122"/>
              </a:rPr>
              <a:t> </a:t>
            </a:r>
            <a:endParaRPr lang="en-US" altLang="zh-CN" sz="1800" dirty="0">
              <a:latin typeface="Arial" panose="020B0604020202020204" pitchFamily="34" charset="0"/>
              <a:ea typeface="宋体" panose="02010600030101010101" pitchFamily="2" charset="-122"/>
            </a:endParaRPr>
          </a:p>
        </p:txBody>
      </p:sp>
      <p:sp>
        <p:nvSpPr>
          <p:cNvPr id="142345" name="Rectangle 2"/>
          <p:cNvSpPr/>
          <p:nvPr/>
        </p:nvSpPr>
        <p:spPr>
          <a:xfrm>
            <a:off x="0" y="0"/>
            <a:ext cx="9144000" cy="0"/>
          </a:xfrm>
          <a:prstGeom prst="rect">
            <a:avLst/>
          </a:prstGeom>
          <a:noFill/>
          <a:ln w="9525">
            <a:noFill/>
          </a:ln>
        </p:spPr>
        <p:txBody>
          <a:bodyPr wrap="none" anchor="ctr" anchorCtr="0">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kern="1200">
                <a:solidFill>
                  <a:schemeClr val="tx1"/>
                </a:solidFill>
                <a:latin typeface="Arial" panose="020B0604020202020204" pitchFamily="34" charset="0"/>
                <a:ea typeface="+mn-ea"/>
                <a:cs typeface="+mn-cs"/>
              </a:defRPr>
            </a:lvl2pPr>
            <a:lvl3pPr marL="1143000" indent="-228600" algn="l" rtl="0" eaLnBrk="0" fontAlgn="base" hangingPunct="0">
              <a:spcBef>
                <a:spcPct val="20000"/>
              </a:spcBef>
              <a:spcAft>
                <a:spcPct val="0"/>
              </a:spcAft>
              <a:buClr>
                <a:schemeClr val="tx1"/>
              </a:buClr>
              <a:buChar char="•"/>
              <a:defRPr sz="2400" kern="1200">
                <a:solidFill>
                  <a:schemeClr val="tx1"/>
                </a:solidFill>
                <a:latin typeface="Arial" panose="020B0604020202020204" pitchFamily="34" charset="0"/>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Arial" panose="020B0604020202020204" pitchFamily="34" charset="0"/>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Arial" panose="020B0604020202020204" pitchFamily="34" charset="0"/>
                <a:ea typeface="+mn-ea"/>
                <a:cs typeface="+mn-cs"/>
              </a:defRPr>
            </a:lvl5pPr>
          </a:lstStyle>
          <a:p>
            <a:pPr marL="0" lvl="0" indent="0">
              <a:spcBef>
                <a:spcPct val="0"/>
              </a:spcBef>
              <a:buClrTx/>
              <a:buFontTx/>
              <a:buNone/>
            </a:pPr>
            <a:endParaRPr lang="zh-CN" altLang="en-US" sz="1800" dirty="0">
              <a:latin typeface="Arial" panose="020B0604020202020204" pitchFamily="34" charset="0"/>
              <a:ea typeface="宋体" panose="02010600030101010101" pitchFamily="2" charset="-122"/>
            </a:endParaRPr>
          </a:p>
        </p:txBody>
      </p:sp>
      <p:sp>
        <p:nvSpPr>
          <p:cNvPr id="142346" name="Rectangle 4"/>
          <p:cNvSpPr/>
          <p:nvPr/>
        </p:nvSpPr>
        <p:spPr>
          <a:xfrm>
            <a:off x="0" y="0"/>
            <a:ext cx="9144000" cy="0"/>
          </a:xfrm>
          <a:prstGeom prst="rect">
            <a:avLst/>
          </a:prstGeom>
          <a:noFill/>
          <a:ln w="9525">
            <a:noFill/>
          </a:ln>
        </p:spPr>
        <p:txBody>
          <a:bodyPr wrap="none" anchor="ctr" anchorCtr="0">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kern="1200">
                <a:solidFill>
                  <a:schemeClr val="tx1"/>
                </a:solidFill>
                <a:latin typeface="Arial" panose="020B0604020202020204" pitchFamily="34" charset="0"/>
                <a:ea typeface="+mn-ea"/>
                <a:cs typeface="+mn-cs"/>
              </a:defRPr>
            </a:lvl2pPr>
            <a:lvl3pPr marL="1143000" indent="-228600" algn="l" rtl="0" eaLnBrk="0" fontAlgn="base" hangingPunct="0">
              <a:spcBef>
                <a:spcPct val="20000"/>
              </a:spcBef>
              <a:spcAft>
                <a:spcPct val="0"/>
              </a:spcAft>
              <a:buClr>
                <a:schemeClr val="tx1"/>
              </a:buClr>
              <a:buChar char="•"/>
              <a:defRPr sz="2400" kern="1200">
                <a:solidFill>
                  <a:schemeClr val="tx1"/>
                </a:solidFill>
                <a:latin typeface="Arial" panose="020B0604020202020204" pitchFamily="34" charset="0"/>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Arial" panose="020B0604020202020204" pitchFamily="34" charset="0"/>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Arial" panose="020B0604020202020204" pitchFamily="34" charset="0"/>
                <a:ea typeface="+mn-ea"/>
                <a:cs typeface="+mn-cs"/>
              </a:defRPr>
            </a:lvl5pPr>
          </a:lstStyle>
          <a:p>
            <a:pPr marL="0" lvl="0" indent="0">
              <a:spcBef>
                <a:spcPct val="0"/>
              </a:spcBef>
              <a:buClrTx/>
              <a:buFontTx/>
              <a:buNone/>
            </a:pPr>
            <a:endParaRPr lang="zh-CN" altLang="en-US" sz="1800" dirty="0">
              <a:latin typeface="Arial" panose="020B0604020202020204" pitchFamily="34" charset="0"/>
              <a:ea typeface="宋体" panose="02010600030101010101" pitchFamily="2" charset="-122"/>
            </a:endParaRPr>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Grp="1"/>
          </p:cNvSpPr>
          <p:nvPr>
            <p:ph type="title"/>
          </p:nvPr>
        </p:nvSpPr>
        <p:spPr/>
        <p:txBody>
          <a:bodyPr vert="horz" wrap="square" lIns="91440" tIns="45720" rIns="91440" bIns="45720" anchor="ctr" anchorCtr="0"/>
          <a:lstStyle/>
          <a:p>
            <a:pPr eaLnBrk="1" hangingPunct="1"/>
            <a:r>
              <a:rPr lang="zh-CN" altLang="en-US" sz="3200" dirty="0">
                <a:latin typeface="Times New Roman" panose="02020603050405020304" pitchFamily="18" charset="0"/>
                <a:ea typeface="宋体" panose="02010600030101010101" pitchFamily="2" charset="-122"/>
              </a:rPr>
              <a:t>第</a:t>
            </a:r>
            <a:r>
              <a:rPr lang="zh-CN" altLang="en-US" sz="3200" dirty="0">
                <a:latin typeface="Times New Roman" panose="02020603050405020304" pitchFamily="18" charset="0"/>
                <a:ea typeface="宋体" panose="02010600030101010101" pitchFamily="2" charset="-122"/>
                <a:sym typeface="+mn-ea"/>
              </a:rPr>
              <a:t>七</a:t>
            </a:r>
            <a:r>
              <a:rPr lang="zh-CN" altLang="en-US" sz="3200" dirty="0">
                <a:latin typeface="Times New Roman" panose="02020603050405020304" pitchFamily="18" charset="0"/>
                <a:ea typeface="宋体" panose="02010600030101010101" pitchFamily="2" charset="-122"/>
              </a:rPr>
              <a:t>章  电子元器件基础知识</a:t>
            </a:r>
          </a:p>
        </p:txBody>
      </p:sp>
      <p:sp>
        <p:nvSpPr>
          <p:cNvPr id="143363" name="Rectangle 3"/>
          <p:cNvSpPr>
            <a:spLocks noGrp="1"/>
          </p:cNvSpPr>
          <p:nvPr>
            <p:ph idx="1"/>
          </p:nvPr>
        </p:nvSpPr>
        <p:spPr/>
        <p:txBody>
          <a:bodyPr vert="horz" wrap="square" lIns="91440" tIns="45720" rIns="91440" bIns="45720" anchor="t" anchorCtr="0"/>
          <a:lstStyle/>
          <a:p>
            <a:r>
              <a:rPr lang="zh-CN" altLang="zh-CN" sz="1500" b="1" dirty="0">
                <a:latin typeface="宋体" panose="02010600030101010101" pitchFamily="2" charset="-122"/>
                <a:ea typeface="宋体" panose="02010600030101010101" pitchFamily="2" charset="-122"/>
                <a:cs typeface="宋体" panose="02010600030101010101" pitchFamily="2" charset="-122"/>
              </a:rPr>
              <a:t>基本放大电路</a:t>
            </a:r>
          </a:p>
          <a:p>
            <a:pPr>
              <a:buFont typeface="Wingdings" panose="05000000000000000000" pitchFamily="2" charset="2"/>
              <a:buChar char="u"/>
            </a:pPr>
            <a:r>
              <a:rPr lang="zh-CN" altLang="zh-CN" sz="1500" b="1" dirty="0">
                <a:latin typeface="宋体" panose="02010600030101010101" pitchFamily="2" charset="-122"/>
                <a:ea typeface="宋体" panose="02010600030101010101" pitchFamily="2" charset="-122"/>
                <a:cs typeface="宋体" panose="02010600030101010101" pitchFamily="2" charset="-122"/>
              </a:rPr>
              <a:t>基本放大电路是电路的一种，可以应用在电路施工中。基本放大电路输入电阻很低，一般只有几欧到几十欧，但其输出电阻却很高。基本直放大电路既可以放大交流信号，也可放大直流信号和变化非常缓慢的信号，且信号传输效率高，具有结构简单、便于集成化等优点，集成电路中多采用这种耦合方式。</a:t>
            </a:r>
          </a:p>
          <a:p>
            <a:pPr>
              <a:buFont typeface="Wingdings" panose="05000000000000000000" pitchFamily="2" charset="2"/>
              <a:buChar char="u"/>
            </a:pPr>
            <a:r>
              <a:rPr lang="zh-CN" altLang="zh-CN" sz="1500" b="1" dirty="0">
                <a:latin typeface="宋体" panose="02010600030101010101" pitchFamily="2" charset="-122"/>
                <a:ea typeface="宋体" panose="02010600030101010101" pitchFamily="2" charset="-122"/>
                <a:cs typeface="宋体" panose="02010600030101010101" pitchFamily="2" charset="-122"/>
              </a:rPr>
              <a:t>放大电路的重要性能指标</a:t>
            </a:r>
          </a:p>
          <a:p>
            <a:pPr marL="0" indent="0">
              <a:buFont typeface="Wingdings" panose="05000000000000000000" pitchFamily="2" charset="2"/>
              <a:buNone/>
            </a:pPr>
            <a:r>
              <a:rPr lang="zh-CN" altLang="zh-CN" sz="1500" b="1" dirty="0">
                <a:latin typeface="宋体" panose="02010600030101010101" pitchFamily="2" charset="-122"/>
                <a:ea typeface="宋体" panose="02010600030101010101" pitchFamily="2" charset="-122"/>
                <a:cs typeface="宋体" panose="02010600030101010101" pitchFamily="2" charset="-122"/>
              </a:rPr>
              <a:t>1）放大倍数：直接衡量放大电路放大能力的重要指标，其值为输出量与输入量的比值。</a:t>
            </a:r>
          </a:p>
          <a:p>
            <a:pPr marL="0" indent="0">
              <a:buFont typeface="Wingdings" panose="05000000000000000000" pitchFamily="2" charset="2"/>
              <a:buNone/>
            </a:pPr>
            <a:r>
              <a:rPr lang="zh-CN" altLang="zh-CN" sz="1500" b="1" dirty="0">
                <a:latin typeface="宋体" panose="02010600030101010101" pitchFamily="2" charset="-122"/>
                <a:ea typeface="宋体" panose="02010600030101010101" pitchFamily="2" charset="-122"/>
                <a:cs typeface="宋体" panose="02010600030101010101" pitchFamily="2" charset="-122"/>
              </a:rPr>
              <a:t>2）输入电阻：放大电路与信号源相连接就成为信号源的负载，必然从信号源索取电流，输入电压有效值与输入电流有效值的比值即为输入电阻。</a:t>
            </a:r>
          </a:p>
          <a:p>
            <a:pPr marL="0" indent="0">
              <a:buFont typeface="Wingdings" panose="05000000000000000000" pitchFamily="2" charset="2"/>
              <a:buNone/>
            </a:pPr>
            <a:r>
              <a:rPr lang="zh-CN" altLang="zh-CN" sz="1500" b="1" dirty="0">
                <a:latin typeface="宋体" panose="02010600030101010101" pitchFamily="2" charset="-122"/>
                <a:ea typeface="宋体" panose="02010600030101010101" pitchFamily="2" charset="-122"/>
                <a:cs typeface="宋体" panose="02010600030101010101" pitchFamily="2" charset="-122"/>
              </a:rPr>
              <a:t>3）输出电阻：任何放大电路的输出都可以等效为一个有内阻的电压源，该内阻即为输出电阻。输出电阻衡量放大电路的带负载能力。</a:t>
            </a:r>
          </a:p>
          <a:p>
            <a:pPr>
              <a:buFont typeface="Wingdings" panose="05000000000000000000" pitchFamily="2" charset="2"/>
              <a:buChar char="u"/>
            </a:pPr>
            <a:r>
              <a:rPr lang="zh-CN" altLang="zh-CN" sz="1500" b="1" dirty="0">
                <a:latin typeface="宋体" panose="02010600030101010101" pitchFamily="2" charset="-122"/>
                <a:ea typeface="宋体" panose="02010600030101010101" pitchFamily="2" charset="-122"/>
                <a:cs typeface="宋体" panose="02010600030101010101" pitchFamily="2" charset="-122"/>
              </a:rPr>
              <a:t>放大电路的组成原则</a:t>
            </a:r>
          </a:p>
          <a:p>
            <a:pPr marL="0" indent="0">
              <a:buFont typeface="Wingdings" panose="05000000000000000000" pitchFamily="2" charset="2"/>
              <a:buNone/>
            </a:pPr>
            <a:r>
              <a:rPr lang="zh-CN" altLang="zh-CN" sz="1500" b="1" dirty="0">
                <a:latin typeface="宋体" panose="02010600030101010101" pitchFamily="2" charset="-122"/>
                <a:ea typeface="宋体" panose="02010600030101010101" pitchFamily="2" charset="-122"/>
                <a:cs typeface="宋体" panose="02010600030101010101" pitchFamily="2" charset="-122"/>
              </a:rPr>
              <a:t>1）必须根据所用放大电路的类型提供直流电源，以便设置合适的静态工作点，并作为输出的能源。</a:t>
            </a:r>
          </a:p>
          <a:p>
            <a:pPr marL="0" indent="0">
              <a:buFont typeface="Wingdings" panose="05000000000000000000" pitchFamily="2" charset="2"/>
              <a:buNone/>
            </a:pPr>
            <a:r>
              <a:rPr lang="zh-CN" altLang="zh-CN" sz="1500" b="1" dirty="0">
                <a:latin typeface="宋体" panose="02010600030101010101" pitchFamily="2" charset="-122"/>
                <a:ea typeface="宋体" panose="02010600030101010101" pitchFamily="2" charset="-122"/>
                <a:cs typeface="宋体" panose="02010600030101010101" pitchFamily="2" charset="-122"/>
              </a:rPr>
              <a:t>2）电阻取值得当，与电源配合，使放大管有合适的静态工作电流。</a:t>
            </a:r>
          </a:p>
          <a:p>
            <a:pPr marL="0" indent="0">
              <a:buFont typeface="Wingdings" panose="05000000000000000000" pitchFamily="2" charset="2"/>
              <a:buNone/>
            </a:pPr>
            <a:r>
              <a:rPr lang="zh-CN" altLang="zh-CN" sz="1500" b="1" dirty="0">
                <a:latin typeface="宋体" panose="02010600030101010101" pitchFamily="2" charset="-122"/>
                <a:ea typeface="宋体" panose="02010600030101010101" pitchFamily="2" charset="-122"/>
                <a:cs typeface="宋体" panose="02010600030101010101" pitchFamily="2" charset="-122"/>
              </a:rPr>
              <a:t>3）输入信号必须能够作用于放大管的输入回路。对于晶体管，输入信号必须能够改变基极与发射极之间的电压，从而改变基极或者发射极电流；对于场效应管，输入信号必须能够改变栅极与源极之间的电压，才能改变放大管输入回路的电流，从而放大输入信号。</a:t>
            </a:r>
          </a:p>
          <a:p>
            <a:pPr marL="0" indent="0">
              <a:buFont typeface="Wingdings" panose="05000000000000000000" pitchFamily="2" charset="2"/>
              <a:buNone/>
            </a:pPr>
            <a:r>
              <a:rPr lang="zh-CN" altLang="zh-CN" sz="1500" b="1" dirty="0">
                <a:latin typeface="宋体" panose="02010600030101010101" pitchFamily="2" charset="-122"/>
                <a:ea typeface="宋体" panose="02010600030101010101" pitchFamily="2" charset="-122"/>
                <a:cs typeface="宋体" panose="02010600030101010101" pitchFamily="2" charset="-122"/>
              </a:rPr>
              <a:t>4）当接入负载时，必须保证放大管输出回路的动态电流能够作用于负载，从而使负载获得比输入信号大很多的信号电流或信号电压。</a:t>
            </a:r>
          </a:p>
        </p:txBody>
      </p:sp>
      <p:sp>
        <p:nvSpPr>
          <p:cNvPr id="143364" name="Rectangle 10"/>
          <p:cNvSpPr/>
          <p:nvPr/>
        </p:nvSpPr>
        <p:spPr>
          <a:xfrm>
            <a:off x="0" y="0"/>
            <a:ext cx="9144000" cy="0"/>
          </a:xfrm>
          <a:prstGeom prst="rect">
            <a:avLst/>
          </a:prstGeom>
          <a:noFill/>
          <a:ln w="9525">
            <a:noFill/>
          </a:ln>
        </p:spPr>
        <p:txBody>
          <a:bodyPr wrap="none" anchor="ctr" anchorCtr="0">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kern="1200">
                <a:solidFill>
                  <a:schemeClr val="tx1"/>
                </a:solidFill>
                <a:latin typeface="Arial" panose="020B0604020202020204" pitchFamily="34" charset="0"/>
                <a:ea typeface="+mn-ea"/>
                <a:cs typeface="+mn-cs"/>
              </a:defRPr>
            </a:lvl2pPr>
            <a:lvl3pPr marL="1143000" indent="-228600" algn="l" rtl="0" eaLnBrk="0" fontAlgn="base" hangingPunct="0">
              <a:spcBef>
                <a:spcPct val="20000"/>
              </a:spcBef>
              <a:spcAft>
                <a:spcPct val="0"/>
              </a:spcAft>
              <a:buClr>
                <a:schemeClr val="tx1"/>
              </a:buClr>
              <a:buChar char="•"/>
              <a:defRPr sz="2400" kern="1200">
                <a:solidFill>
                  <a:schemeClr val="tx1"/>
                </a:solidFill>
                <a:latin typeface="Arial" panose="020B0604020202020204" pitchFamily="34" charset="0"/>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Arial" panose="020B0604020202020204" pitchFamily="34" charset="0"/>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Arial" panose="020B0604020202020204" pitchFamily="34" charset="0"/>
                <a:ea typeface="+mn-ea"/>
                <a:cs typeface="+mn-cs"/>
              </a:defRPr>
            </a:lvl5pPr>
          </a:lstStyle>
          <a:p>
            <a:pPr marL="0" lvl="0" indent="0">
              <a:spcBef>
                <a:spcPct val="0"/>
              </a:spcBef>
              <a:buClrTx/>
              <a:buFontTx/>
              <a:buNone/>
            </a:pPr>
            <a:endParaRPr lang="zh-CN" altLang="en-US" sz="1800" dirty="0">
              <a:latin typeface="Arial" panose="020B0604020202020204" pitchFamily="34" charset="0"/>
              <a:ea typeface="宋体" panose="02010600030101010101" pitchFamily="2" charset="-122"/>
            </a:endParaRPr>
          </a:p>
        </p:txBody>
      </p:sp>
      <p:sp>
        <p:nvSpPr>
          <p:cNvPr id="143365" name="Rectangle 2"/>
          <p:cNvSpPr/>
          <p:nvPr/>
        </p:nvSpPr>
        <p:spPr>
          <a:xfrm>
            <a:off x="0" y="0"/>
            <a:ext cx="9144000" cy="0"/>
          </a:xfrm>
          <a:prstGeom prst="rect">
            <a:avLst/>
          </a:prstGeom>
          <a:noFill/>
          <a:ln w="9525">
            <a:noFill/>
          </a:ln>
        </p:spPr>
        <p:txBody>
          <a:bodyPr wrap="none" anchor="ctr" anchorCtr="0">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kern="1200">
                <a:solidFill>
                  <a:schemeClr val="tx1"/>
                </a:solidFill>
                <a:latin typeface="Arial" panose="020B0604020202020204" pitchFamily="34" charset="0"/>
                <a:ea typeface="+mn-ea"/>
                <a:cs typeface="+mn-cs"/>
              </a:defRPr>
            </a:lvl2pPr>
            <a:lvl3pPr marL="1143000" indent="-228600" algn="l" rtl="0" eaLnBrk="0" fontAlgn="base" hangingPunct="0">
              <a:spcBef>
                <a:spcPct val="20000"/>
              </a:spcBef>
              <a:spcAft>
                <a:spcPct val="0"/>
              </a:spcAft>
              <a:buClr>
                <a:schemeClr val="tx1"/>
              </a:buClr>
              <a:buChar char="•"/>
              <a:defRPr sz="2400" kern="1200">
                <a:solidFill>
                  <a:schemeClr val="tx1"/>
                </a:solidFill>
                <a:latin typeface="Arial" panose="020B0604020202020204" pitchFamily="34" charset="0"/>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Arial" panose="020B0604020202020204" pitchFamily="34" charset="0"/>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Arial" panose="020B0604020202020204" pitchFamily="34" charset="0"/>
                <a:ea typeface="+mn-ea"/>
                <a:cs typeface="+mn-cs"/>
              </a:defRPr>
            </a:lvl5pPr>
          </a:lstStyle>
          <a:p>
            <a:pPr marL="0" lvl="0" indent="0">
              <a:spcBef>
                <a:spcPct val="0"/>
              </a:spcBef>
              <a:buClrTx/>
              <a:buFontTx/>
              <a:buNone/>
            </a:pPr>
            <a:endParaRPr lang="zh-CN" altLang="en-US" sz="1800" dirty="0">
              <a:latin typeface="Arial" panose="020B0604020202020204" pitchFamily="34" charset="0"/>
              <a:ea typeface="宋体" panose="02010600030101010101" pitchFamily="2" charset="-122"/>
            </a:endParaRPr>
          </a:p>
        </p:txBody>
      </p:sp>
      <p:sp>
        <p:nvSpPr>
          <p:cNvPr id="143366" name="Rectangle 2"/>
          <p:cNvSpPr/>
          <p:nvPr/>
        </p:nvSpPr>
        <p:spPr>
          <a:xfrm>
            <a:off x="0" y="0"/>
            <a:ext cx="9144000" cy="0"/>
          </a:xfrm>
          <a:prstGeom prst="rect">
            <a:avLst/>
          </a:prstGeom>
          <a:noFill/>
          <a:ln w="9525">
            <a:noFill/>
          </a:ln>
        </p:spPr>
        <p:txBody>
          <a:bodyPr wrap="none" anchor="ctr" anchorCtr="0">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kern="1200">
                <a:solidFill>
                  <a:schemeClr val="tx1"/>
                </a:solidFill>
                <a:latin typeface="Arial" panose="020B0604020202020204" pitchFamily="34" charset="0"/>
                <a:ea typeface="+mn-ea"/>
                <a:cs typeface="+mn-cs"/>
              </a:defRPr>
            </a:lvl2pPr>
            <a:lvl3pPr marL="1143000" indent="-228600" algn="l" rtl="0" eaLnBrk="0" fontAlgn="base" hangingPunct="0">
              <a:spcBef>
                <a:spcPct val="20000"/>
              </a:spcBef>
              <a:spcAft>
                <a:spcPct val="0"/>
              </a:spcAft>
              <a:buClr>
                <a:schemeClr val="tx1"/>
              </a:buClr>
              <a:buChar char="•"/>
              <a:defRPr sz="2400" kern="1200">
                <a:solidFill>
                  <a:schemeClr val="tx1"/>
                </a:solidFill>
                <a:latin typeface="Arial" panose="020B0604020202020204" pitchFamily="34" charset="0"/>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Arial" panose="020B0604020202020204" pitchFamily="34" charset="0"/>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Arial" panose="020B0604020202020204" pitchFamily="34" charset="0"/>
                <a:ea typeface="+mn-ea"/>
                <a:cs typeface="+mn-cs"/>
              </a:defRPr>
            </a:lvl5pPr>
          </a:lstStyle>
          <a:p>
            <a:pPr marL="0" lvl="0" indent="0">
              <a:spcBef>
                <a:spcPct val="0"/>
              </a:spcBef>
              <a:buClrTx/>
              <a:buFontTx/>
              <a:buNone/>
            </a:pPr>
            <a:endParaRPr lang="zh-CN" altLang="en-US" sz="1800" dirty="0">
              <a:latin typeface="Arial" panose="020B0604020202020204" pitchFamily="34" charset="0"/>
              <a:ea typeface="宋体" panose="02010600030101010101" pitchFamily="2" charset="-122"/>
            </a:endParaRPr>
          </a:p>
        </p:txBody>
      </p:sp>
      <p:sp>
        <p:nvSpPr>
          <p:cNvPr id="143367" name="Rectangle 18"/>
          <p:cNvSpPr/>
          <p:nvPr/>
        </p:nvSpPr>
        <p:spPr>
          <a:xfrm>
            <a:off x="0" y="0"/>
            <a:ext cx="9144000" cy="0"/>
          </a:xfrm>
          <a:prstGeom prst="rect">
            <a:avLst/>
          </a:prstGeom>
          <a:noFill/>
          <a:ln w="9525">
            <a:noFill/>
          </a:ln>
        </p:spPr>
        <p:txBody>
          <a:bodyPr wrap="none" anchor="ctr" anchorCtr="0">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kern="1200">
                <a:solidFill>
                  <a:schemeClr val="tx1"/>
                </a:solidFill>
                <a:latin typeface="Arial" panose="020B0604020202020204" pitchFamily="34" charset="0"/>
                <a:ea typeface="+mn-ea"/>
                <a:cs typeface="+mn-cs"/>
              </a:defRPr>
            </a:lvl2pPr>
            <a:lvl3pPr marL="1143000" indent="-228600" algn="l" rtl="0" eaLnBrk="0" fontAlgn="base" hangingPunct="0">
              <a:spcBef>
                <a:spcPct val="20000"/>
              </a:spcBef>
              <a:spcAft>
                <a:spcPct val="0"/>
              </a:spcAft>
              <a:buClr>
                <a:schemeClr val="tx1"/>
              </a:buClr>
              <a:buChar char="•"/>
              <a:defRPr sz="2400" kern="1200">
                <a:solidFill>
                  <a:schemeClr val="tx1"/>
                </a:solidFill>
                <a:latin typeface="Arial" panose="020B0604020202020204" pitchFamily="34" charset="0"/>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Arial" panose="020B0604020202020204" pitchFamily="34" charset="0"/>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Arial" panose="020B0604020202020204" pitchFamily="34" charset="0"/>
                <a:ea typeface="+mn-ea"/>
                <a:cs typeface="+mn-cs"/>
              </a:defRPr>
            </a:lvl5pPr>
          </a:lstStyle>
          <a:p>
            <a:pPr marL="0" lvl="0" indent="0">
              <a:spcBef>
                <a:spcPct val="0"/>
              </a:spcBef>
              <a:buClrTx/>
              <a:buFontTx/>
              <a:buNone/>
            </a:pPr>
            <a:endParaRPr lang="zh-CN" altLang="en-US" sz="1800" dirty="0">
              <a:latin typeface="Arial" panose="020B0604020202020204" pitchFamily="34" charset="0"/>
              <a:ea typeface="宋体" panose="02010600030101010101" pitchFamily="2" charset="-122"/>
            </a:endParaRPr>
          </a:p>
        </p:txBody>
      </p:sp>
      <p:sp>
        <p:nvSpPr>
          <p:cNvPr id="143368" name="Rectangle 20"/>
          <p:cNvSpPr/>
          <p:nvPr/>
        </p:nvSpPr>
        <p:spPr>
          <a:xfrm>
            <a:off x="0" y="292100"/>
            <a:ext cx="214313" cy="215900"/>
          </a:xfrm>
          <a:prstGeom prst="rect">
            <a:avLst/>
          </a:prstGeom>
          <a:noFill/>
          <a:ln w="9525">
            <a:noFill/>
          </a:ln>
        </p:spPr>
        <p:txBody>
          <a:bodyPr wrap="none" anchor="ctr" anchorCtr="0">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kern="1200">
                <a:solidFill>
                  <a:schemeClr val="tx1"/>
                </a:solidFill>
                <a:latin typeface="Arial" panose="020B0604020202020204" pitchFamily="34" charset="0"/>
                <a:ea typeface="+mn-ea"/>
                <a:cs typeface="+mn-cs"/>
              </a:defRPr>
            </a:lvl2pPr>
            <a:lvl3pPr marL="1143000" indent="-228600" algn="l" rtl="0" eaLnBrk="0" fontAlgn="base" hangingPunct="0">
              <a:spcBef>
                <a:spcPct val="20000"/>
              </a:spcBef>
              <a:spcAft>
                <a:spcPct val="0"/>
              </a:spcAft>
              <a:buClr>
                <a:schemeClr val="tx1"/>
              </a:buClr>
              <a:buChar char="•"/>
              <a:defRPr sz="2400" kern="1200">
                <a:solidFill>
                  <a:schemeClr val="tx1"/>
                </a:solidFill>
                <a:latin typeface="Arial" panose="020B0604020202020204" pitchFamily="34" charset="0"/>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Arial" panose="020B0604020202020204" pitchFamily="34" charset="0"/>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Arial" panose="020B0604020202020204" pitchFamily="34" charset="0"/>
                <a:ea typeface="+mn-ea"/>
                <a:cs typeface="+mn-cs"/>
              </a:defRPr>
            </a:lvl5pPr>
          </a:lstStyle>
          <a:p>
            <a:pPr marL="0" lvl="0" indent="0">
              <a:spcBef>
                <a:spcPct val="0"/>
              </a:spcBef>
              <a:buClrTx/>
              <a:buFontTx/>
              <a:buNone/>
            </a:pPr>
            <a:r>
              <a:rPr lang="en-US" altLang="zh-CN" sz="800" dirty="0">
                <a:latin typeface="Arial" panose="020B0604020202020204" pitchFamily="34" charset="0"/>
                <a:ea typeface="宋体" panose="02010600030101010101" pitchFamily="2" charset="-122"/>
              </a:rPr>
              <a:t> </a:t>
            </a:r>
            <a:endParaRPr lang="en-US" altLang="zh-CN" sz="1800" dirty="0">
              <a:latin typeface="Arial" panose="020B0604020202020204" pitchFamily="34" charset="0"/>
              <a:ea typeface="宋体" panose="02010600030101010101" pitchFamily="2" charset="-122"/>
            </a:endParaRPr>
          </a:p>
        </p:txBody>
      </p:sp>
      <p:sp>
        <p:nvSpPr>
          <p:cNvPr id="143369" name="Rectangle 2"/>
          <p:cNvSpPr/>
          <p:nvPr/>
        </p:nvSpPr>
        <p:spPr>
          <a:xfrm>
            <a:off x="0" y="0"/>
            <a:ext cx="9144000" cy="0"/>
          </a:xfrm>
          <a:prstGeom prst="rect">
            <a:avLst/>
          </a:prstGeom>
          <a:noFill/>
          <a:ln w="9525">
            <a:noFill/>
          </a:ln>
        </p:spPr>
        <p:txBody>
          <a:bodyPr wrap="none" anchor="ctr" anchorCtr="0">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kern="1200">
                <a:solidFill>
                  <a:schemeClr val="tx1"/>
                </a:solidFill>
                <a:latin typeface="Arial" panose="020B0604020202020204" pitchFamily="34" charset="0"/>
                <a:ea typeface="+mn-ea"/>
                <a:cs typeface="+mn-cs"/>
              </a:defRPr>
            </a:lvl2pPr>
            <a:lvl3pPr marL="1143000" indent="-228600" algn="l" rtl="0" eaLnBrk="0" fontAlgn="base" hangingPunct="0">
              <a:spcBef>
                <a:spcPct val="20000"/>
              </a:spcBef>
              <a:spcAft>
                <a:spcPct val="0"/>
              </a:spcAft>
              <a:buClr>
                <a:schemeClr val="tx1"/>
              </a:buClr>
              <a:buChar char="•"/>
              <a:defRPr sz="2400" kern="1200">
                <a:solidFill>
                  <a:schemeClr val="tx1"/>
                </a:solidFill>
                <a:latin typeface="Arial" panose="020B0604020202020204" pitchFamily="34" charset="0"/>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Arial" panose="020B0604020202020204" pitchFamily="34" charset="0"/>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Arial" panose="020B0604020202020204" pitchFamily="34" charset="0"/>
                <a:ea typeface="+mn-ea"/>
                <a:cs typeface="+mn-cs"/>
              </a:defRPr>
            </a:lvl5pPr>
          </a:lstStyle>
          <a:p>
            <a:pPr marL="0" lvl="0" indent="0">
              <a:spcBef>
                <a:spcPct val="0"/>
              </a:spcBef>
              <a:buClrTx/>
              <a:buFontTx/>
              <a:buNone/>
            </a:pPr>
            <a:endParaRPr lang="zh-CN" altLang="en-US" sz="1800" dirty="0">
              <a:latin typeface="Arial" panose="020B0604020202020204" pitchFamily="34" charset="0"/>
              <a:ea typeface="宋体" panose="02010600030101010101" pitchFamily="2" charset="-122"/>
            </a:endParaRPr>
          </a:p>
        </p:txBody>
      </p:sp>
      <p:sp>
        <p:nvSpPr>
          <p:cNvPr id="143370" name="Rectangle 4"/>
          <p:cNvSpPr/>
          <p:nvPr/>
        </p:nvSpPr>
        <p:spPr>
          <a:xfrm>
            <a:off x="0" y="0"/>
            <a:ext cx="9144000" cy="0"/>
          </a:xfrm>
          <a:prstGeom prst="rect">
            <a:avLst/>
          </a:prstGeom>
          <a:noFill/>
          <a:ln w="9525">
            <a:noFill/>
          </a:ln>
        </p:spPr>
        <p:txBody>
          <a:bodyPr wrap="none" anchor="ctr" anchorCtr="0">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kern="1200">
                <a:solidFill>
                  <a:schemeClr val="tx1"/>
                </a:solidFill>
                <a:latin typeface="Arial" panose="020B0604020202020204" pitchFamily="34" charset="0"/>
                <a:ea typeface="+mn-ea"/>
                <a:cs typeface="+mn-cs"/>
              </a:defRPr>
            </a:lvl2pPr>
            <a:lvl3pPr marL="1143000" indent="-228600" algn="l" rtl="0" eaLnBrk="0" fontAlgn="base" hangingPunct="0">
              <a:spcBef>
                <a:spcPct val="20000"/>
              </a:spcBef>
              <a:spcAft>
                <a:spcPct val="0"/>
              </a:spcAft>
              <a:buClr>
                <a:schemeClr val="tx1"/>
              </a:buClr>
              <a:buChar char="•"/>
              <a:defRPr sz="2400" kern="1200">
                <a:solidFill>
                  <a:schemeClr val="tx1"/>
                </a:solidFill>
                <a:latin typeface="Arial" panose="020B0604020202020204" pitchFamily="34" charset="0"/>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Arial" panose="020B0604020202020204" pitchFamily="34" charset="0"/>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Arial" panose="020B0604020202020204" pitchFamily="34" charset="0"/>
                <a:ea typeface="+mn-ea"/>
                <a:cs typeface="+mn-cs"/>
              </a:defRPr>
            </a:lvl5pPr>
          </a:lstStyle>
          <a:p>
            <a:pPr marL="0" lvl="0" indent="0">
              <a:spcBef>
                <a:spcPct val="0"/>
              </a:spcBef>
              <a:buClrTx/>
              <a:buFontTx/>
              <a:buNone/>
            </a:pPr>
            <a:endParaRPr lang="zh-CN" altLang="en-US" sz="1800" dirty="0">
              <a:latin typeface="Arial" panose="020B0604020202020204" pitchFamily="34" charset="0"/>
              <a:ea typeface="宋体" panose="02010600030101010101" pitchFamily="2" charset="-122"/>
            </a:endParaRPr>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p:cNvSpPr>
            <a:spLocks noGrp="1"/>
          </p:cNvSpPr>
          <p:nvPr>
            <p:ph type="title"/>
          </p:nvPr>
        </p:nvSpPr>
        <p:spPr/>
        <p:txBody>
          <a:bodyPr vert="horz" wrap="square" lIns="91440" tIns="45720" rIns="91440" bIns="45720" anchor="ctr" anchorCtr="0"/>
          <a:lstStyle/>
          <a:p>
            <a:pPr eaLnBrk="1" hangingPunct="1"/>
            <a:r>
              <a:rPr lang="zh-CN" altLang="en-US" sz="3200" dirty="0">
                <a:latin typeface="Times New Roman" panose="02020603050405020304" pitchFamily="18" charset="0"/>
                <a:ea typeface="宋体" panose="02010600030101010101" pitchFamily="2" charset="-122"/>
              </a:rPr>
              <a:t>第</a:t>
            </a:r>
            <a:r>
              <a:rPr lang="zh-CN" altLang="en-US" sz="3200" dirty="0">
                <a:latin typeface="Times New Roman" panose="02020603050405020304" pitchFamily="18" charset="0"/>
                <a:ea typeface="宋体" panose="02010600030101010101" pitchFamily="2" charset="-122"/>
                <a:sym typeface="+mn-ea"/>
              </a:rPr>
              <a:t>七</a:t>
            </a:r>
            <a:r>
              <a:rPr lang="zh-CN" altLang="en-US" sz="3200" dirty="0">
                <a:latin typeface="Times New Roman" panose="02020603050405020304" pitchFamily="18" charset="0"/>
                <a:ea typeface="宋体" panose="02010600030101010101" pitchFamily="2" charset="-122"/>
              </a:rPr>
              <a:t>章  电子元器件基础知识</a:t>
            </a:r>
          </a:p>
        </p:txBody>
      </p:sp>
      <p:sp>
        <p:nvSpPr>
          <p:cNvPr id="150531" name="Rectangle 3"/>
          <p:cNvSpPr>
            <a:spLocks noGrp="1" noChangeArrowheads="1"/>
          </p:cNvSpPr>
          <p:nvPr>
            <p:ph idx="1"/>
          </p:nvPr>
        </p:nvSpPr>
        <p:spPr/>
        <p:txBody>
          <a:bodyPr vert="horz" wrap="square" lIns="91440" tIns="45720" rIns="91440" bIns="45720" numCol="1" anchor="t" anchorCtr="0" compatLnSpc="1"/>
          <a:lstStyle/>
          <a:p>
            <a:pPr marL="342900" marR="0" lvl="0" indent="-34290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Char char="v"/>
              <a:defRPr/>
            </a:pPr>
            <a:r>
              <a:rPr kumimoji="0" lang="zh-CN" altLang="zh-CN" sz="1600" b="1"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多级放大电路</a:t>
            </a:r>
          </a:p>
          <a:p>
            <a:pPr marL="342900" marR="0" lvl="0" indent="-34290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Char char="u"/>
              <a:defRPr/>
            </a:pPr>
            <a:r>
              <a:rPr kumimoji="0" lang="zh-CN"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组成多级放大电路的每一个基本放大电路称为一级；一级和一级之间的连接称为级间耦合。多级放大电路的耦合方式通常有直接耦合、阻容耦合和变压器耦合等。</a:t>
            </a:r>
          </a:p>
          <a:p>
            <a:pPr marL="342900" marR="0" lvl="0" indent="-34290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Char char="u"/>
              <a:defRPr/>
            </a:pPr>
            <a:r>
              <a:rPr kumimoji="0" lang="zh-CN"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耦合方式：</a:t>
            </a:r>
          </a:p>
          <a:p>
            <a:pPr marL="342900" marR="0" lvl="0" indent="-34290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Char char="u"/>
              <a:defRPr/>
            </a:pPr>
            <a:r>
              <a:rPr kumimoji="0" lang="zh-CN"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1）直接耦合，如图所示，两个放大器之间不采用任何其它的器件连接，这种耦合方式称为“直接耦合”。直接耦合的多级放大电路，各级间的静态工作点将互不影响。如图中VT1管的Uce1受到Ube2的限制，仅有0.7V左右。因此，第一级输出电压的幅值将很小。为了保证第一级有合适的静态工作点，必须提高VT2管的发射极电位，为此，常在VT2的发射极接入电阻、二极管或稳压管等。缺点：存在着各级静态工作点相互牵制和零点漂移问题。</a:t>
            </a:r>
          </a:p>
          <a:p>
            <a:pPr marL="342900" marR="0" lvl="0" indent="-34290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Char char="u"/>
              <a:defRPr/>
            </a:pPr>
            <a:endParaRPr kumimoji="0" lang="zh-CN"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endParaRPr>
          </a:p>
        </p:txBody>
      </p:sp>
      <p:sp>
        <p:nvSpPr>
          <p:cNvPr id="145412" name="Rectangle 10"/>
          <p:cNvSpPr/>
          <p:nvPr/>
        </p:nvSpPr>
        <p:spPr>
          <a:xfrm>
            <a:off x="0" y="0"/>
            <a:ext cx="9144000" cy="0"/>
          </a:xfrm>
          <a:prstGeom prst="rect">
            <a:avLst/>
          </a:prstGeom>
          <a:noFill/>
          <a:ln w="9525">
            <a:noFill/>
          </a:ln>
        </p:spPr>
        <p:txBody>
          <a:bodyPr wrap="none" anchor="ctr" anchorCtr="0">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kern="1200">
                <a:solidFill>
                  <a:schemeClr val="tx1"/>
                </a:solidFill>
                <a:latin typeface="Arial" panose="020B0604020202020204" pitchFamily="34" charset="0"/>
                <a:ea typeface="+mn-ea"/>
                <a:cs typeface="+mn-cs"/>
              </a:defRPr>
            </a:lvl2pPr>
            <a:lvl3pPr marL="1143000" indent="-228600" algn="l" rtl="0" eaLnBrk="0" fontAlgn="base" hangingPunct="0">
              <a:spcBef>
                <a:spcPct val="20000"/>
              </a:spcBef>
              <a:spcAft>
                <a:spcPct val="0"/>
              </a:spcAft>
              <a:buClr>
                <a:schemeClr val="tx1"/>
              </a:buClr>
              <a:buChar char="•"/>
              <a:defRPr sz="2400" kern="1200">
                <a:solidFill>
                  <a:schemeClr val="tx1"/>
                </a:solidFill>
                <a:latin typeface="Arial" panose="020B0604020202020204" pitchFamily="34" charset="0"/>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Arial" panose="020B0604020202020204" pitchFamily="34" charset="0"/>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Arial" panose="020B0604020202020204" pitchFamily="34" charset="0"/>
                <a:ea typeface="+mn-ea"/>
                <a:cs typeface="+mn-cs"/>
              </a:defRPr>
            </a:lvl5pPr>
          </a:lstStyle>
          <a:p>
            <a:pPr marL="0" lvl="0" indent="0">
              <a:spcBef>
                <a:spcPct val="0"/>
              </a:spcBef>
              <a:buClrTx/>
              <a:buFontTx/>
              <a:buNone/>
            </a:pPr>
            <a:endParaRPr lang="zh-CN" altLang="en-US" sz="1800" dirty="0">
              <a:latin typeface="Arial" panose="020B0604020202020204" pitchFamily="34" charset="0"/>
              <a:ea typeface="宋体" panose="02010600030101010101" pitchFamily="2" charset="-122"/>
            </a:endParaRPr>
          </a:p>
        </p:txBody>
      </p:sp>
      <p:sp>
        <p:nvSpPr>
          <p:cNvPr id="145413" name="Rectangle 2"/>
          <p:cNvSpPr/>
          <p:nvPr/>
        </p:nvSpPr>
        <p:spPr>
          <a:xfrm>
            <a:off x="0" y="0"/>
            <a:ext cx="9144000" cy="0"/>
          </a:xfrm>
          <a:prstGeom prst="rect">
            <a:avLst/>
          </a:prstGeom>
          <a:noFill/>
          <a:ln w="9525">
            <a:noFill/>
          </a:ln>
        </p:spPr>
        <p:txBody>
          <a:bodyPr wrap="none" anchor="ctr" anchorCtr="0">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kern="1200">
                <a:solidFill>
                  <a:schemeClr val="tx1"/>
                </a:solidFill>
                <a:latin typeface="Arial" panose="020B0604020202020204" pitchFamily="34" charset="0"/>
                <a:ea typeface="+mn-ea"/>
                <a:cs typeface="+mn-cs"/>
              </a:defRPr>
            </a:lvl2pPr>
            <a:lvl3pPr marL="1143000" indent="-228600" algn="l" rtl="0" eaLnBrk="0" fontAlgn="base" hangingPunct="0">
              <a:spcBef>
                <a:spcPct val="20000"/>
              </a:spcBef>
              <a:spcAft>
                <a:spcPct val="0"/>
              </a:spcAft>
              <a:buClr>
                <a:schemeClr val="tx1"/>
              </a:buClr>
              <a:buChar char="•"/>
              <a:defRPr sz="2400" kern="1200">
                <a:solidFill>
                  <a:schemeClr val="tx1"/>
                </a:solidFill>
                <a:latin typeface="Arial" panose="020B0604020202020204" pitchFamily="34" charset="0"/>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Arial" panose="020B0604020202020204" pitchFamily="34" charset="0"/>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Arial" panose="020B0604020202020204" pitchFamily="34" charset="0"/>
                <a:ea typeface="+mn-ea"/>
                <a:cs typeface="+mn-cs"/>
              </a:defRPr>
            </a:lvl5pPr>
          </a:lstStyle>
          <a:p>
            <a:pPr marL="0" lvl="0" indent="0">
              <a:spcBef>
                <a:spcPct val="0"/>
              </a:spcBef>
              <a:buClrTx/>
              <a:buFontTx/>
              <a:buNone/>
            </a:pPr>
            <a:endParaRPr lang="zh-CN" altLang="en-US" sz="1800" dirty="0">
              <a:latin typeface="Arial" panose="020B0604020202020204" pitchFamily="34" charset="0"/>
              <a:ea typeface="宋体" panose="02010600030101010101" pitchFamily="2" charset="-122"/>
            </a:endParaRPr>
          </a:p>
        </p:txBody>
      </p:sp>
      <p:sp>
        <p:nvSpPr>
          <p:cNvPr id="145414" name="Rectangle 2"/>
          <p:cNvSpPr/>
          <p:nvPr/>
        </p:nvSpPr>
        <p:spPr>
          <a:xfrm>
            <a:off x="0" y="0"/>
            <a:ext cx="9144000" cy="0"/>
          </a:xfrm>
          <a:prstGeom prst="rect">
            <a:avLst/>
          </a:prstGeom>
          <a:noFill/>
          <a:ln w="9525">
            <a:noFill/>
          </a:ln>
        </p:spPr>
        <p:txBody>
          <a:bodyPr wrap="none" anchor="ctr" anchorCtr="0">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kern="1200">
                <a:solidFill>
                  <a:schemeClr val="tx1"/>
                </a:solidFill>
                <a:latin typeface="Arial" panose="020B0604020202020204" pitchFamily="34" charset="0"/>
                <a:ea typeface="+mn-ea"/>
                <a:cs typeface="+mn-cs"/>
              </a:defRPr>
            </a:lvl2pPr>
            <a:lvl3pPr marL="1143000" indent="-228600" algn="l" rtl="0" eaLnBrk="0" fontAlgn="base" hangingPunct="0">
              <a:spcBef>
                <a:spcPct val="20000"/>
              </a:spcBef>
              <a:spcAft>
                <a:spcPct val="0"/>
              </a:spcAft>
              <a:buClr>
                <a:schemeClr val="tx1"/>
              </a:buClr>
              <a:buChar char="•"/>
              <a:defRPr sz="2400" kern="1200">
                <a:solidFill>
                  <a:schemeClr val="tx1"/>
                </a:solidFill>
                <a:latin typeface="Arial" panose="020B0604020202020204" pitchFamily="34" charset="0"/>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Arial" panose="020B0604020202020204" pitchFamily="34" charset="0"/>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Arial" panose="020B0604020202020204" pitchFamily="34" charset="0"/>
                <a:ea typeface="+mn-ea"/>
                <a:cs typeface="+mn-cs"/>
              </a:defRPr>
            </a:lvl5pPr>
          </a:lstStyle>
          <a:p>
            <a:pPr marL="0" lvl="0" indent="0">
              <a:spcBef>
                <a:spcPct val="0"/>
              </a:spcBef>
              <a:buClrTx/>
              <a:buFontTx/>
              <a:buNone/>
            </a:pPr>
            <a:endParaRPr lang="zh-CN" altLang="en-US" sz="1800" dirty="0">
              <a:latin typeface="Arial" panose="020B0604020202020204" pitchFamily="34" charset="0"/>
              <a:ea typeface="宋体" panose="02010600030101010101" pitchFamily="2" charset="-122"/>
            </a:endParaRPr>
          </a:p>
        </p:txBody>
      </p:sp>
      <p:sp>
        <p:nvSpPr>
          <p:cNvPr id="145415" name="Rectangle 18"/>
          <p:cNvSpPr/>
          <p:nvPr/>
        </p:nvSpPr>
        <p:spPr>
          <a:xfrm>
            <a:off x="0" y="0"/>
            <a:ext cx="9144000" cy="0"/>
          </a:xfrm>
          <a:prstGeom prst="rect">
            <a:avLst/>
          </a:prstGeom>
          <a:noFill/>
          <a:ln w="9525">
            <a:noFill/>
          </a:ln>
        </p:spPr>
        <p:txBody>
          <a:bodyPr wrap="none" anchor="ctr" anchorCtr="0">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kern="1200">
                <a:solidFill>
                  <a:schemeClr val="tx1"/>
                </a:solidFill>
                <a:latin typeface="Arial" panose="020B0604020202020204" pitchFamily="34" charset="0"/>
                <a:ea typeface="+mn-ea"/>
                <a:cs typeface="+mn-cs"/>
              </a:defRPr>
            </a:lvl2pPr>
            <a:lvl3pPr marL="1143000" indent="-228600" algn="l" rtl="0" eaLnBrk="0" fontAlgn="base" hangingPunct="0">
              <a:spcBef>
                <a:spcPct val="20000"/>
              </a:spcBef>
              <a:spcAft>
                <a:spcPct val="0"/>
              </a:spcAft>
              <a:buClr>
                <a:schemeClr val="tx1"/>
              </a:buClr>
              <a:buChar char="•"/>
              <a:defRPr sz="2400" kern="1200">
                <a:solidFill>
                  <a:schemeClr val="tx1"/>
                </a:solidFill>
                <a:latin typeface="Arial" panose="020B0604020202020204" pitchFamily="34" charset="0"/>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Arial" panose="020B0604020202020204" pitchFamily="34" charset="0"/>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Arial" panose="020B0604020202020204" pitchFamily="34" charset="0"/>
                <a:ea typeface="+mn-ea"/>
                <a:cs typeface="+mn-cs"/>
              </a:defRPr>
            </a:lvl5pPr>
          </a:lstStyle>
          <a:p>
            <a:pPr marL="0" lvl="0" indent="0">
              <a:spcBef>
                <a:spcPct val="0"/>
              </a:spcBef>
              <a:buClrTx/>
              <a:buFontTx/>
              <a:buNone/>
            </a:pPr>
            <a:endParaRPr lang="zh-CN" altLang="en-US" sz="1800" dirty="0">
              <a:latin typeface="Arial" panose="020B0604020202020204" pitchFamily="34" charset="0"/>
              <a:ea typeface="宋体" panose="02010600030101010101" pitchFamily="2" charset="-122"/>
            </a:endParaRPr>
          </a:p>
        </p:txBody>
      </p:sp>
      <p:sp>
        <p:nvSpPr>
          <p:cNvPr id="145416" name="Rectangle 20"/>
          <p:cNvSpPr/>
          <p:nvPr/>
        </p:nvSpPr>
        <p:spPr>
          <a:xfrm>
            <a:off x="0" y="292100"/>
            <a:ext cx="214313" cy="215900"/>
          </a:xfrm>
          <a:prstGeom prst="rect">
            <a:avLst/>
          </a:prstGeom>
          <a:noFill/>
          <a:ln w="9525">
            <a:noFill/>
          </a:ln>
        </p:spPr>
        <p:txBody>
          <a:bodyPr wrap="none" anchor="ctr" anchorCtr="0">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kern="1200">
                <a:solidFill>
                  <a:schemeClr val="tx1"/>
                </a:solidFill>
                <a:latin typeface="Arial" panose="020B0604020202020204" pitchFamily="34" charset="0"/>
                <a:ea typeface="+mn-ea"/>
                <a:cs typeface="+mn-cs"/>
              </a:defRPr>
            </a:lvl2pPr>
            <a:lvl3pPr marL="1143000" indent="-228600" algn="l" rtl="0" eaLnBrk="0" fontAlgn="base" hangingPunct="0">
              <a:spcBef>
                <a:spcPct val="20000"/>
              </a:spcBef>
              <a:spcAft>
                <a:spcPct val="0"/>
              </a:spcAft>
              <a:buClr>
                <a:schemeClr val="tx1"/>
              </a:buClr>
              <a:buChar char="•"/>
              <a:defRPr sz="2400" kern="1200">
                <a:solidFill>
                  <a:schemeClr val="tx1"/>
                </a:solidFill>
                <a:latin typeface="Arial" panose="020B0604020202020204" pitchFamily="34" charset="0"/>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Arial" panose="020B0604020202020204" pitchFamily="34" charset="0"/>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Arial" panose="020B0604020202020204" pitchFamily="34" charset="0"/>
                <a:ea typeface="+mn-ea"/>
                <a:cs typeface="+mn-cs"/>
              </a:defRPr>
            </a:lvl5pPr>
          </a:lstStyle>
          <a:p>
            <a:pPr marL="0" lvl="0" indent="0">
              <a:spcBef>
                <a:spcPct val="0"/>
              </a:spcBef>
              <a:buClrTx/>
              <a:buFontTx/>
              <a:buNone/>
            </a:pPr>
            <a:r>
              <a:rPr lang="en-US" altLang="zh-CN" sz="800" dirty="0">
                <a:latin typeface="Arial" panose="020B0604020202020204" pitchFamily="34" charset="0"/>
                <a:ea typeface="宋体" panose="02010600030101010101" pitchFamily="2" charset="-122"/>
              </a:rPr>
              <a:t> </a:t>
            </a:r>
            <a:endParaRPr lang="en-US" altLang="zh-CN" sz="1800" dirty="0">
              <a:latin typeface="Arial" panose="020B0604020202020204" pitchFamily="34" charset="0"/>
              <a:ea typeface="宋体" panose="02010600030101010101" pitchFamily="2" charset="-122"/>
            </a:endParaRPr>
          </a:p>
        </p:txBody>
      </p:sp>
      <p:sp>
        <p:nvSpPr>
          <p:cNvPr id="145417" name="Rectangle 2"/>
          <p:cNvSpPr/>
          <p:nvPr/>
        </p:nvSpPr>
        <p:spPr>
          <a:xfrm>
            <a:off x="0" y="0"/>
            <a:ext cx="9144000" cy="0"/>
          </a:xfrm>
          <a:prstGeom prst="rect">
            <a:avLst/>
          </a:prstGeom>
          <a:noFill/>
          <a:ln w="9525">
            <a:noFill/>
          </a:ln>
        </p:spPr>
        <p:txBody>
          <a:bodyPr wrap="none" anchor="ctr" anchorCtr="0">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kern="1200">
                <a:solidFill>
                  <a:schemeClr val="tx1"/>
                </a:solidFill>
                <a:latin typeface="Arial" panose="020B0604020202020204" pitchFamily="34" charset="0"/>
                <a:ea typeface="+mn-ea"/>
                <a:cs typeface="+mn-cs"/>
              </a:defRPr>
            </a:lvl2pPr>
            <a:lvl3pPr marL="1143000" indent="-228600" algn="l" rtl="0" eaLnBrk="0" fontAlgn="base" hangingPunct="0">
              <a:spcBef>
                <a:spcPct val="20000"/>
              </a:spcBef>
              <a:spcAft>
                <a:spcPct val="0"/>
              </a:spcAft>
              <a:buClr>
                <a:schemeClr val="tx1"/>
              </a:buClr>
              <a:buChar char="•"/>
              <a:defRPr sz="2400" kern="1200">
                <a:solidFill>
                  <a:schemeClr val="tx1"/>
                </a:solidFill>
                <a:latin typeface="Arial" panose="020B0604020202020204" pitchFamily="34" charset="0"/>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Arial" panose="020B0604020202020204" pitchFamily="34" charset="0"/>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Arial" panose="020B0604020202020204" pitchFamily="34" charset="0"/>
                <a:ea typeface="+mn-ea"/>
                <a:cs typeface="+mn-cs"/>
              </a:defRPr>
            </a:lvl5pPr>
          </a:lstStyle>
          <a:p>
            <a:pPr marL="0" lvl="0" indent="0">
              <a:spcBef>
                <a:spcPct val="0"/>
              </a:spcBef>
              <a:buClrTx/>
              <a:buFontTx/>
              <a:buNone/>
            </a:pPr>
            <a:endParaRPr lang="zh-CN" altLang="en-US" sz="1800" dirty="0">
              <a:latin typeface="Arial" panose="020B0604020202020204" pitchFamily="34" charset="0"/>
              <a:ea typeface="宋体" panose="02010600030101010101" pitchFamily="2" charset="-122"/>
            </a:endParaRPr>
          </a:p>
        </p:txBody>
      </p:sp>
      <p:sp>
        <p:nvSpPr>
          <p:cNvPr id="145418" name="Rectangle 4"/>
          <p:cNvSpPr/>
          <p:nvPr/>
        </p:nvSpPr>
        <p:spPr>
          <a:xfrm>
            <a:off x="0" y="0"/>
            <a:ext cx="9144000" cy="0"/>
          </a:xfrm>
          <a:prstGeom prst="rect">
            <a:avLst/>
          </a:prstGeom>
          <a:noFill/>
          <a:ln w="9525">
            <a:noFill/>
          </a:ln>
        </p:spPr>
        <p:txBody>
          <a:bodyPr wrap="none" anchor="ctr" anchorCtr="0">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kern="1200">
                <a:solidFill>
                  <a:schemeClr val="tx1"/>
                </a:solidFill>
                <a:latin typeface="Arial" panose="020B0604020202020204" pitchFamily="34" charset="0"/>
                <a:ea typeface="+mn-ea"/>
                <a:cs typeface="+mn-cs"/>
              </a:defRPr>
            </a:lvl2pPr>
            <a:lvl3pPr marL="1143000" indent="-228600" algn="l" rtl="0" eaLnBrk="0" fontAlgn="base" hangingPunct="0">
              <a:spcBef>
                <a:spcPct val="20000"/>
              </a:spcBef>
              <a:spcAft>
                <a:spcPct val="0"/>
              </a:spcAft>
              <a:buClr>
                <a:schemeClr val="tx1"/>
              </a:buClr>
              <a:buChar char="•"/>
              <a:defRPr sz="2400" kern="1200">
                <a:solidFill>
                  <a:schemeClr val="tx1"/>
                </a:solidFill>
                <a:latin typeface="Arial" panose="020B0604020202020204" pitchFamily="34" charset="0"/>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Arial" panose="020B0604020202020204" pitchFamily="34" charset="0"/>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Arial" panose="020B0604020202020204" pitchFamily="34" charset="0"/>
                <a:ea typeface="+mn-ea"/>
                <a:cs typeface="+mn-cs"/>
              </a:defRPr>
            </a:lvl5pPr>
          </a:lstStyle>
          <a:p>
            <a:pPr marL="0" lvl="0" indent="0">
              <a:spcBef>
                <a:spcPct val="0"/>
              </a:spcBef>
              <a:buClrTx/>
              <a:buFontTx/>
              <a:buNone/>
            </a:pPr>
            <a:endParaRPr lang="zh-CN" altLang="en-US" sz="1800" dirty="0">
              <a:latin typeface="Arial" panose="020B0604020202020204" pitchFamily="34" charset="0"/>
              <a:ea typeface="宋体" panose="02010600030101010101" pitchFamily="2" charset="-122"/>
            </a:endParaRPr>
          </a:p>
        </p:txBody>
      </p:sp>
      <p:pic>
        <p:nvPicPr>
          <p:cNvPr id="2" name="图片 1" descr="IMG_256"/>
          <p:cNvPicPr>
            <a:picLocks noChangeAspect="1"/>
          </p:cNvPicPr>
          <p:nvPr>
            <p:custDataLst>
              <p:tags r:id="rId1"/>
            </p:custDataLst>
          </p:nvPr>
        </p:nvPicPr>
        <p:blipFill>
          <a:blip r:embed="rId3"/>
          <a:stretch>
            <a:fillRect/>
          </a:stretch>
        </p:blipFill>
        <p:spPr>
          <a:xfrm>
            <a:off x="2411730" y="3717290"/>
            <a:ext cx="5041900" cy="2616200"/>
          </a:xfrm>
          <a:prstGeom prst="rect">
            <a:avLst/>
          </a:prstGeom>
          <a:noFill/>
          <a:ln w="9525">
            <a:noFill/>
          </a:ln>
        </p:spPr>
      </p:pic>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2"/>
          <p:cNvSpPr>
            <a:spLocks noGrp="1"/>
          </p:cNvSpPr>
          <p:nvPr>
            <p:ph type="title"/>
          </p:nvPr>
        </p:nvSpPr>
        <p:spPr/>
        <p:txBody>
          <a:bodyPr vert="horz" wrap="square" lIns="91440" tIns="45720" rIns="91440" bIns="45720" anchor="ctr" anchorCtr="0"/>
          <a:lstStyle/>
          <a:p>
            <a:pPr eaLnBrk="1" hangingPunct="1"/>
            <a:r>
              <a:rPr lang="zh-CN" altLang="en-US" sz="3200" dirty="0">
                <a:latin typeface="Times New Roman" panose="02020603050405020304" pitchFamily="18" charset="0"/>
                <a:ea typeface="宋体" panose="02010600030101010101" pitchFamily="2" charset="-122"/>
              </a:rPr>
              <a:t>第</a:t>
            </a:r>
            <a:r>
              <a:rPr lang="zh-CN" altLang="en-US" sz="3200" dirty="0">
                <a:latin typeface="Times New Roman" panose="02020603050405020304" pitchFamily="18" charset="0"/>
                <a:ea typeface="宋体" panose="02010600030101010101" pitchFamily="2" charset="-122"/>
                <a:sym typeface="+mn-ea"/>
              </a:rPr>
              <a:t>七</a:t>
            </a:r>
            <a:r>
              <a:rPr lang="zh-CN" altLang="en-US" sz="3200" dirty="0">
                <a:latin typeface="Times New Roman" panose="02020603050405020304" pitchFamily="18" charset="0"/>
                <a:ea typeface="宋体" panose="02010600030101010101" pitchFamily="2" charset="-122"/>
              </a:rPr>
              <a:t>章  电子元器件基础知识</a:t>
            </a:r>
          </a:p>
        </p:txBody>
      </p:sp>
      <p:sp>
        <p:nvSpPr>
          <p:cNvPr id="151555" name="Rectangle 3"/>
          <p:cNvSpPr>
            <a:spLocks noGrp="1" noChangeArrowheads="1"/>
          </p:cNvSpPr>
          <p:nvPr>
            <p:ph idx="1"/>
          </p:nvPr>
        </p:nvSpPr>
        <p:spPr/>
        <p:txBody>
          <a:bodyPr vert="horz" wrap="square" lIns="91440" tIns="45720" rIns="91440" bIns="45720" numCol="1" anchor="t" anchorCtr="0" compatLnSpc="1"/>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defRPr/>
            </a:pPr>
            <a:r>
              <a:rPr kumimoji="0" lang="zh-CN"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2）阻容耦合，将放大电路的前级输出端通过电容接到后级输入端，称为阻容耦合方式。直流分析：由于电容对直流量的电抗为无穷大，因而阻容耦合放大电路各级之间的直流通路不相通，各级的静态工作点相互独立。交流分析：只要输入信号频率较高，耦合电容容量较大，前级的输出信号可几乎没有衰减地传递到后级的输入端。因此，在分立元件电路中阻容耦合方式得到非常广泛的应用。优点：耦合电容的隔直通交作用，使两级Q相互独立，给设计和调试带来了方便缺点：低频特性差，不能放大变化缓慢的信号；在集成电路中制造大容量的电容很困难，因此阻容耦合方式不便于集成化。</a:t>
            </a:r>
          </a:p>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defRPr/>
            </a:pPr>
            <a:r>
              <a:rPr kumimoji="0" lang="zh-CN"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3）变压器耦，放大电路的前级输出端通过变压器接到后级输入端，称为变压器耦合方式。这种耦合方式主要用于早期的功率耦合输出，在当今集成化的趋势下，已经逐步被淘汰，使用量已经很少。优点：级间无直流通路，各级独立；变压器具有阻抗变换作用，可获最佳负载；缺点：变压器造价高、体积大、不能集成，其应用受到限制。</a:t>
            </a:r>
          </a:p>
        </p:txBody>
      </p:sp>
      <p:sp>
        <p:nvSpPr>
          <p:cNvPr id="146436" name="Rectangle 10"/>
          <p:cNvSpPr/>
          <p:nvPr/>
        </p:nvSpPr>
        <p:spPr>
          <a:xfrm>
            <a:off x="0" y="0"/>
            <a:ext cx="9144000" cy="0"/>
          </a:xfrm>
          <a:prstGeom prst="rect">
            <a:avLst/>
          </a:prstGeom>
          <a:noFill/>
          <a:ln w="9525">
            <a:noFill/>
          </a:ln>
        </p:spPr>
        <p:txBody>
          <a:bodyPr wrap="none" anchor="ctr" anchorCtr="0">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kern="1200">
                <a:solidFill>
                  <a:schemeClr val="tx1"/>
                </a:solidFill>
                <a:latin typeface="Arial" panose="020B0604020202020204" pitchFamily="34" charset="0"/>
                <a:ea typeface="+mn-ea"/>
                <a:cs typeface="+mn-cs"/>
              </a:defRPr>
            </a:lvl2pPr>
            <a:lvl3pPr marL="1143000" indent="-228600" algn="l" rtl="0" eaLnBrk="0" fontAlgn="base" hangingPunct="0">
              <a:spcBef>
                <a:spcPct val="20000"/>
              </a:spcBef>
              <a:spcAft>
                <a:spcPct val="0"/>
              </a:spcAft>
              <a:buClr>
                <a:schemeClr val="tx1"/>
              </a:buClr>
              <a:buChar char="•"/>
              <a:defRPr sz="2400" kern="1200">
                <a:solidFill>
                  <a:schemeClr val="tx1"/>
                </a:solidFill>
                <a:latin typeface="Arial" panose="020B0604020202020204" pitchFamily="34" charset="0"/>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Arial" panose="020B0604020202020204" pitchFamily="34" charset="0"/>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Arial" panose="020B0604020202020204" pitchFamily="34" charset="0"/>
                <a:ea typeface="+mn-ea"/>
                <a:cs typeface="+mn-cs"/>
              </a:defRPr>
            </a:lvl5pPr>
          </a:lstStyle>
          <a:p>
            <a:pPr marL="0" lvl="0" indent="0">
              <a:spcBef>
                <a:spcPct val="0"/>
              </a:spcBef>
              <a:buClrTx/>
              <a:buFontTx/>
              <a:buNone/>
            </a:pPr>
            <a:endParaRPr lang="zh-CN" altLang="en-US" sz="1800" dirty="0">
              <a:latin typeface="Arial" panose="020B0604020202020204" pitchFamily="34" charset="0"/>
              <a:ea typeface="宋体" panose="02010600030101010101" pitchFamily="2" charset="-122"/>
            </a:endParaRPr>
          </a:p>
        </p:txBody>
      </p:sp>
      <p:sp>
        <p:nvSpPr>
          <p:cNvPr id="146437" name="Rectangle 2"/>
          <p:cNvSpPr/>
          <p:nvPr/>
        </p:nvSpPr>
        <p:spPr>
          <a:xfrm>
            <a:off x="0" y="0"/>
            <a:ext cx="9144000" cy="0"/>
          </a:xfrm>
          <a:prstGeom prst="rect">
            <a:avLst/>
          </a:prstGeom>
          <a:noFill/>
          <a:ln w="9525">
            <a:noFill/>
          </a:ln>
        </p:spPr>
        <p:txBody>
          <a:bodyPr wrap="none" anchor="ctr" anchorCtr="0">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kern="1200">
                <a:solidFill>
                  <a:schemeClr val="tx1"/>
                </a:solidFill>
                <a:latin typeface="Arial" panose="020B0604020202020204" pitchFamily="34" charset="0"/>
                <a:ea typeface="+mn-ea"/>
                <a:cs typeface="+mn-cs"/>
              </a:defRPr>
            </a:lvl2pPr>
            <a:lvl3pPr marL="1143000" indent="-228600" algn="l" rtl="0" eaLnBrk="0" fontAlgn="base" hangingPunct="0">
              <a:spcBef>
                <a:spcPct val="20000"/>
              </a:spcBef>
              <a:spcAft>
                <a:spcPct val="0"/>
              </a:spcAft>
              <a:buClr>
                <a:schemeClr val="tx1"/>
              </a:buClr>
              <a:buChar char="•"/>
              <a:defRPr sz="2400" kern="1200">
                <a:solidFill>
                  <a:schemeClr val="tx1"/>
                </a:solidFill>
                <a:latin typeface="Arial" panose="020B0604020202020204" pitchFamily="34" charset="0"/>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Arial" panose="020B0604020202020204" pitchFamily="34" charset="0"/>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Arial" panose="020B0604020202020204" pitchFamily="34" charset="0"/>
                <a:ea typeface="+mn-ea"/>
                <a:cs typeface="+mn-cs"/>
              </a:defRPr>
            </a:lvl5pPr>
          </a:lstStyle>
          <a:p>
            <a:pPr marL="0" lvl="0" indent="0">
              <a:spcBef>
                <a:spcPct val="0"/>
              </a:spcBef>
              <a:buClrTx/>
              <a:buFontTx/>
              <a:buNone/>
            </a:pPr>
            <a:endParaRPr lang="zh-CN" altLang="en-US" sz="1800" dirty="0">
              <a:latin typeface="Arial" panose="020B0604020202020204" pitchFamily="34" charset="0"/>
              <a:ea typeface="宋体" panose="02010600030101010101" pitchFamily="2" charset="-122"/>
            </a:endParaRPr>
          </a:p>
        </p:txBody>
      </p:sp>
      <p:sp>
        <p:nvSpPr>
          <p:cNvPr id="146438" name="Rectangle 2"/>
          <p:cNvSpPr/>
          <p:nvPr/>
        </p:nvSpPr>
        <p:spPr>
          <a:xfrm>
            <a:off x="0" y="0"/>
            <a:ext cx="9144000" cy="0"/>
          </a:xfrm>
          <a:prstGeom prst="rect">
            <a:avLst/>
          </a:prstGeom>
          <a:noFill/>
          <a:ln w="9525">
            <a:noFill/>
          </a:ln>
        </p:spPr>
        <p:txBody>
          <a:bodyPr wrap="none" anchor="ctr" anchorCtr="0">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kern="1200">
                <a:solidFill>
                  <a:schemeClr val="tx1"/>
                </a:solidFill>
                <a:latin typeface="Arial" panose="020B0604020202020204" pitchFamily="34" charset="0"/>
                <a:ea typeface="+mn-ea"/>
                <a:cs typeface="+mn-cs"/>
              </a:defRPr>
            </a:lvl2pPr>
            <a:lvl3pPr marL="1143000" indent="-228600" algn="l" rtl="0" eaLnBrk="0" fontAlgn="base" hangingPunct="0">
              <a:spcBef>
                <a:spcPct val="20000"/>
              </a:spcBef>
              <a:spcAft>
                <a:spcPct val="0"/>
              </a:spcAft>
              <a:buClr>
                <a:schemeClr val="tx1"/>
              </a:buClr>
              <a:buChar char="•"/>
              <a:defRPr sz="2400" kern="1200">
                <a:solidFill>
                  <a:schemeClr val="tx1"/>
                </a:solidFill>
                <a:latin typeface="Arial" panose="020B0604020202020204" pitchFamily="34" charset="0"/>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Arial" panose="020B0604020202020204" pitchFamily="34" charset="0"/>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Arial" panose="020B0604020202020204" pitchFamily="34" charset="0"/>
                <a:ea typeface="+mn-ea"/>
                <a:cs typeface="+mn-cs"/>
              </a:defRPr>
            </a:lvl5pPr>
          </a:lstStyle>
          <a:p>
            <a:pPr marL="0" lvl="0" indent="0">
              <a:spcBef>
                <a:spcPct val="0"/>
              </a:spcBef>
              <a:buClrTx/>
              <a:buFontTx/>
              <a:buNone/>
            </a:pPr>
            <a:endParaRPr lang="zh-CN" altLang="en-US" sz="1800" dirty="0">
              <a:latin typeface="Arial" panose="020B0604020202020204" pitchFamily="34" charset="0"/>
              <a:ea typeface="宋体" panose="02010600030101010101" pitchFamily="2" charset="-122"/>
            </a:endParaRPr>
          </a:p>
        </p:txBody>
      </p:sp>
      <p:sp>
        <p:nvSpPr>
          <p:cNvPr id="146439" name="Rectangle 18"/>
          <p:cNvSpPr/>
          <p:nvPr/>
        </p:nvSpPr>
        <p:spPr>
          <a:xfrm>
            <a:off x="0" y="0"/>
            <a:ext cx="9144000" cy="0"/>
          </a:xfrm>
          <a:prstGeom prst="rect">
            <a:avLst/>
          </a:prstGeom>
          <a:noFill/>
          <a:ln w="9525">
            <a:noFill/>
          </a:ln>
        </p:spPr>
        <p:txBody>
          <a:bodyPr wrap="none" anchor="ctr" anchorCtr="0">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kern="1200">
                <a:solidFill>
                  <a:schemeClr val="tx1"/>
                </a:solidFill>
                <a:latin typeface="Arial" panose="020B0604020202020204" pitchFamily="34" charset="0"/>
                <a:ea typeface="+mn-ea"/>
                <a:cs typeface="+mn-cs"/>
              </a:defRPr>
            </a:lvl2pPr>
            <a:lvl3pPr marL="1143000" indent="-228600" algn="l" rtl="0" eaLnBrk="0" fontAlgn="base" hangingPunct="0">
              <a:spcBef>
                <a:spcPct val="20000"/>
              </a:spcBef>
              <a:spcAft>
                <a:spcPct val="0"/>
              </a:spcAft>
              <a:buClr>
                <a:schemeClr val="tx1"/>
              </a:buClr>
              <a:buChar char="•"/>
              <a:defRPr sz="2400" kern="1200">
                <a:solidFill>
                  <a:schemeClr val="tx1"/>
                </a:solidFill>
                <a:latin typeface="Arial" panose="020B0604020202020204" pitchFamily="34" charset="0"/>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Arial" panose="020B0604020202020204" pitchFamily="34" charset="0"/>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Arial" panose="020B0604020202020204" pitchFamily="34" charset="0"/>
                <a:ea typeface="+mn-ea"/>
                <a:cs typeface="+mn-cs"/>
              </a:defRPr>
            </a:lvl5pPr>
          </a:lstStyle>
          <a:p>
            <a:pPr marL="0" lvl="0" indent="0">
              <a:spcBef>
                <a:spcPct val="0"/>
              </a:spcBef>
              <a:buClrTx/>
              <a:buFontTx/>
              <a:buNone/>
            </a:pPr>
            <a:endParaRPr lang="zh-CN" altLang="en-US" sz="1800" dirty="0">
              <a:latin typeface="Arial" panose="020B0604020202020204" pitchFamily="34" charset="0"/>
              <a:ea typeface="宋体" panose="02010600030101010101" pitchFamily="2" charset="-122"/>
            </a:endParaRPr>
          </a:p>
        </p:txBody>
      </p:sp>
      <p:sp>
        <p:nvSpPr>
          <p:cNvPr id="146440" name="Rectangle 20"/>
          <p:cNvSpPr/>
          <p:nvPr/>
        </p:nvSpPr>
        <p:spPr>
          <a:xfrm>
            <a:off x="0" y="292100"/>
            <a:ext cx="214313" cy="215900"/>
          </a:xfrm>
          <a:prstGeom prst="rect">
            <a:avLst/>
          </a:prstGeom>
          <a:noFill/>
          <a:ln w="9525">
            <a:noFill/>
          </a:ln>
        </p:spPr>
        <p:txBody>
          <a:bodyPr wrap="none" anchor="ctr" anchorCtr="0">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kern="1200">
                <a:solidFill>
                  <a:schemeClr val="tx1"/>
                </a:solidFill>
                <a:latin typeface="Arial" panose="020B0604020202020204" pitchFamily="34" charset="0"/>
                <a:ea typeface="+mn-ea"/>
                <a:cs typeface="+mn-cs"/>
              </a:defRPr>
            </a:lvl2pPr>
            <a:lvl3pPr marL="1143000" indent="-228600" algn="l" rtl="0" eaLnBrk="0" fontAlgn="base" hangingPunct="0">
              <a:spcBef>
                <a:spcPct val="20000"/>
              </a:spcBef>
              <a:spcAft>
                <a:spcPct val="0"/>
              </a:spcAft>
              <a:buClr>
                <a:schemeClr val="tx1"/>
              </a:buClr>
              <a:buChar char="•"/>
              <a:defRPr sz="2400" kern="1200">
                <a:solidFill>
                  <a:schemeClr val="tx1"/>
                </a:solidFill>
                <a:latin typeface="Arial" panose="020B0604020202020204" pitchFamily="34" charset="0"/>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Arial" panose="020B0604020202020204" pitchFamily="34" charset="0"/>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Arial" panose="020B0604020202020204" pitchFamily="34" charset="0"/>
                <a:ea typeface="+mn-ea"/>
                <a:cs typeface="+mn-cs"/>
              </a:defRPr>
            </a:lvl5pPr>
          </a:lstStyle>
          <a:p>
            <a:pPr marL="0" lvl="0" indent="0">
              <a:spcBef>
                <a:spcPct val="0"/>
              </a:spcBef>
              <a:buClrTx/>
              <a:buFontTx/>
              <a:buNone/>
            </a:pPr>
            <a:r>
              <a:rPr lang="en-US" altLang="zh-CN" sz="800" dirty="0">
                <a:latin typeface="Arial" panose="020B0604020202020204" pitchFamily="34" charset="0"/>
                <a:ea typeface="宋体" panose="02010600030101010101" pitchFamily="2" charset="-122"/>
              </a:rPr>
              <a:t> </a:t>
            </a:r>
            <a:endParaRPr lang="en-US" altLang="zh-CN" sz="1800" dirty="0">
              <a:latin typeface="Arial" panose="020B0604020202020204" pitchFamily="34" charset="0"/>
              <a:ea typeface="宋体" panose="02010600030101010101" pitchFamily="2" charset="-122"/>
            </a:endParaRPr>
          </a:p>
        </p:txBody>
      </p:sp>
      <p:sp>
        <p:nvSpPr>
          <p:cNvPr id="146441" name="Rectangle 2"/>
          <p:cNvSpPr/>
          <p:nvPr/>
        </p:nvSpPr>
        <p:spPr>
          <a:xfrm>
            <a:off x="0" y="0"/>
            <a:ext cx="9144000" cy="0"/>
          </a:xfrm>
          <a:prstGeom prst="rect">
            <a:avLst/>
          </a:prstGeom>
          <a:noFill/>
          <a:ln w="9525">
            <a:noFill/>
          </a:ln>
        </p:spPr>
        <p:txBody>
          <a:bodyPr wrap="none" anchor="ctr" anchorCtr="0">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kern="1200">
                <a:solidFill>
                  <a:schemeClr val="tx1"/>
                </a:solidFill>
                <a:latin typeface="Arial" panose="020B0604020202020204" pitchFamily="34" charset="0"/>
                <a:ea typeface="+mn-ea"/>
                <a:cs typeface="+mn-cs"/>
              </a:defRPr>
            </a:lvl2pPr>
            <a:lvl3pPr marL="1143000" indent="-228600" algn="l" rtl="0" eaLnBrk="0" fontAlgn="base" hangingPunct="0">
              <a:spcBef>
                <a:spcPct val="20000"/>
              </a:spcBef>
              <a:spcAft>
                <a:spcPct val="0"/>
              </a:spcAft>
              <a:buClr>
                <a:schemeClr val="tx1"/>
              </a:buClr>
              <a:buChar char="•"/>
              <a:defRPr sz="2400" kern="1200">
                <a:solidFill>
                  <a:schemeClr val="tx1"/>
                </a:solidFill>
                <a:latin typeface="Arial" panose="020B0604020202020204" pitchFamily="34" charset="0"/>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Arial" panose="020B0604020202020204" pitchFamily="34" charset="0"/>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Arial" panose="020B0604020202020204" pitchFamily="34" charset="0"/>
                <a:ea typeface="+mn-ea"/>
                <a:cs typeface="+mn-cs"/>
              </a:defRPr>
            </a:lvl5pPr>
          </a:lstStyle>
          <a:p>
            <a:pPr marL="0" lvl="0" indent="0">
              <a:spcBef>
                <a:spcPct val="0"/>
              </a:spcBef>
              <a:buClrTx/>
              <a:buFontTx/>
              <a:buNone/>
            </a:pPr>
            <a:endParaRPr lang="zh-CN" altLang="en-US" sz="1800" dirty="0">
              <a:latin typeface="Arial" panose="020B0604020202020204" pitchFamily="34" charset="0"/>
              <a:ea typeface="宋体" panose="02010600030101010101" pitchFamily="2" charset="-122"/>
            </a:endParaRPr>
          </a:p>
        </p:txBody>
      </p:sp>
      <p:sp>
        <p:nvSpPr>
          <p:cNvPr id="146442" name="Rectangle 4"/>
          <p:cNvSpPr/>
          <p:nvPr/>
        </p:nvSpPr>
        <p:spPr>
          <a:xfrm>
            <a:off x="0" y="0"/>
            <a:ext cx="9144000" cy="0"/>
          </a:xfrm>
          <a:prstGeom prst="rect">
            <a:avLst/>
          </a:prstGeom>
          <a:noFill/>
          <a:ln w="9525">
            <a:noFill/>
          </a:ln>
        </p:spPr>
        <p:txBody>
          <a:bodyPr wrap="none" anchor="ctr" anchorCtr="0">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kern="1200">
                <a:solidFill>
                  <a:schemeClr val="tx1"/>
                </a:solidFill>
                <a:latin typeface="Arial" panose="020B0604020202020204" pitchFamily="34" charset="0"/>
                <a:ea typeface="+mn-ea"/>
                <a:cs typeface="+mn-cs"/>
              </a:defRPr>
            </a:lvl2pPr>
            <a:lvl3pPr marL="1143000" indent="-228600" algn="l" rtl="0" eaLnBrk="0" fontAlgn="base" hangingPunct="0">
              <a:spcBef>
                <a:spcPct val="20000"/>
              </a:spcBef>
              <a:spcAft>
                <a:spcPct val="0"/>
              </a:spcAft>
              <a:buClr>
                <a:schemeClr val="tx1"/>
              </a:buClr>
              <a:buChar char="•"/>
              <a:defRPr sz="2400" kern="1200">
                <a:solidFill>
                  <a:schemeClr val="tx1"/>
                </a:solidFill>
                <a:latin typeface="Arial" panose="020B0604020202020204" pitchFamily="34" charset="0"/>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Arial" panose="020B0604020202020204" pitchFamily="34" charset="0"/>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Arial" panose="020B0604020202020204" pitchFamily="34" charset="0"/>
                <a:ea typeface="+mn-ea"/>
                <a:cs typeface="+mn-cs"/>
              </a:defRPr>
            </a:lvl5pPr>
          </a:lstStyle>
          <a:p>
            <a:pPr marL="0" lvl="0" indent="0">
              <a:spcBef>
                <a:spcPct val="0"/>
              </a:spcBef>
              <a:buClrTx/>
              <a:buFontTx/>
              <a:buNone/>
            </a:pPr>
            <a:endParaRPr lang="zh-CN" altLang="en-US" sz="1800" dirty="0">
              <a:latin typeface="Arial" panose="020B0604020202020204" pitchFamily="34" charset="0"/>
              <a:ea typeface="宋体" panose="02010600030101010101" pitchFamily="2" charset="-122"/>
            </a:endParaRPr>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2"/>
          <p:cNvSpPr>
            <a:spLocks noGrp="1"/>
          </p:cNvSpPr>
          <p:nvPr>
            <p:ph type="title"/>
          </p:nvPr>
        </p:nvSpPr>
        <p:spPr/>
        <p:txBody>
          <a:bodyPr vert="horz" wrap="square" lIns="91440" tIns="45720" rIns="91440" bIns="45720" anchor="ctr" anchorCtr="0"/>
          <a:lstStyle/>
          <a:p>
            <a:pPr eaLnBrk="1" hangingPunct="1"/>
            <a:r>
              <a:rPr lang="zh-CN" altLang="en-US" sz="3200" dirty="0">
                <a:latin typeface="Times New Roman" panose="02020603050405020304" pitchFamily="18" charset="0"/>
                <a:ea typeface="宋体" panose="02010600030101010101" pitchFamily="2" charset="-122"/>
              </a:rPr>
              <a:t>第</a:t>
            </a:r>
            <a:r>
              <a:rPr lang="zh-CN" altLang="en-US" sz="3200" dirty="0">
                <a:latin typeface="Times New Roman" panose="02020603050405020304" pitchFamily="18" charset="0"/>
                <a:ea typeface="宋体" panose="02010600030101010101" pitchFamily="2" charset="-122"/>
                <a:sym typeface="+mn-ea"/>
              </a:rPr>
              <a:t>七</a:t>
            </a:r>
            <a:r>
              <a:rPr lang="zh-CN" altLang="en-US" sz="3200" dirty="0">
                <a:latin typeface="Times New Roman" panose="02020603050405020304" pitchFamily="18" charset="0"/>
                <a:ea typeface="宋体" panose="02010600030101010101" pitchFamily="2" charset="-122"/>
              </a:rPr>
              <a:t>章  电子元器件基础知识</a:t>
            </a:r>
          </a:p>
        </p:txBody>
      </p:sp>
      <p:sp>
        <p:nvSpPr>
          <p:cNvPr id="153603" name="Rectangle 3"/>
          <p:cNvSpPr>
            <a:spLocks noGrp="1" noChangeArrowheads="1"/>
          </p:cNvSpPr>
          <p:nvPr>
            <p:ph idx="1"/>
          </p:nvPr>
        </p:nvSpPr>
        <p:spPr>
          <a:xfrm>
            <a:off x="457200" y="1076325"/>
            <a:ext cx="8229600" cy="5515610"/>
          </a:xfrm>
        </p:spPr>
        <p:txBody>
          <a:bodyPr vert="horz" wrap="square" lIns="91440" tIns="45720" rIns="91440" bIns="45720" numCol="1" anchor="t" anchorCtr="0" compatLnSpc="1"/>
          <a:lstStyle/>
          <a:p>
            <a:pPr marL="342900" marR="0" lvl="0" indent="-34290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Char char="v"/>
              <a:defRPr/>
            </a:pPr>
            <a:r>
              <a:rPr kumimoji="0" lang="zh-CN" altLang="zh-CN" sz="1600" b="1"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集成运放电路概念；</a:t>
            </a:r>
            <a:r>
              <a:rPr kumimoji="0"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集成电路（integratedcircuit）是一种微型电子器件或部件。采用一定的工艺，把一个电路中所需的晶体管、二极管、电阻、电容和电感等元件及布线互连一起，制作在一小块或几小块半导体晶片或介质基片上，然后封装在一个管壳内，成为具有所需电路功能的微型结构；其中所有元件在结构上已组成一个整体，使电子元件向着微小型化、低功耗、智能化和和高可靠性方面迈进了一大步。它在电路中用字母“IC”表示。集成电路具有体积小、重量轻、引出线和焊接点少、寿命长、可靠性、性能好等优点，同时成本低，便于大规模生产。它不仅在工、民用电子设备如收录机、电视机、计算机等方面得到广泛的应用，同时在军事、通讯、遥控等方面也得到广泛的应用。用集成电路来装配电子设备，其装配密度比晶体管可提高几十倍至几千倍，设备的稳定工作时间也可大大提高。</a:t>
            </a:r>
          </a:p>
          <a:p>
            <a:pPr marL="342900" marR="0" lvl="0" indent="-34290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Char char="v"/>
              <a:defRPr/>
            </a:pPr>
            <a:r>
              <a:rPr kumimoji="0" lang="zh-CN" altLang="zh-CN" sz="1600" b="1"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集成运放电路的结构特点：</a:t>
            </a:r>
          </a:p>
          <a:p>
            <a:pPr marL="0" marR="0" lvl="0" indent="-342900" algn="just" defTabSz="914400" rtl="0" eaLnBrk="0" fontAlgn="base" latinLnBrk="0" hangingPunct="0">
              <a:lnSpc>
                <a:spcPct val="100000"/>
              </a:lnSpc>
              <a:spcBef>
                <a:spcPts val="0"/>
              </a:spcBef>
              <a:spcAft>
                <a:spcPct val="0"/>
              </a:spcAft>
              <a:buClr>
                <a:schemeClr val="hlink"/>
              </a:buClr>
              <a:buSzTx/>
              <a:buFont typeface="Wingdings" panose="05000000000000000000" pitchFamily="2" charset="2"/>
              <a:buNone/>
              <a:defRPr/>
            </a:pPr>
            <a:r>
              <a:rPr kumimoji="0"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1)因为硅片上不能制作大电容，所以集成运放均采用直接耦合方式；</a:t>
            </a:r>
          </a:p>
          <a:p>
            <a:pPr marL="0" marR="0" lvl="0" indent="-342900" algn="just" defTabSz="914400" rtl="0" eaLnBrk="0" fontAlgn="base" latinLnBrk="0" hangingPunct="0">
              <a:lnSpc>
                <a:spcPct val="100000"/>
              </a:lnSpc>
              <a:spcBef>
                <a:spcPts val="0"/>
              </a:spcBef>
              <a:spcAft>
                <a:spcPct val="0"/>
              </a:spcAft>
              <a:buClr>
                <a:schemeClr val="hlink"/>
              </a:buClr>
              <a:buSzTx/>
              <a:buFont typeface="Wingdings" panose="05000000000000000000" pitchFamily="2" charset="2"/>
              <a:buNone/>
              <a:defRPr/>
            </a:pPr>
            <a:r>
              <a:rPr kumimoji="0"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2)因为相邻元件具有良好的对称性，而且受环境温度和干扰等影响后的变化也相同，所以集成运放中大量采用各种差分放大电路（作输入级）和恒流源电路（作偏执电路或有源负载）；</a:t>
            </a:r>
          </a:p>
          <a:p>
            <a:pPr marL="0" marR="0" lvl="0" indent="-342900" algn="just" defTabSz="914400" rtl="0" eaLnBrk="0" fontAlgn="base" latinLnBrk="0" hangingPunct="0">
              <a:lnSpc>
                <a:spcPct val="100000"/>
              </a:lnSpc>
              <a:spcBef>
                <a:spcPts val="0"/>
              </a:spcBef>
              <a:spcAft>
                <a:spcPct val="0"/>
              </a:spcAft>
              <a:buClr>
                <a:schemeClr val="hlink"/>
              </a:buClr>
              <a:buSzTx/>
              <a:buFont typeface="Wingdings" panose="05000000000000000000" pitchFamily="2" charset="2"/>
              <a:buNone/>
              <a:defRPr/>
            </a:pPr>
            <a:r>
              <a:rPr kumimoji="0"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3)因为制作不同形式的集成电路，只是所用掩膜不同，增加元器件并不增加制造工序，所以集成运放允许采用复杂的电路形式，以达到提高各方面性能的目的；</a:t>
            </a:r>
          </a:p>
          <a:p>
            <a:pPr marL="0" marR="0" lvl="0" indent="-342900" algn="just" defTabSz="914400" rtl="0" eaLnBrk="0" fontAlgn="base" latinLnBrk="0" hangingPunct="0">
              <a:lnSpc>
                <a:spcPct val="100000"/>
              </a:lnSpc>
              <a:spcBef>
                <a:spcPts val="0"/>
              </a:spcBef>
              <a:spcAft>
                <a:spcPct val="0"/>
              </a:spcAft>
              <a:buClr>
                <a:schemeClr val="hlink"/>
              </a:buClr>
              <a:buSzTx/>
              <a:buFont typeface="Wingdings" panose="05000000000000000000" pitchFamily="2" charset="2"/>
              <a:buNone/>
              <a:defRPr/>
            </a:pPr>
            <a:r>
              <a:rPr kumimoji="0"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4)因为硅片上不宜制作高阻值电阻，所以在集成运放中常用有源元件（晶体管或场效应管）取代电阻；</a:t>
            </a:r>
          </a:p>
          <a:p>
            <a:pPr marL="0" marR="0" lvl="0" indent="-342900" algn="just" defTabSz="914400" rtl="0" eaLnBrk="0" fontAlgn="base" latinLnBrk="0" hangingPunct="0">
              <a:lnSpc>
                <a:spcPct val="100000"/>
              </a:lnSpc>
              <a:spcBef>
                <a:spcPts val="0"/>
              </a:spcBef>
              <a:spcAft>
                <a:spcPct val="0"/>
              </a:spcAft>
              <a:buClr>
                <a:schemeClr val="hlink"/>
              </a:buClr>
              <a:buSzTx/>
              <a:buFont typeface="Wingdings" panose="05000000000000000000" pitchFamily="2" charset="2"/>
              <a:buNone/>
              <a:defRPr/>
            </a:pPr>
            <a:r>
              <a:rPr kumimoji="0"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5)集成晶体管和场效应管因制作工艺不同，性能上有较大差异，所以在集成运放中常采用复合形式，以得到各方面性能俱佳的效果。</a:t>
            </a:r>
          </a:p>
        </p:txBody>
      </p:sp>
      <p:sp>
        <p:nvSpPr>
          <p:cNvPr id="148484" name="Rectangle 10"/>
          <p:cNvSpPr/>
          <p:nvPr/>
        </p:nvSpPr>
        <p:spPr>
          <a:xfrm>
            <a:off x="0" y="0"/>
            <a:ext cx="9144000" cy="0"/>
          </a:xfrm>
          <a:prstGeom prst="rect">
            <a:avLst/>
          </a:prstGeom>
          <a:noFill/>
          <a:ln w="9525">
            <a:noFill/>
          </a:ln>
        </p:spPr>
        <p:txBody>
          <a:bodyPr wrap="none" anchor="ctr" anchorCtr="0">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kern="1200">
                <a:solidFill>
                  <a:schemeClr val="tx1"/>
                </a:solidFill>
                <a:latin typeface="Arial" panose="020B0604020202020204" pitchFamily="34" charset="0"/>
                <a:ea typeface="+mn-ea"/>
                <a:cs typeface="+mn-cs"/>
              </a:defRPr>
            </a:lvl2pPr>
            <a:lvl3pPr marL="1143000" indent="-228600" algn="l" rtl="0" eaLnBrk="0" fontAlgn="base" hangingPunct="0">
              <a:spcBef>
                <a:spcPct val="20000"/>
              </a:spcBef>
              <a:spcAft>
                <a:spcPct val="0"/>
              </a:spcAft>
              <a:buClr>
                <a:schemeClr val="tx1"/>
              </a:buClr>
              <a:buChar char="•"/>
              <a:defRPr sz="2400" kern="1200">
                <a:solidFill>
                  <a:schemeClr val="tx1"/>
                </a:solidFill>
                <a:latin typeface="Arial" panose="020B0604020202020204" pitchFamily="34" charset="0"/>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Arial" panose="020B0604020202020204" pitchFamily="34" charset="0"/>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Arial" panose="020B0604020202020204" pitchFamily="34" charset="0"/>
                <a:ea typeface="+mn-ea"/>
                <a:cs typeface="+mn-cs"/>
              </a:defRPr>
            </a:lvl5pPr>
          </a:lstStyle>
          <a:p>
            <a:pPr marL="0" lvl="0" indent="0">
              <a:spcBef>
                <a:spcPct val="0"/>
              </a:spcBef>
              <a:buClrTx/>
              <a:buFontTx/>
              <a:buNone/>
            </a:pPr>
            <a:endParaRPr lang="zh-CN" altLang="en-US" sz="1800" dirty="0">
              <a:latin typeface="Arial" panose="020B0604020202020204" pitchFamily="34" charset="0"/>
              <a:ea typeface="宋体" panose="02010600030101010101" pitchFamily="2" charset="-122"/>
            </a:endParaRPr>
          </a:p>
        </p:txBody>
      </p:sp>
      <p:sp>
        <p:nvSpPr>
          <p:cNvPr id="148485" name="Rectangle 2"/>
          <p:cNvSpPr/>
          <p:nvPr/>
        </p:nvSpPr>
        <p:spPr>
          <a:xfrm>
            <a:off x="0" y="0"/>
            <a:ext cx="9144000" cy="0"/>
          </a:xfrm>
          <a:prstGeom prst="rect">
            <a:avLst/>
          </a:prstGeom>
          <a:noFill/>
          <a:ln w="9525">
            <a:noFill/>
          </a:ln>
        </p:spPr>
        <p:txBody>
          <a:bodyPr wrap="none" anchor="ctr" anchorCtr="0">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kern="1200">
                <a:solidFill>
                  <a:schemeClr val="tx1"/>
                </a:solidFill>
                <a:latin typeface="Arial" panose="020B0604020202020204" pitchFamily="34" charset="0"/>
                <a:ea typeface="+mn-ea"/>
                <a:cs typeface="+mn-cs"/>
              </a:defRPr>
            </a:lvl2pPr>
            <a:lvl3pPr marL="1143000" indent="-228600" algn="l" rtl="0" eaLnBrk="0" fontAlgn="base" hangingPunct="0">
              <a:spcBef>
                <a:spcPct val="20000"/>
              </a:spcBef>
              <a:spcAft>
                <a:spcPct val="0"/>
              </a:spcAft>
              <a:buClr>
                <a:schemeClr val="tx1"/>
              </a:buClr>
              <a:buChar char="•"/>
              <a:defRPr sz="2400" kern="1200">
                <a:solidFill>
                  <a:schemeClr val="tx1"/>
                </a:solidFill>
                <a:latin typeface="Arial" panose="020B0604020202020204" pitchFamily="34" charset="0"/>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Arial" panose="020B0604020202020204" pitchFamily="34" charset="0"/>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Arial" panose="020B0604020202020204" pitchFamily="34" charset="0"/>
                <a:ea typeface="+mn-ea"/>
                <a:cs typeface="+mn-cs"/>
              </a:defRPr>
            </a:lvl5pPr>
          </a:lstStyle>
          <a:p>
            <a:pPr marL="0" lvl="0" indent="0">
              <a:spcBef>
                <a:spcPct val="0"/>
              </a:spcBef>
              <a:buClrTx/>
              <a:buFontTx/>
              <a:buNone/>
            </a:pPr>
            <a:endParaRPr lang="zh-CN" altLang="en-US" sz="1800" dirty="0">
              <a:latin typeface="Arial" panose="020B0604020202020204" pitchFamily="34" charset="0"/>
              <a:ea typeface="宋体" panose="02010600030101010101" pitchFamily="2" charset="-122"/>
            </a:endParaRPr>
          </a:p>
        </p:txBody>
      </p:sp>
      <p:sp>
        <p:nvSpPr>
          <p:cNvPr id="148486" name="Rectangle 2"/>
          <p:cNvSpPr/>
          <p:nvPr/>
        </p:nvSpPr>
        <p:spPr>
          <a:xfrm>
            <a:off x="0" y="0"/>
            <a:ext cx="9144000" cy="0"/>
          </a:xfrm>
          <a:prstGeom prst="rect">
            <a:avLst/>
          </a:prstGeom>
          <a:noFill/>
          <a:ln w="9525">
            <a:noFill/>
          </a:ln>
        </p:spPr>
        <p:txBody>
          <a:bodyPr wrap="none" anchor="ctr" anchorCtr="0">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kern="1200">
                <a:solidFill>
                  <a:schemeClr val="tx1"/>
                </a:solidFill>
                <a:latin typeface="Arial" panose="020B0604020202020204" pitchFamily="34" charset="0"/>
                <a:ea typeface="+mn-ea"/>
                <a:cs typeface="+mn-cs"/>
              </a:defRPr>
            </a:lvl2pPr>
            <a:lvl3pPr marL="1143000" indent="-228600" algn="l" rtl="0" eaLnBrk="0" fontAlgn="base" hangingPunct="0">
              <a:spcBef>
                <a:spcPct val="20000"/>
              </a:spcBef>
              <a:spcAft>
                <a:spcPct val="0"/>
              </a:spcAft>
              <a:buClr>
                <a:schemeClr val="tx1"/>
              </a:buClr>
              <a:buChar char="•"/>
              <a:defRPr sz="2400" kern="1200">
                <a:solidFill>
                  <a:schemeClr val="tx1"/>
                </a:solidFill>
                <a:latin typeface="Arial" panose="020B0604020202020204" pitchFamily="34" charset="0"/>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Arial" panose="020B0604020202020204" pitchFamily="34" charset="0"/>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Arial" panose="020B0604020202020204" pitchFamily="34" charset="0"/>
                <a:ea typeface="+mn-ea"/>
                <a:cs typeface="+mn-cs"/>
              </a:defRPr>
            </a:lvl5pPr>
          </a:lstStyle>
          <a:p>
            <a:pPr marL="0" lvl="0" indent="0">
              <a:spcBef>
                <a:spcPct val="0"/>
              </a:spcBef>
              <a:buClrTx/>
              <a:buFontTx/>
              <a:buNone/>
            </a:pPr>
            <a:endParaRPr lang="zh-CN" altLang="en-US" sz="1800" dirty="0">
              <a:latin typeface="Arial" panose="020B0604020202020204" pitchFamily="34" charset="0"/>
              <a:ea typeface="宋体" panose="02010600030101010101" pitchFamily="2" charset="-122"/>
            </a:endParaRPr>
          </a:p>
        </p:txBody>
      </p:sp>
      <p:sp>
        <p:nvSpPr>
          <p:cNvPr id="148487" name="Rectangle 18"/>
          <p:cNvSpPr/>
          <p:nvPr/>
        </p:nvSpPr>
        <p:spPr>
          <a:xfrm>
            <a:off x="0" y="0"/>
            <a:ext cx="9144000" cy="0"/>
          </a:xfrm>
          <a:prstGeom prst="rect">
            <a:avLst/>
          </a:prstGeom>
          <a:noFill/>
          <a:ln w="9525">
            <a:noFill/>
          </a:ln>
        </p:spPr>
        <p:txBody>
          <a:bodyPr wrap="none" anchor="ctr" anchorCtr="0">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kern="1200">
                <a:solidFill>
                  <a:schemeClr val="tx1"/>
                </a:solidFill>
                <a:latin typeface="Arial" panose="020B0604020202020204" pitchFamily="34" charset="0"/>
                <a:ea typeface="+mn-ea"/>
                <a:cs typeface="+mn-cs"/>
              </a:defRPr>
            </a:lvl2pPr>
            <a:lvl3pPr marL="1143000" indent="-228600" algn="l" rtl="0" eaLnBrk="0" fontAlgn="base" hangingPunct="0">
              <a:spcBef>
                <a:spcPct val="20000"/>
              </a:spcBef>
              <a:spcAft>
                <a:spcPct val="0"/>
              </a:spcAft>
              <a:buClr>
                <a:schemeClr val="tx1"/>
              </a:buClr>
              <a:buChar char="•"/>
              <a:defRPr sz="2400" kern="1200">
                <a:solidFill>
                  <a:schemeClr val="tx1"/>
                </a:solidFill>
                <a:latin typeface="Arial" panose="020B0604020202020204" pitchFamily="34" charset="0"/>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Arial" panose="020B0604020202020204" pitchFamily="34" charset="0"/>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Arial" panose="020B0604020202020204" pitchFamily="34" charset="0"/>
                <a:ea typeface="+mn-ea"/>
                <a:cs typeface="+mn-cs"/>
              </a:defRPr>
            </a:lvl5pPr>
          </a:lstStyle>
          <a:p>
            <a:pPr marL="0" lvl="0" indent="0">
              <a:spcBef>
                <a:spcPct val="0"/>
              </a:spcBef>
              <a:buClrTx/>
              <a:buFontTx/>
              <a:buNone/>
            </a:pPr>
            <a:endParaRPr lang="zh-CN" altLang="en-US" sz="1800" dirty="0">
              <a:latin typeface="Arial" panose="020B0604020202020204" pitchFamily="34" charset="0"/>
              <a:ea typeface="宋体" panose="02010600030101010101" pitchFamily="2" charset="-122"/>
            </a:endParaRPr>
          </a:p>
        </p:txBody>
      </p:sp>
      <p:sp>
        <p:nvSpPr>
          <p:cNvPr id="148488" name="Rectangle 20"/>
          <p:cNvSpPr/>
          <p:nvPr/>
        </p:nvSpPr>
        <p:spPr>
          <a:xfrm>
            <a:off x="0" y="292100"/>
            <a:ext cx="214313" cy="215900"/>
          </a:xfrm>
          <a:prstGeom prst="rect">
            <a:avLst/>
          </a:prstGeom>
          <a:noFill/>
          <a:ln w="9525">
            <a:noFill/>
          </a:ln>
        </p:spPr>
        <p:txBody>
          <a:bodyPr wrap="none" anchor="ctr" anchorCtr="0">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kern="1200">
                <a:solidFill>
                  <a:schemeClr val="tx1"/>
                </a:solidFill>
                <a:latin typeface="Arial" panose="020B0604020202020204" pitchFamily="34" charset="0"/>
                <a:ea typeface="+mn-ea"/>
                <a:cs typeface="+mn-cs"/>
              </a:defRPr>
            </a:lvl2pPr>
            <a:lvl3pPr marL="1143000" indent="-228600" algn="l" rtl="0" eaLnBrk="0" fontAlgn="base" hangingPunct="0">
              <a:spcBef>
                <a:spcPct val="20000"/>
              </a:spcBef>
              <a:spcAft>
                <a:spcPct val="0"/>
              </a:spcAft>
              <a:buClr>
                <a:schemeClr val="tx1"/>
              </a:buClr>
              <a:buChar char="•"/>
              <a:defRPr sz="2400" kern="1200">
                <a:solidFill>
                  <a:schemeClr val="tx1"/>
                </a:solidFill>
                <a:latin typeface="Arial" panose="020B0604020202020204" pitchFamily="34" charset="0"/>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Arial" panose="020B0604020202020204" pitchFamily="34" charset="0"/>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Arial" panose="020B0604020202020204" pitchFamily="34" charset="0"/>
                <a:ea typeface="+mn-ea"/>
                <a:cs typeface="+mn-cs"/>
              </a:defRPr>
            </a:lvl5pPr>
          </a:lstStyle>
          <a:p>
            <a:pPr marL="0" lvl="0" indent="0">
              <a:spcBef>
                <a:spcPct val="0"/>
              </a:spcBef>
              <a:buClrTx/>
              <a:buFontTx/>
              <a:buNone/>
            </a:pPr>
            <a:r>
              <a:rPr lang="en-US" altLang="zh-CN" sz="800" dirty="0">
                <a:latin typeface="Arial" panose="020B0604020202020204" pitchFamily="34" charset="0"/>
                <a:ea typeface="宋体" panose="02010600030101010101" pitchFamily="2" charset="-122"/>
              </a:rPr>
              <a:t> </a:t>
            </a:r>
            <a:endParaRPr lang="en-US" altLang="zh-CN" sz="1800" dirty="0">
              <a:latin typeface="Arial" panose="020B0604020202020204" pitchFamily="34" charset="0"/>
              <a:ea typeface="宋体" panose="02010600030101010101" pitchFamily="2" charset="-122"/>
            </a:endParaRPr>
          </a:p>
        </p:txBody>
      </p:sp>
      <p:sp>
        <p:nvSpPr>
          <p:cNvPr id="148489" name="Rectangle 2"/>
          <p:cNvSpPr/>
          <p:nvPr/>
        </p:nvSpPr>
        <p:spPr>
          <a:xfrm>
            <a:off x="0" y="0"/>
            <a:ext cx="9144000" cy="0"/>
          </a:xfrm>
          <a:prstGeom prst="rect">
            <a:avLst/>
          </a:prstGeom>
          <a:noFill/>
          <a:ln w="9525">
            <a:noFill/>
          </a:ln>
        </p:spPr>
        <p:txBody>
          <a:bodyPr wrap="none" anchor="ctr" anchorCtr="0">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kern="1200">
                <a:solidFill>
                  <a:schemeClr val="tx1"/>
                </a:solidFill>
                <a:latin typeface="Arial" panose="020B0604020202020204" pitchFamily="34" charset="0"/>
                <a:ea typeface="+mn-ea"/>
                <a:cs typeface="+mn-cs"/>
              </a:defRPr>
            </a:lvl2pPr>
            <a:lvl3pPr marL="1143000" indent="-228600" algn="l" rtl="0" eaLnBrk="0" fontAlgn="base" hangingPunct="0">
              <a:spcBef>
                <a:spcPct val="20000"/>
              </a:spcBef>
              <a:spcAft>
                <a:spcPct val="0"/>
              </a:spcAft>
              <a:buClr>
                <a:schemeClr val="tx1"/>
              </a:buClr>
              <a:buChar char="•"/>
              <a:defRPr sz="2400" kern="1200">
                <a:solidFill>
                  <a:schemeClr val="tx1"/>
                </a:solidFill>
                <a:latin typeface="Arial" panose="020B0604020202020204" pitchFamily="34" charset="0"/>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Arial" panose="020B0604020202020204" pitchFamily="34" charset="0"/>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Arial" panose="020B0604020202020204" pitchFamily="34" charset="0"/>
                <a:ea typeface="+mn-ea"/>
                <a:cs typeface="+mn-cs"/>
              </a:defRPr>
            </a:lvl5pPr>
          </a:lstStyle>
          <a:p>
            <a:pPr marL="0" lvl="0" indent="0">
              <a:spcBef>
                <a:spcPct val="0"/>
              </a:spcBef>
              <a:buClrTx/>
              <a:buFontTx/>
              <a:buNone/>
            </a:pPr>
            <a:endParaRPr lang="zh-CN" altLang="en-US" sz="1800" dirty="0">
              <a:latin typeface="Arial" panose="020B0604020202020204" pitchFamily="34" charset="0"/>
              <a:ea typeface="宋体" panose="02010600030101010101" pitchFamily="2" charset="-122"/>
            </a:endParaRPr>
          </a:p>
        </p:txBody>
      </p:sp>
      <p:sp>
        <p:nvSpPr>
          <p:cNvPr id="148490" name="Rectangle 4"/>
          <p:cNvSpPr/>
          <p:nvPr/>
        </p:nvSpPr>
        <p:spPr>
          <a:xfrm>
            <a:off x="0" y="0"/>
            <a:ext cx="9144000" cy="0"/>
          </a:xfrm>
          <a:prstGeom prst="rect">
            <a:avLst/>
          </a:prstGeom>
          <a:noFill/>
          <a:ln w="9525">
            <a:noFill/>
          </a:ln>
        </p:spPr>
        <p:txBody>
          <a:bodyPr wrap="none" anchor="ctr" anchorCtr="0">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kern="1200">
                <a:solidFill>
                  <a:schemeClr val="tx1"/>
                </a:solidFill>
                <a:latin typeface="Arial" panose="020B0604020202020204" pitchFamily="34" charset="0"/>
                <a:ea typeface="+mn-ea"/>
                <a:cs typeface="+mn-cs"/>
              </a:defRPr>
            </a:lvl2pPr>
            <a:lvl3pPr marL="1143000" indent="-228600" algn="l" rtl="0" eaLnBrk="0" fontAlgn="base" hangingPunct="0">
              <a:spcBef>
                <a:spcPct val="20000"/>
              </a:spcBef>
              <a:spcAft>
                <a:spcPct val="0"/>
              </a:spcAft>
              <a:buClr>
                <a:schemeClr val="tx1"/>
              </a:buClr>
              <a:buChar char="•"/>
              <a:defRPr sz="2400" kern="1200">
                <a:solidFill>
                  <a:schemeClr val="tx1"/>
                </a:solidFill>
                <a:latin typeface="Arial" panose="020B0604020202020204" pitchFamily="34" charset="0"/>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Arial" panose="020B0604020202020204" pitchFamily="34" charset="0"/>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Arial" panose="020B0604020202020204" pitchFamily="34" charset="0"/>
                <a:ea typeface="+mn-ea"/>
                <a:cs typeface="+mn-cs"/>
              </a:defRPr>
            </a:lvl5pPr>
          </a:lstStyle>
          <a:p>
            <a:pPr marL="0" lvl="0" indent="0">
              <a:spcBef>
                <a:spcPct val="0"/>
              </a:spcBef>
              <a:buClrTx/>
              <a:buFontTx/>
              <a:buNone/>
            </a:pPr>
            <a:endParaRPr lang="zh-CN" altLang="en-US" sz="1800" dirty="0">
              <a:latin typeface="Arial" panose="020B0604020202020204" pitchFamily="34" charset="0"/>
              <a:ea typeface="宋体" panose="02010600030101010101" pitchFamily="2" charset="-122"/>
            </a:endParaRPr>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2"/>
          <p:cNvSpPr>
            <a:spLocks noGrp="1"/>
          </p:cNvSpPr>
          <p:nvPr>
            <p:ph type="title"/>
          </p:nvPr>
        </p:nvSpPr>
        <p:spPr/>
        <p:txBody>
          <a:bodyPr vert="horz" wrap="square" lIns="91440" tIns="45720" rIns="91440" bIns="45720" anchor="ctr" anchorCtr="0"/>
          <a:lstStyle/>
          <a:p>
            <a:pPr eaLnBrk="1" hangingPunct="1"/>
            <a:r>
              <a:rPr lang="zh-CN" altLang="en-US" sz="3200" dirty="0">
                <a:latin typeface="Times New Roman" panose="02020603050405020304" pitchFamily="18" charset="0"/>
                <a:ea typeface="宋体" panose="02010600030101010101" pitchFamily="2" charset="-122"/>
              </a:rPr>
              <a:t>第</a:t>
            </a:r>
            <a:r>
              <a:rPr lang="zh-CN" altLang="en-US" sz="3200" dirty="0">
                <a:latin typeface="Times New Roman" panose="02020603050405020304" pitchFamily="18" charset="0"/>
                <a:ea typeface="宋体" panose="02010600030101010101" pitchFamily="2" charset="-122"/>
                <a:sym typeface="+mn-ea"/>
              </a:rPr>
              <a:t>七</a:t>
            </a:r>
            <a:r>
              <a:rPr lang="zh-CN" altLang="en-US" sz="3200" dirty="0">
                <a:latin typeface="Times New Roman" panose="02020603050405020304" pitchFamily="18" charset="0"/>
                <a:ea typeface="宋体" panose="02010600030101010101" pitchFamily="2" charset="-122"/>
              </a:rPr>
              <a:t>章  电子元器件基础知识</a:t>
            </a:r>
          </a:p>
        </p:txBody>
      </p:sp>
      <p:sp>
        <p:nvSpPr>
          <p:cNvPr id="154627" name="Rectangle 3"/>
          <p:cNvSpPr>
            <a:spLocks noGrp="1" noChangeArrowheads="1"/>
          </p:cNvSpPr>
          <p:nvPr>
            <p:ph idx="1"/>
          </p:nvPr>
        </p:nvSpPr>
        <p:spPr/>
        <p:txBody>
          <a:bodyPr vert="horz" wrap="square" lIns="91440" tIns="45720" rIns="91440" bIns="45720" numCol="1" anchor="t" anchorCtr="0" compatLnSpc="1"/>
          <a:lstStyle/>
          <a:p>
            <a:pPr marL="342900" marR="0" lvl="0" indent="-34290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Char char="v"/>
              <a:defRPr/>
            </a:pPr>
            <a:r>
              <a:rPr kumimoji="0" lang="zh-CN" altLang="zh-CN" sz="1600" b="1"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mn-cs"/>
              </a:rPr>
              <a:t>集成运放电路的组成：</a:t>
            </a:r>
          </a:p>
          <a:p>
            <a:pPr marL="342900" marR="0" lvl="0" indent="-34290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defRPr/>
            </a:pPr>
            <a:r>
              <a:rPr kumimoji="0" lang="en-US" altLang="zh-CN" sz="1600" b="1"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mn-cs"/>
              </a:rPr>
              <a:t>       </a:t>
            </a:r>
            <a:r>
              <a:rPr kumimoji="0" lang="zh-CN"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mn-cs"/>
              </a:rPr>
              <a:t>输入级：输入级又称前置级，它往往是一个双端输入的高性能差分放大电路，一般要求其输入电阻高，差模放大倍数大，抑制共模信号的能力强，静态电流小。输入级好坏直接影响集成运放的大多数性能参数。</a:t>
            </a:r>
          </a:p>
          <a:p>
            <a:pPr marL="342900" marR="0" lvl="0" indent="-34290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defRPr/>
            </a:pPr>
            <a:r>
              <a:rPr kumimoji="0" lang="en-US"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mn-cs"/>
              </a:rPr>
              <a:t>       </a:t>
            </a:r>
            <a:r>
              <a:rPr kumimoji="0" lang="zh-CN"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mn-cs"/>
              </a:rPr>
              <a:t>中间级：中间级是整个放大电路的主放大器。其作用是使集成运放具有较强的放大能力，多采用共射（或共源）放大电路。而且为了提高电压放大倍数，经常采用复合管作放大管，以恒流源作集电极负载。其电压放大倍数可达千倍以上。</a:t>
            </a:r>
          </a:p>
          <a:p>
            <a:pPr marL="342900" marR="0" lvl="0" indent="-34290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defRPr/>
            </a:pPr>
            <a:r>
              <a:rPr kumimoji="0" lang="en-US"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mn-cs"/>
              </a:rPr>
              <a:t>        </a:t>
            </a:r>
            <a:r>
              <a:rPr kumimoji="0" lang="zh-CN"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mn-cs"/>
              </a:rPr>
              <a:t>输出级：输出级应具有输出电压线性范围宽、输出电阻小（即带负载能力强）、非线性失真小等特点。集成运放的输出级多采用互补输出电路。</a:t>
            </a:r>
          </a:p>
          <a:p>
            <a:pPr marL="342900" marR="0" lvl="0" indent="-34290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defRPr/>
            </a:pPr>
            <a:r>
              <a:rPr kumimoji="0" lang="en-US"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mn-cs"/>
              </a:rPr>
              <a:t>        </a:t>
            </a:r>
            <a:r>
              <a:rPr kumimoji="0" lang="zh-CN"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mn-cs"/>
              </a:rPr>
              <a:t>偏置电路：偏执电路用于设置集成运放各级放大电路的静态工作点。与分立元件不同，集成运放采用电流源电路为各级提供合适的集电极（或发射级、漏极）静态工作电流，从而确定了合适的静态工作点。</a:t>
            </a:r>
          </a:p>
        </p:txBody>
      </p:sp>
      <p:sp>
        <p:nvSpPr>
          <p:cNvPr id="149508" name="Rectangle 10"/>
          <p:cNvSpPr/>
          <p:nvPr/>
        </p:nvSpPr>
        <p:spPr>
          <a:xfrm>
            <a:off x="0" y="0"/>
            <a:ext cx="9144000" cy="0"/>
          </a:xfrm>
          <a:prstGeom prst="rect">
            <a:avLst/>
          </a:prstGeom>
          <a:noFill/>
          <a:ln w="9525">
            <a:noFill/>
          </a:ln>
        </p:spPr>
        <p:txBody>
          <a:bodyPr wrap="none" anchor="ctr" anchorCtr="0">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kern="1200">
                <a:solidFill>
                  <a:schemeClr val="tx1"/>
                </a:solidFill>
                <a:latin typeface="Arial" panose="020B0604020202020204" pitchFamily="34" charset="0"/>
                <a:ea typeface="+mn-ea"/>
                <a:cs typeface="+mn-cs"/>
              </a:defRPr>
            </a:lvl2pPr>
            <a:lvl3pPr marL="1143000" indent="-228600" algn="l" rtl="0" eaLnBrk="0" fontAlgn="base" hangingPunct="0">
              <a:spcBef>
                <a:spcPct val="20000"/>
              </a:spcBef>
              <a:spcAft>
                <a:spcPct val="0"/>
              </a:spcAft>
              <a:buClr>
                <a:schemeClr val="tx1"/>
              </a:buClr>
              <a:buChar char="•"/>
              <a:defRPr sz="2400" kern="1200">
                <a:solidFill>
                  <a:schemeClr val="tx1"/>
                </a:solidFill>
                <a:latin typeface="Arial" panose="020B0604020202020204" pitchFamily="34" charset="0"/>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Arial" panose="020B0604020202020204" pitchFamily="34" charset="0"/>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Arial" panose="020B0604020202020204" pitchFamily="34" charset="0"/>
                <a:ea typeface="+mn-ea"/>
                <a:cs typeface="+mn-cs"/>
              </a:defRPr>
            </a:lvl5pPr>
          </a:lstStyle>
          <a:p>
            <a:pPr marL="0" lvl="0" indent="0">
              <a:spcBef>
                <a:spcPct val="0"/>
              </a:spcBef>
              <a:buClrTx/>
              <a:buFontTx/>
              <a:buNone/>
            </a:pPr>
            <a:endParaRPr lang="zh-CN" altLang="en-US" sz="1800" dirty="0">
              <a:latin typeface="Arial" panose="020B0604020202020204" pitchFamily="34" charset="0"/>
              <a:ea typeface="宋体" panose="02010600030101010101" pitchFamily="2" charset="-122"/>
            </a:endParaRPr>
          </a:p>
        </p:txBody>
      </p:sp>
      <p:sp>
        <p:nvSpPr>
          <p:cNvPr id="149509" name="Rectangle 2"/>
          <p:cNvSpPr/>
          <p:nvPr/>
        </p:nvSpPr>
        <p:spPr>
          <a:xfrm>
            <a:off x="0" y="0"/>
            <a:ext cx="9144000" cy="0"/>
          </a:xfrm>
          <a:prstGeom prst="rect">
            <a:avLst/>
          </a:prstGeom>
          <a:noFill/>
          <a:ln w="9525">
            <a:noFill/>
          </a:ln>
        </p:spPr>
        <p:txBody>
          <a:bodyPr wrap="none" anchor="ctr" anchorCtr="0">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kern="1200">
                <a:solidFill>
                  <a:schemeClr val="tx1"/>
                </a:solidFill>
                <a:latin typeface="Arial" panose="020B0604020202020204" pitchFamily="34" charset="0"/>
                <a:ea typeface="+mn-ea"/>
                <a:cs typeface="+mn-cs"/>
              </a:defRPr>
            </a:lvl2pPr>
            <a:lvl3pPr marL="1143000" indent="-228600" algn="l" rtl="0" eaLnBrk="0" fontAlgn="base" hangingPunct="0">
              <a:spcBef>
                <a:spcPct val="20000"/>
              </a:spcBef>
              <a:spcAft>
                <a:spcPct val="0"/>
              </a:spcAft>
              <a:buClr>
                <a:schemeClr val="tx1"/>
              </a:buClr>
              <a:buChar char="•"/>
              <a:defRPr sz="2400" kern="1200">
                <a:solidFill>
                  <a:schemeClr val="tx1"/>
                </a:solidFill>
                <a:latin typeface="Arial" panose="020B0604020202020204" pitchFamily="34" charset="0"/>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Arial" panose="020B0604020202020204" pitchFamily="34" charset="0"/>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Arial" panose="020B0604020202020204" pitchFamily="34" charset="0"/>
                <a:ea typeface="+mn-ea"/>
                <a:cs typeface="+mn-cs"/>
              </a:defRPr>
            </a:lvl5pPr>
          </a:lstStyle>
          <a:p>
            <a:pPr marL="0" lvl="0" indent="0">
              <a:spcBef>
                <a:spcPct val="0"/>
              </a:spcBef>
              <a:buClrTx/>
              <a:buFontTx/>
              <a:buNone/>
            </a:pPr>
            <a:endParaRPr lang="zh-CN" altLang="en-US" sz="1800" dirty="0">
              <a:latin typeface="Arial" panose="020B0604020202020204" pitchFamily="34" charset="0"/>
              <a:ea typeface="宋体" panose="02010600030101010101" pitchFamily="2" charset="-122"/>
            </a:endParaRPr>
          </a:p>
        </p:txBody>
      </p:sp>
      <p:sp>
        <p:nvSpPr>
          <p:cNvPr id="149510" name="Rectangle 2"/>
          <p:cNvSpPr/>
          <p:nvPr/>
        </p:nvSpPr>
        <p:spPr>
          <a:xfrm>
            <a:off x="0" y="0"/>
            <a:ext cx="9144000" cy="0"/>
          </a:xfrm>
          <a:prstGeom prst="rect">
            <a:avLst/>
          </a:prstGeom>
          <a:noFill/>
          <a:ln w="9525">
            <a:noFill/>
          </a:ln>
        </p:spPr>
        <p:txBody>
          <a:bodyPr wrap="none" anchor="ctr" anchorCtr="0">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kern="1200">
                <a:solidFill>
                  <a:schemeClr val="tx1"/>
                </a:solidFill>
                <a:latin typeface="Arial" panose="020B0604020202020204" pitchFamily="34" charset="0"/>
                <a:ea typeface="+mn-ea"/>
                <a:cs typeface="+mn-cs"/>
              </a:defRPr>
            </a:lvl2pPr>
            <a:lvl3pPr marL="1143000" indent="-228600" algn="l" rtl="0" eaLnBrk="0" fontAlgn="base" hangingPunct="0">
              <a:spcBef>
                <a:spcPct val="20000"/>
              </a:spcBef>
              <a:spcAft>
                <a:spcPct val="0"/>
              </a:spcAft>
              <a:buClr>
                <a:schemeClr val="tx1"/>
              </a:buClr>
              <a:buChar char="•"/>
              <a:defRPr sz="2400" kern="1200">
                <a:solidFill>
                  <a:schemeClr val="tx1"/>
                </a:solidFill>
                <a:latin typeface="Arial" panose="020B0604020202020204" pitchFamily="34" charset="0"/>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Arial" panose="020B0604020202020204" pitchFamily="34" charset="0"/>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Arial" panose="020B0604020202020204" pitchFamily="34" charset="0"/>
                <a:ea typeface="+mn-ea"/>
                <a:cs typeface="+mn-cs"/>
              </a:defRPr>
            </a:lvl5pPr>
          </a:lstStyle>
          <a:p>
            <a:pPr marL="0" lvl="0" indent="0">
              <a:spcBef>
                <a:spcPct val="0"/>
              </a:spcBef>
              <a:buClrTx/>
              <a:buFontTx/>
              <a:buNone/>
            </a:pPr>
            <a:endParaRPr lang="zh-CN" altLang="en-US" sz="1800" dirty="0">
              <a:latin typeface="Arial" panose="020B0604020202020204" pitchFamily="34" charset="0"/>
              <a:ea typeface="宋体" panose="02010600030101010101" pitchFamily="2" charset="-122"/>
            </a:endParaRPr>
          </a:p>
        </p:txBody>
      </p:sp>
      <p:sp>
        <p:nvSpPr>
          <p:cNvPr id="149511" name="Rectangle 18"/>
          <p:cNvSpPr/>
          <p:nvPr/>
        </p:nvSpPr>
        <p:spPr>
          <a:xfrm>
            <a:off x="0" y="0"/>
            <a:ext cx="9144000" cy="0"/>
          </a:xfrm>
          <a:prstGeom prst="rect">
            <a:avLst/>
          </a:prstGeom>
          <a:noFill/>
          <a:ln w="9525">
            <a:noFill/>
          </a:ln>
        </p:spPr>
        <p:txBody>
          <a:bodyPr wrap="none" anchor="ctr" anchorCtr="0">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kern="1200">
                <a:solidFill>
                  <a:schemeClr val="tx1"/>
                </a:solidFill>
                <a:latin typeface="Arial" panose="020B0604020202020204" pitchFamily="34" charset="0"/>
                <a:ea typeface="+mn-ea"/>
                <a:cs typeface="+mn-cs"/>
              </a:defRPr>
            </a:lvl2pPr>
            <a:lvl3pPr marL="1143000" indent="-228600" algn="l" rtl="0" eaLnBrk="0" fontAlgn="base" hangingPunct="0">
              <a:spcBef>
                <a:spcPct val="20000"/>
              </a:spcBef>
              <a:spcAft>
                <a:spcPct val="0"/>
              </a:spcAft>
              <a:buClr>
                <a:schemeClr val="tx1"/>
              </a:buClr>
              <a:buChar char="•"/>
              <a:defRPr sz="2400" kern="1200">
                <a:solidFill>
                  <a:schemeClr val="tx1"/>
                </a:solidFill>
                <a:latin typeface="Arial" panose="020B0604020202020204" pitchFamily="34" charset="0"/>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Arial" panose="020B0604020202020204" pitchFamily="34" charset="0"/>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Arial" panose="020B0604020202020204" pitchFamily="34" charset="0"/>
                <a:ea typeface="+mn-ea"/>
                <a:cs typeface="+mn-cs"/>
              </a:defRPr>
            </a:lvl5pPr>
          </a:lstStyle>
          <a:p>
            <a:pPr marL="0" lvl="0" indent="0">
              <a:spcBef>
                <a:spcPct val="0"/>
              </a:spcBef>
              <a:buClrTx/>
              <a:buFontTx/>
              <a:buNone/>
            </a:pPr>
            <a:endParaRPr lang="zh-CN" altLang="en-US" sz="1800" dirty="0">
              <a:latin typeface="Arial" panose="020B0604020202020204" pitchFamily="34" charset="0"/>
              <a:ea typeface="宋体" panose="02010600030101010101" pitchFamily="2" charset="-122"/>
            </a:endParaRPr>
          </a:p>
        </p:txBody>
      </p:sp>
      <p:sp>
        <p:nvSpPr>
          <p:cNvPr id="149512" name="Rectangle 20"/>
          <p:cNvSpPr/>
          <p:nvPr/>
        </p:nvSpPr>
        <p:spPr>
          <a:xfrm>
            <a:off x="0" y="292100"/>
            <a:ext cx="214313" cy="215900"/>
          </a:xfrm>
          <a:prstGeom prst="rect">
            <a:avLst/>
          </a:prstGeom>
          <a:noFill/>
          <a:ln w="9525">
            <a:noFill/>
          </a:ln>
        </p:spPr>
        <p:txBody>
          <a:bodyPr wrap="none" anchor="ctr" anchorCtr="0">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kern="1200">
                <a:solidFill>
                  <a:schemeClr val="tx1"/>
                </a:solidFill>
                <a:latin typeface="Arial" panose="020B0604020202020204" pitchFamily="34" charset="0"/>
                <a:ea typeface="+mn-ea"/>
                <a:cs typeface="+mn-cs"/>
              </a:defRPr>
            </a:lvl2pPr>
            <a:lvl3pPr marL="1143000" indent="-228600" algn="l" rtl="0" eaLnBrk="0" fontAlgn="base" hangingPunct="0">
              <a:spcBef>
                <a:spcPct val="20000"/>
              </a:spcBef>
              <a:spcAft>
                <a:spcPct val="0"/>
              </a:spcAft>
              <a:buClr>
                <a:schemeClr val="tx1"/>
              </a:buClr>
              <a:buChar char="•"/>
              <a:defRPr sz="2400" kern="1200">
                <a:solidFill>
                  <a:schemeClr val="tx1"/>
                </a:solidFill>
                <a:latin typeface="Arial" panose="020B0604020202020204" pitchFamily="34" charset="0"/>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Arial" panose="020B0604020202020204" pitchFamily="34" charset="0"/>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Arial" panose="020B0604020202020204" pitchFamily="34" charset="0"/>
                <a:ea typeface="+mn-ea"/>
                <a:cs typeface="+mn-cs"/>
              </a:defRPr>
            </a:lvl5pPr>
          </a:lstStyle>
          <a:p>
            <a:pPr marL="0" lvl="0" indent="0">
              <a:spcBef>
                <a:spcPct val="0"/>
              </a:spcBef>
              <a:buClrTx/>
              <a:buFontTx/>
              <a:buNone/>
            </a:pPr>
            <a:r>
              <a:rPr lang="en-US" altLang="zh-CN" sz="800" dirty="0">
                <a:latin typeface="Arial" panose="020B0604020202020204" pitchFamily="34" charset="0"/>
                <a:ea typeface="宋体" panose="02010600030101010101" pitchFamily="2" charset="-122"/>
              </a:rPr>
              <a:t> </a:t>
            </a:r>
            <a:endParaRPr lang="en-US" altLang="zh-CN" sz="1800" dirty="0">
              <a:latin typeface="Arial" panose="020B0604020202020204" pitchFamily="34" charset="0"/>
              <a:ea typeface="宋体" panose="02010600030101010101" pitchFamily="2" charset="-122"/>
            </a:endParaRPr>
          </a:p>
        </p:txBody>
      </p:sp>
      <p:sp>
        <p:nvSpPr>
          <p:cNvPr id="149513" name="Rectangle 2"/>
          <p:cNvSpPr/>
          <p:nvPr/>
        </p:nvSpPr>
        <p:spPr>
          <a:xfrm>
            <a:off x="0" y="0"/>
            <a:ext cx="9144000" cy="0"/>
          </a:xfrm>
          <a:prstGeom prst="rect">
            <a:avLst/>
          </a:prstGeom>
          <a:noFill/>
          <a:ln w="9525">
            <a:noFill/>
          </a:ln>
        </p:spPr>
        <p:txBody>
          <a:bodyPr wrap="none" anchor="ctr" anchorCtr="0">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kern="1200">
                <a:solidFill>
                  <a:schemeClr val="tx1"/>
                </a:solidFill>
                <a:latin typeface="Arial" panose="020B0604020202020204" pitchFamily="34" charset="0"/>
                <a:ea typeface="+mn-ea"/>
                <a:cs typeface="+mn-cs"/>
              </a:defRPr>
            </a:lvl2pPr>
            <a:lvl3pPr marL="1143000" indent="-228600" algn="l" rtl="0" eaLnBrk="0" fontAlgn="base" hangingPunct="0">
              <a:spcBef>
                <a:spcPct val="20000"/>
              </a:spcBef>
              <a:spcAft>
                <a:spcPct val="0"/>
              </a:spcAft>
              <a:buClr>
                <a:schemeClr val="tx1"/>
              </a:buClr>
              <a:buChar char="•"/>
              <a:defRPr sz="2400" kern="1200">
                <a:solidFill>
                  <a:schemeClr val="tx1"/>
                </a:solidFill>
                <a:latin typeface="Arial" panose="020B0604020202020204" pitchFamily="34" charset="0"/>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Arial" panose="020B0604020202020204" pitchFamily="34" charset="0"/>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Arial" panose="020B0604020202020204" pitchFamily="34" charset="0"/>
                <a:ea typeface="+mn-ea"/>
                <a:cs typeface="+mn-cs"/>
              </a:defRPr>
            </a:lvl5pPr>
          </a:lstStyle>
          <a:p>
            <a:pPr marL="0" lvl="0" indent="0">
              <a:spcBef>
                <a:spcPct val="0"/>
              </a:spcBef>
              <a:buClrTx/>
              <a:buFontTx/>
              <a:buNone/>
            </a:pPr>
            <a:endParaRPr lang="zh-CN" altLang="en-US" sz="1800" dirty="0">
              <a:latin typeface="Arial" panose="020B0604020202020204" pitchFamily="34" charset="0"/>
              <a:ea typeface="宋体" panose="02010600030101010101" pitchFamily="2" charset="-122"/>
            </a:endParaRPr>
          </a:p>
        </p:txBody>
      </p:sp>
      <p:sp>
        <p:nvSpPr>
          <p:cNvPr id="149514" name="Rectangle 4"/>
          <p:cNvSpPr/>
          <p:nvPr/>
        </p:nvSpPr>
        <p:spPr>
          <a:xfrm>
            <a:off x="0" y="0"/>
            <a:ext cx="9144000" cy="0"/>
          </a:xfrm>
          <a:prstGeom prst="rect">
            <a:avLst/>
          </a:prstGeom>
          <a:noFill/>
          <a:ln w="9525">
            <a:noFill/>
          </a:ln>
        </p:spPr>
        <p:txBody>
          <a:bodyPr wrap="none" anchor="ctr" anchorCtr="0">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kern="1200">
                <a:solidFill>
                  <a:schemeClr val="tx1"/>
                </a:solidFill>
                <a:latin typeface="Arial" panose="020B0604020202020204" pitchFamily="34" charset="0"/>
                <a:ea typeface="+mn-ea"/>
                <a:cs typeface="+mn-cs"/>
              </a:defRPr>
            </a:lvl2pPr>
            <a:lvl3pPr marL="1143000" indent="-228600" algn="l" rtl="0" eaLnBrk="0" fontAlgn="base" hangingPunct="0">
              <a:spcBef>
                <a:spcPct val="20000"/>
              </a:spcBef>
              <a:spcAft>
                <a:spcPct val="0"/>
              </a:spcAft>
              <a:buClr>
                <a:schemeClr val="tx1"/>
              </a:buClr>
              <a:buChar char="•"/>
              <a:defRPr sz="2400" kern="1200">
                <a:solidFill>
                  <a:schemeClr val="tx1"/>
                </a:solidFill>
                <a:latin typeface="Arial" panose="020B0604020202020204" pitchFamily="34" charset="0"/>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Arial" panose="020B0604020202020204" pitchFamily="34" charset="0"/>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Arial" panose="020B0604020202020204" pitchFamily="34" charset="0"/>
                <a:ea typeface="+mn-ea"/>
                <a:cs typeface="+mn-cs"/>
              </a:defRPr>
            </a:lvl5pPr>
          </a:lstStyle>
          <a:p>
            <a:pPr marL="0" lvl="0" indent="0">
              <a:spcBef>
                <a:spcPct val="0"/>
              </a:spcBef>
              <a:buClrTx/>
              <a:buFontTx/>
              <a:buNone/>
            </a:pPr>
            <a:endParaRPr lang="zh-CN" altLang="en-US" sz="1800" dirty="0">
              <a:latin typeface="Arial" panose="020B0604020202020204" pitchFamily="34" charset="0"/>
              <a:ea typeface="宋体" panose="02010600030101010101" pitchFamily="2" charset="-122"/>
            </a:endParaRPr>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2"/>
          <p:cNvSpPr>
            <a:spLocks noGrp="1"/>
          </p:cNvSpPr>
          <p:nvPr>
            <p:ph type="ctrTitle"/>
          </p:nvPr>
        </p:nvSpPr>
        <p:spPr>
          <a:xfrm>
            <a:off x="914400" y="3200400"/>
            <a:ext cx="7473950" cy="609600"/>
          </a:xfrm>
        </p:spPr>
        <p:txBody>
          <a:bodyPr vert="horz" wrap="square" lIns="91440" tIns="45720" rIns="91440" bIns="45720" anchor="ctr" anchorCtr="0"/>
          <a:lstStyle/>
          <a:p>
            <a:pPr eaLnBrk="1" hangingPunct="1">
              <a:buClrTx/>
              <a:buSzTx/>
              <a:buFontTx/>
            </a:pPr>
            <a:r>
              <a:rPr lang="zh-CN" altLang="en-US" b="1" kern="1200" dirty="0">
                <a:latin typeface="宋体" panose="02010600030101010101" pitchFamily="2" charset="-122"/>
                <a:ea typeface="宋体" panose="02010600030101010101" pitchFamily="2" charset="-122"/>
                <a:cs typeface="+mj-cs"/>
              </a:rPr>
              <a:t>谢谢！</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第二章  电子计算机基础知识</a:t>
            </a:r>
          </a:p>
        </p:txBody>
      </p:sp>
      <p:sp>
        <p:nvSpPr>
          <p:cNvPr id="3" name="内容占位符 2"/>
          <p:cNvSpPr>
            <a:spLocks noGrp="1"/>
          </p:cNvSpPr>
          <p:nvPr>
            <p:ph idx="1"/>
          </p:nvPr>
        </p:nvSpPr>
        <p:spPr/>
        <p:txBody>
          <a:bodyPr/>
          <a:lstStyle/>
          <a:p>
            <a:r>
              <a:rPr lang="zh-CN" altLang="en-US" sz="2000">
                <a:latin typeface="宋体" panose="02010600030101010101" pitchFamily="2" charset="-122"/>
                <a:ea typeface="宋体" panose="02010600030101010101" pitchFamily="2" charset="-122"/>
              </a:rPr>
              <a:t>计算机特点</a:t>
            </a:r>
          </a:p>
          <a:p>
            <a:pPr marL="0" indent="0">
              <a:buNone/>
            </a:pPr>
            <a:r>
              <a:rPr lang="zh-CN" altLang="en-US" sz="1600">
                <a:latin typeface="宋体" panose="02010600030101010101" pitchFamily="2" charset="-122"/>
                <a:ea typeface="宋体" panose="02010600030101010101" pitchFamily="2" charset="-122"/>
              </a:rPr>
              <a:t>① 运行速度快，计算能力强。运算速度是衡量计算机性能的重要指标。通常所说的运算速度是指计算机每秒能执行的指令条数，一般用MIPS（百万条指令/秒）来描述。当今计算机系统的运算速度已达到每秒万亿次，微机也可达每秒亿次以上。过去采用人工计算需要几年、几十年才能解决或验证的问题，现在用计算机仅需几天甚至更短时间即可完成。</a:t>
            </a:r>
          </a:p>
          <a:p>
            <a:pPr marL="0" indent="0">
              <a:buNone/>
            </a:pPr>
            <a:r>
              <a:rPr lang="zh-CN" altLang="en-US" sz="1600">
                <a:latin typeface="宋体" panose="02010600030101010101" pitchFamily="2" charset="-122"/>
                <a:ea typeface="宋体" panose="02010600030101010101" pitchFamily="2" charset="-122"/>
              </a:rPr>
              <a:t>② 计算精度高，数据准确度高。计算机的计算精度在理论上不受限制，一般的计算机可以有十几位甚至几十位（二进制）有效数字，通过一定的技术手段，可以实现任何精度要求。19世纪英国数学家曾经为计算圆周率花了整整15年时间，才算到第707位，而日本东京大学的教授利用超级计算机将其计算到小数点后1.2万亿位。</a:t>
            </a:r>
          </a:p>
          <a:p>
            <a:pPr marL="0" indent="0">
              <a:buNone/>
            </a:pPr>
            <a:r>
              <a:rPr lang="zh-CN" altLang="en-US" sz="1600">
                <a:latin typeface="宋体" panose="02010600030101010101" pitchFamily="2" charset="-122"/>
                <a:ea typeface="宋体" panose="02010600030101010101" pitchFamily="2" charset="-122"/>
              </a:rPr>
              <a:t>③ 具有超强的记忆和逻辑判断能力。由于计算机具有记忆信息的能力，运算时可以直接从存储单元中获得数据，从而大大提高了运算速度。借助于逻辑运算，计算机可以进行逻辑判断，分析命题是否成立。例如，世界近代三大数学难题之一的“四色问题”，在被提出后的100多年间，世界上许多一流的数学家纷纷参加到证明的“大会战”中，却都没有结果。1976年，两位美国数学家使用计算机进行了非常复杂的逻辑推理，终于验证了这个著名的猜想。</a:t>
            </a:r>
          </a:p>
          <a:p>
            <a:pPr marL="0" indent="0">
              <a:buNone/>
            </a:pPr>
            <a:r>
              <a:rPr lang="zh-CN" altLang="en-US" sz="1600">
                <a:latin typeface="宋体" panose="02010600030101010101" pitchFamily="2" charset="-122"/>
                <a:ea typeface="宋体" panose="02010600030101010101" pitchFamily="2" charset="-122"/>
              </a:rPr>
              <a:t>④ 自动化程度高。与其他机器一样，计算机的操作同样受人类的控制，但由于计算机具有内部存储能力，所以人们可以将指令预先输入并进行存储。当计算机开始工作后，会从存储单元中依次读取指令以控制操作流程，从而实现操作的自动化。</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p:cNvSpPr>
          <p:nvPr>
            <p:ph type="title"/>
          </p:nvPr>
        </p:nvSpPr>
        <p:spPr/>
        <p:txBody>
          <a:bodyPr vert="horz" wrap="square" lIns="91440" tIns="45720" rIns="91440" bIns="45720" anchor="ctr" anchorCtr="0"/>
          <a:lstStyle/>
          <a:p>
            <a:pPr eaLnBrk="1" hangingPunct="1"/>
            <a:r>
              <a:rPr lang="zh-CN" altLang="en-US" sz="3200" dirty="0">
                <a:latin typeface="Times New Roman" panose="02020603050405020304" pitchFamily="18" charset="0"/>
                <a:ea typeface="宋体" panose="02010600030101010101" pitchFamily="2" charset="-122"/>
              </a:rPr>
              <a:t>第二章  电子计算机基础知识</a:t>
            </a:r>
          </a:p>
        </p:txBody>
      </p:sp>
      <p:sp>
        <p:nvSpPr>
          <p:cNvPr id="19459" name="Rectangle 3"/>
          <p:cNvSpPr>
            <a:spLocks noGrp="1"/>
          </p:cNvSpPr>
          <p:nvPr>
            <p:ph idx="1"/>
          </p:nvPr>
        </p:nvSpPr>
        <p:spPr>
          <a:xfrm>
            <a:off x="459105" y="1076325"/>
            <a:ext cx="8192770" cy="5885815"/>
          </a:xfrm>
        </p:spPr>
        <p:txBody>
          <a:bodyPr vert="horz" wrap="square" lIns="91440" tIns="45720" rIns="91440" bIns="45720" anchor="t" anchorCtr="0"/>
          <a:lstStyle/>
          <a:p>
            <a:pPr eaLnBrk="1" hangingPunct="1"/>
            <a:r>
              <a:rPr lang="zh-CN" altLang="zh-CN" sz="1800" b="1" dirty="0">
                <a:latin typeface="宋体" panose="02010600030101010101" pitchFamily="2" charset="-122"/>
                <a:ea typeface="宋体" panose="02010600030101010101" pitchFamily="2" charset="-122"/>
              </a:rPr>
              <a:t>计算机主要分类：</a:t>
            </a:r>
            <a:endParaRPr lang="en-US" altLang="zh-CN" sz="1800" b="1" dirty="0">
              <a:latin typeface="宋体" panose="02010600030101010101" pitchFamily="2" charset="-122"/>
              <a:ea typeface="宋体" panose="02010600030101010101" pitchFamily="2" charset="-122"/>
            </a:endParaRPr>
          </a:p>
          <a:p>
            <a:pPr marL="0" indent="0">
              <a:buFont typeface="Wingdings" panose="05000000000000000000" pitchFamily="2" charset="2"/>
              <a:buNone/>
            </a:pPr>
            <a:r>
              <a:rPr lang="en-US" altLang="zh-CN" sz="2000" dirty="0">
                <a:ea typeface="宋体" panose="02010600030101010101" pitchFamily="2" charset="-122"/>
              </a:rPr>
              <a:t> </a:t>
            </a:r>
            <a:r>
              <a:rPr lang="zh-CN" altLang="zh-CN" sz="1600" dirty="0">
                <a:ea typeface="宋体" panose="02010600030101010101" pitchFamily="2" charset="-122"/>
              </a:rPr>
              <a:t>① 按性能指标划分</a:t>
            </a:r>
          </a:p>
          <a:p>
            <a:pPr marL="0" indent="0">
              <a:buFont typeface="Wingdings" panose="05000000000000000000" pitchFamily="2" charset="2"/>
              <a:buNone/>
            </a:pPr>
            <a:r>
              <a:rPr lang="zh-CN" altLang="zh-CN" sz="1600" dirty="0">
                <a:ea typeface="宋体" panose="02010600030101010101" pitchFamily="2" charset="-122"/>
              </a:rPr>
              <a:t>超级计算机：又称巨型机，通常由数百、数千甚至更多的处理器组成，能承担普通微型机、服务器不能完成的大型复杂课题，多用于高精尖科技研究领域，如战略武器开发、空间技术、天气预报等，是综合国力的重要标志。由国际组织“TOP500”编制的2022年上半年全球超级计算机500强榜单日前揭晓。榜单显示，在全球浮点运算性能最强的500台超级计算机中，中国部署的超级计算机数量继续位列全球第一，达到173台，占总体份额的34.6%；“神威·太湖之光”和“天河二号”分列榜单第六、第九位。</a:t>
            </a:r>
          </a:p>
          <a:p>
            <a:pPr marL="0" indent="0">
              <a:buFont typeface="Wingdings" panose="05000000000000000000" pitchFamily="2" charset="2"/>
              <a:buNone/>
            </a:pPr>
            <a:r>
              <a:rPr lang="zh-CN" altLang="zh-CN" sz="1600" dirty="0">
                <a:ea typeface="宋体" panose="02010600030101010101" pitchFamily="2" charset="-122"/>
              </a:rPr>
              <a:t>大型机：具有极强的综合处理能力和极大的性能覆盖面，主要应用于政府部门、银行、大型企业。虽然大型主机的MIPS已经不及微型计算机，但是它的输入/输出（I/O）能力、非数值计算能力、稳定性和安全性却远强于微型计算机。目前生产大型主机的公司包括IBM、Unisys等。</a:t>
            </a:r>
          </a:p>
          <a:p>
            <a:pPr marL="0" indent="0">
              <a:buFont typeface="Wingdings" panose="05000000000000000000" pitchFamily="2" charset="2"/>
              <a:buNone/>
            </a:pPr>
            <a:r>
              <a:rPr lang="zh-CN" altLang="zh-CN" sz="1600" dirty="0">
                <a:ea typeface="宋体" panose="02010600030101010101" pitchFamily="2" charset="-122"/>
              </a:rPr>
              <a:t>小型机：是指采用8～32个处理器，性能和价格介于微型机服务器和大型主机之间的一种高性能64位计算机。这种计算机规模比大型机要小，但仍能支持几十个用户同时使用，适合于中小型企事业单位使用。生产小型机的厂商主要有IBM和HP等。</a:t>
            </a:r>
          </a:p>
          <a:p>
            <a:pPr marL="0" indent="0">
              <a:buFont typeface="Wingdings" panose="05000000000000000000" pitchFamily="2" charset="2"/>
              <a:buNone/>
            </a:pPr>
            <a:r>
              <a:rPr lang="zh-CN" altLang="zh-CN" sz="1600" dirty="0">
                <a:ea typeface="宋体" panose="02010600030101010101" pitchFamily="2" charset="-122"/>
              </a:rPr>
              <a:t>微型机：简称微机，是应用最普及、产量最大的机型，其体积小、功耗低、成本少、灵活性大、性能价格比明显优于其他类型的计算机。微机按结构和性能可划分为单片机、单板机、个人计算机（Personal Computer，简称PC，包括台式微机和便携式微机）、工作站和服务器等。</a:t>
            </a:r>
            <a:endParaRPr lang="zh-CN" altLang="zh-CN" sz="1700" dirty="0">
              <a:ea typeface="宋体" panose="02010600030101010101" pitchFamily="2" charset="-122"/>
            </a:endParaRPr>
          </a:p>
          <a:p>
            <a:pPr>
              <a:buNone/>
            </a:pPr>
            <a:endParaRPr lang="en-US" altLang="zh-CN" sz="2000" dirty="0">
              <a:ea typeface="宋体" panose="02010600030101010101" pitchFamily="2" charset="-122"/>
            </a:endParaRPr>
          </a:p>
          <a:p>
            <a:pPr>
              <a:buFont typeface="Wingdings" panose="05000000000000000000" pitchFamily="2" charset="2"/>
              <a:buChar char="ü"/>
            </a:pPr>
            <a:endParaRPr lang="en-US" altLang="zh-CN" sz="2000" dirty="0">
              <a:ea typeface="宋体" panose="02010600030101010101" pitchFamily="2" charset="-122"/>
            </a:endParaRPr>
          </a:p>
          <a:p>
            <a:pPr eaLnBrk="1" hangingPunct="1">
              <a:buNone/>
            </a:pPr>
            <a:endParaRPr lang="en-US" altLang="zh-CN" dirty="0">
              <a:ea typeface="宋体" panose="02010600030101010101" pitchFamily="2" charset="-122"/>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p:cNvSpPr>
          <p:nvPr>
            <p:ph type="title"/>
          </p:nvPr>
        </p:nvSpPr>
        <p:spPr/>
        <p:txBody>
          <a:bodyPr vert="horz" wrap="square" lIns="91440" tIns="45720" rIns="91440" bIns="45720" anchor="ctr" anchorCtr="0"/>
          <a:lstStyle/>
          <a:p>
            <a:pPr eaLnBrk="1" hangingPunct="1"/>
            <a:r>
              <a:rPr lang="zh-CN" altLang="en-US" sz="3200" dirty="0">
                <a:latin typeface="Times New Roman" panose="02020603050405020304" pitchFamily="18" charset="0"/>
                <a:ea typeface="宋体" panose="02010600030101010101" pitchFamily="2" charset="-122"/>
              </a:rPr>
              <a:t>第二章  电子计算机基础知识</a:t>
            </a:r>
          </a:p>
        </p:txBody>
      </p:sp>
      <p:sp>
        <p:nvSpPr>
          <p:cNvPr id="20483" name="Rectangle 3"/>
          <p:cNvSpPr>
            <a:spLocks noGrp="1"/>
          </p:cNvSpPr>
          <p:nvPr>
            <p:ph idx="1"/>
          </p:nvPr>
        </p:nvSpPr>
        <p:spPr/>
        <p:txBody>
          <a:bodyPr vert="horz" wrap="square" lIns="91440" tIns="45720" rIns="91440" bIns="45720" anchor="t" anchorCtr="0"/>
          <a:lstStyle/>
          <a:p>
            <a:pPr eaLnBrk="1" hangingPunct="1"/>
            <a:r>
              <a:rPr lang="zh-CN" altLang="zh-CN" sz="1800" b="1" dirty="0">
                <a:latin typeface="宋体" panose="02010600030101010101" pitchFamily="2" charset="-122"/>
                <a:ea typeface="宋体" panose="02010600030101010101" pitchFamily="2" charset="-122"/>
              </a:rPr>
              <a:t>计算机主要分类：</a:t>
            </a:r>
            <a:endParaRPr lang="en-US" altLang="zh-CN" sz="1800" b="1" dirty="0">
              <a:latin typeface="宋体" panose="02010600030101010101" pitchFamily="2" charset="-122"/>
              <a:ea typeface="宋体" panose="02010600030101010101" pitchFamily="2" charset="-122"/>
            </a:endParaRPr>
          </a:p>
          <a:p>
            <a:pPr>
              <a:buFont typeface="Wingdings" panose="05000000000000000000" pitchFamily="2" charset="2"/>
              <a:buChar char="l"/>
            </a:pPr>
            <a:endParaRPr lang="en-US" altLang="zh-CN" sz="1700" dirty="0">
              <a:latin typeface="宋体" panose="02010600030101010101" pitchFamily="2" charset="-122"/>
              <a:ea typeface="宋体" panose="02010600030101010101" pitchFamily="2" charset="-122"/>
              <a:cs typeface="宋体" panose="02010600030101010101" pitchFamily="2" charset="-122"/>
            </a:endParaRPr>
          </a:p>
          <a:p>
            <a:pPr marL="0" indent="0">
              <a:buFont typeface="Wingdings" panose="05000000000000000000" pitchFamily="2" charset="2"/>
              <a:buNone/>
            </a:pPr>
            <a:r>
              <a:rPr lang="en-US" altLang="zh-CN" sz="1700" dirty="0">
                <a:latin typeface="宋体" panose="02010600030101010101" pitchFamily="2" charset="-122"/>
                <a:ea typeface="宋体" panose="02010600030101010101" pitchFamily="2" charset="-122"/>
                <a:cs typeface="宋体" panose="02010600030101010101" pitchFamily="2" charset="-122"/>
              </a:rPr>
              <a:t>② 按用途划分</a:t>
            </a:r>
          </a:p>
          <a:p>
            <a:pPr marL="0" indent="0">
              <a:buFont typeface="Wingdings" panose="05000000000000000000" pitchFamily="2" charset="2"/>
              <a:buNone/>
            </a:pPr>
            <a:r>
              <a:rPr lang="en-US" altLang="zh-CN" sz="1700" dirty="0">
                <a:latin typeface="宋体" panose="02010600030101010101" pitchFamily="2" charset="-122"/>
                <a:ea typeface="宋体" panose="02010600030101010101" pitchFamily="2" charset="-122"/>
                <a:cs typeface="宋体" panose="02010600030101010101" pitchFamily="2" charset="-122"/>
              </a:rPr>
              <a:t>专用计算机：为适应某种特殊应用而设计的计算机，其运行的程序不变、效率和精度较高、速度较快。控制轧钢过程的计算机、计算导弹弹道的计算机，都是专用计算机。</a:t>
            </a:r>
          </a:p>
          <a:p>
            <a:pPr marL="0" indent="0">
              <a:buFont typeface="Wingdings" panose="05000000000000000000" pitchFamily="2" charset="2"/>
              <a:buNone/>
            </a:pPr>
            <a:r>
              <a:rPr lang="en-US" altLang="zh-CN" sz="1700" dirty="0">
                <a:latin typeface="宋体" panose="02010600030101010101" pitchFamily="2" charset="-122"/>
                <a:ea typeface="宋体" panose="02010600030101010101" pitchFamily="2" charset="-122"/>
                <a:cs typeface="宋体" panose="02010600030101010101" pitchFamily="2" charset="-122"/>
              </a:rPr>
              <a:t>通用计算机：适用于一般科学计算、工程设计和数据处理等的计算机。通常说的计算机均指该类型的计算机。</a:t>
            </a:r>
          </a:p>
          <a:p>
            <a:pPr>
              <a:buNone/>
            </a:pPr>
            <a:endParaRPr lang="en-US" altLang="zh-CN" sz="1800" dirty="0">
              <a:latin typeface="宋体" panose="02010600030101010101" pitchFamily="2" charset="-122"/>
              <a:ea typeface="宋体" panose="02010600030101010101" pitchFamily="2" charset="-122"/>
              <a:cs typeface="宋体" panose="02010600030101010101" pitchFamily="2" charset="-122"/>
            </a:endParaRPr>
          </a:p>
          <a:p>
            <a:pPr>
              <a:buFont typeface="Wingdings" panose="05000000000000000000" pitchFamily="2" charset="2"/>
              <a:buChar char="ü"/>
            </a:pPr>
            <a:endParaRPr lang="en-US" altLang="zh-CN" sz="2000" dirty="0">
              <a:ea typeface="宋体" panose="02010600030101010101" pitchFamily="2" charset="-122"/>
            </a:endParaRPr>
          </a:p>
          <a:p>
            <a:pPr eaLnBrk="1" hangingPunct="1">
              <a:buNone/>
            </a:pPr>
            <a:endParaRPr lang="en-US" altLang="zh-CN" dirty="0">
              <a:ea typeface="宋体" panose="02010600030101010101" pitchFamily="2" charset="-122"/>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p:cNvSpPr>
          <p:nvPr>
            <p:ph type="title"/>
          </p:nvPr>
        </p:nvSpPr>
        <p:spPr/>
        <p:txBody>
          <a:bodyPr vert="horz" wrap="square" lIns="91440" tIns="45720" rIns="91440" bIns="45720" anchor="ctr" anchorCtr="0"/>
          <a:lstStyle/>
          <a:p>
            <a:pPr eaLnBrk="1" hangingPunct="1"/>
            <a:r>
              <a:rPr lang="zh-CN" altLang="en-US" sz="3200" dirty="0">
                <a:latin typeface="Times New Roman" panose="02020603050405020304" pitchFamily="18" charset="0"/>
                <a:ea typeface="宋体" panose="02010600030101010101" pitchFamily="2" charset="-122"/>
              </a:rPr>
              <a:t>第二章  电子计算机基础知识</a:t>
            </a:r>
          </a:p>
        </p:txBody>
      </p:sp>
      <p:sp>
        <p:nvSpPr>
          <p:cNvPr id="21507" name="Rectangle 3"/>
          <p:cNvSpPr>
            <a:spLocks noGrp="1"/>
          </p:cNvSpPr>
          <p:nvPr>
            <p:ph idx="1"/>
          </p:nvPr>
        </p:nvSpPr>
        <p:spPr/>
        <p:txBody>
          <a:bodyPr vert="horz" wrap="square" lIns="91440" tIns="45720" rIns="91440" bIns="45720" anchor="t" anchorCtr="0"/>
          <a:lstStyle/>
          <a:p>
            <a:pPr eaLnBrk="1" hangingPunct="1"/>
            <a:r>
              <a:rPr lang="zh-CN" altLang="zh-CN" sz="1600" b="1" dirty="0">
                <a:latin typeface="宋体" panose="02010600030101010101" pitchFamily="2" charset="-122"/>
                <a:ea typeface="宋体" panose="02010600030101010101" pitchFamily="2" charset="-122"/>
                <a:cs typeface="宋体" panose="02010600030101010101" pitchFamily="2" charset="-122"/>
              </a:rPr>
              <a:t>计算机组成：</a:t>
            </a:r>
            <a:endParaRPr lang="en-US" altLang="zh-CN" sz="1600" b="1" dirty="0">
              <a:latin typeface="宋体" panose="02010600030101010101" pitchFamily="2" charset="-122"/>
              <a:ea typeface="宋体" panose="02010600030101010101" pitchFamily="2" charset="-122"/>
              <a:cs typeface="宋体" panose="02010600030101010101" pitchFamily="2" charset="-122"/>
            </a:endParaRPr>
          </a:p>
          <a:p>
            <a:pPr>
              <a:buFont typeface="Wingdings" panose="05000000000000000000" pitchFamily="2" charset="2"/>
              <a:buChar char="l"/>
            </a:pPr>
            <a:r>
              <a:rPr lang="zh-CN" altLang="zh-CN" sz="1600" b="1" dirty="0">
                <a:latin typeface="宋体" panose="02010600030101010101" pitchFamily="2" charset="-122"/>
                <a:ea typeface="宋体" panose="02010600030101010101" pitchFamily="2" charset="-122"/>
                <a:cs typeface="宋体" panose="02010600030101010101" pitchFamily="2" charset="-122"/>
              </a:rPr>
              <a:t>计算机硬件系统 </a:t>
            </a:r>
            <a:br>
              <a:rPr lang="en-US" altLang="zh-CN" sz="1600" dirty="0">
                <a:latin typeface="宋体" panose="02010600030101010101" pitchFamily="2" charset="-122"/>
                <a:ea typeface="宋体" panose="02010600030101010101" pitchFamily="2" charset="-122"/>
                <a:cs typeface="宋体" panose="02010600030101010101" pitchFamily="2" charset="-122"/>
              </a:rPr>
            </a:br>
            <a:r>
              <a:rPr lang="zh-CN" altLang="en-US" sz="1600" dirty="0">
                <a:latin typeface="宋体" panose="02010600030101010101" pitchFamily="2" charset="-122"/>
                <a:ea typeface="宋体" panose="02010600030101010101" pitchFamily="2" charset="-122"/>
                <a:cs typeface="宋体" panose="02010600030101010101" pitchFamily="2" charset="-122"/>
              </a:rPr>
              <a:t>硬件</a:t>
            </a:r>
            <a:r>
              <a:rPr lang="zh-CN" altLang="zh-CN" sz="1600" dirty="0">
                <a:latin typeface="宋体" panose="02010600030101010101" pitchFamily="2" charset="-122"/>
                <a:ea typeface="宋体" panose="02010600030101010101" pitchFamily="2" charset="-122"/>
                <a:cs typeface="宋体" panose="02010600030101010101" pitchFamily="2" charset="-122"/>
              </a:rPr>
              <a:t>通常是指构成计算机的设备实体。</a:t>
            </a:r>
            <a:r>
              <a:rPr lang="zh-CN" altLang="zh-CN" sz="1600" b="1" dirty="0">
                <a:latin typeface="宋体" panose="02010600030101010101" pitchFamily="2" charset="-122"/>
                <a:ea typeface="宋体" panose="02010600030101010101" pitchFamily="2" charset="-122"/>
                <a:cs typeface="宋体" panose="02010600030101010101" pitchFamily="2" charset="-122"/>
              </a:rPr>
              <a:t>一台计算机的硬件系统应由五个基本部分组成：运算器、控制器、存储器、输入和输出设备。</a:t>
            </a:r>
            <a:r>
              <a:rPr lang="zh-CN" altLang="zh-CN" sz="1600" dirty="0">
                <a:latin typeface="宋体" panose="02010600030101010101" pitchFamily="2" charset="-122"/>
                <a:ea typeface="宋体" panose="02010600030101010101" pitchFamily="2" charset="-122"/>
                <a:cs typeface="宋体" panose="02010600030101010101" pitchFamily="2" charset="-122"/>
              </a:rPr>
              <a:t>这五大部分通过</a:t>
            </a:r>
            <a:r>
              <a:rPr lang="zh-CN" altLang="en-US" sz="1600" dirty="0">
                <a:latin typeface="宋体" panose="02010600030101010101" pitchFamily="2" charset="-122"/>
                <a:ea typeface="宋体" panose="02010600030101010101" pitchFamily="2" charset="-122"/>
                <a:cs typeface="宋体" panose="02010600030101010101" pitchFamily="2" charset="-122"/>
              </a:rPr>
              <a:t>系统总线</a:t>
            </a:r>
            <a:r>
              <a:rPr lang="zh-CN" altLang="zh-CN" sz="1600" dirty="0">
                <a:latin typeface="宋体" panose="02010600030101010101" pitchFamily="2" charset="-122"/>
                <a:ea typeface="宋体" panose="02010600030101010101" pitchFamily="2" charset="-122"/>
                <a:cs typeface="宋体" panose="02010600030101010101" pitchFamily="2" charset="-122"/>
              </a:rPr>
              <a:t>完成指令所传达的操作，当计算机在接受指令后，由控制器指挥，将数据</a:t>
            </a:r>
            <a:r>
              <a:rPr lang="zh-CN" altLang="en-US" sz="1600" dirty="0">
                <a:latin typeface="宋体" panose="02010600030101010101" pitchFamily="2" charset="-122"/>
                <a:ea typeface="宋体" panose="02010600030101010101" pitchFamily="2" charset="-122"/>
                <a:cs typeface="宋体" panose="02010600030101010101" pitchFamily="2" charset="-122"/>
              </a:rPr>
              <a:t>从</a:t>
            </a:r>
            <a:r>
              <a:rPr lang="zh-CN" altLang="zh-CN" sz="1600" dirty="0">
                <a:latin typeface="宋体" panose="02010600030101010101" pitchFamily="2" charset="-122"/>
                <a:ea typeface="宋体" panose="02010600030101010101" pitchFamily="2" charset="-122"/>
                <a:cs typeface="宋体" panose="02010600030101010101" pitchFamily="2" charset="-122"/>
              </a:rPr>
              <a:t>输入设备传送到存储器存放，再由控制器将需要参加运算的数据传送到运算器，由运算器进行处理，处理后的结果由输出设备输出。</a:t>
            </a:r>
          </a:p>
          <a:p>
            <a:pPr marL="0" indent="0">
              <a:buFont typeface="Wingdings" panose="05000000000000000000" pitchFamily="2" charset="2"/>
              <a:buNone/>
            </a:pPr>
            <a:r>
              <a:rPr lang="en-US" altLang="zh-CN" sz="1600" dirty="0">
                <a:latin typeface="宋体" panose="02010600030101010101" pitchFamily="2" charset="-122"/>
                <a:ea typeface="宋体" panose="02010600030101010101" pitchFamily="2" charset="-122"/>
                <a:cs typeface="宋体" panose="02010600030101010101" pitchFamily="2" charset="-122"/>
              </a:rPr>
              <a:t>1.中央处理器 </a:t>
            </a:r>
            <a:br>
              <a:rPr lang="en-US" altLang="zh-CN" sz="1600" dirty="0">
                <a:latin typeface="宋体" panose="02010600030101010101" pitchFamily="2" charset="-122"/>
                <a:ea typeface="宋体" panose="02010600030101010101" pitchFamily="2" charset="-122"/>
                <a:cs typeface="宋体" panose="02010600030101010101" pitchFamily="2" charset="-122"/>
              </a:rPr>
            </a:br>
            <a:r>
              <a:rPr lang="en-US" altLang="zh-CN" sz="1600" dirty="0">
                <a:latin typeface="宋体" panose="02010600030101010101" pitchFamily="2" charset="-122"/>
                <a:ea typeface="宋体" panose="02010600030101010101" pitchFamily="2" charset="-122"/>
                <a:cs typeface="宋体" panose="02010600030101010101" pitchFamily="2" charset="-122"/>
              </a:rPr>
              <a:t>   CPU（central processing unit）意为中央处理单元，又称中央处理器。由控制器、运算器和寄存器组成，通常集成在一块芯片上，是计算机系统的核心设备。计算机以CPU为中心，输入和输出设备与存储器之间的数据传输和处理都通过CPU来控制执行。</a:t>
            </a:r>
          </a:p>
          <a:p>
            <a:pPr>
              <a:buFont typeface="Wingdings" panose="05000000000000000000" pitchFamily="2" charset="2"/>
              <a:buChar char="l"/>
            </a:pPr>
            <a:r>
              <a:rPr lang="en-US" altLang="zh-CN" sz="1600" dirty="0">
                <a:latin typeface="宋体" panose="02010600030101010101" pitchFamily="2" charset="-122"/>
                <a:ea typeface="宋体" panose="02010600030101010101" pitchFamily="2" charset="-122"/>
                <a:cs typeface="宋体" panose="02010600030101010101" pitchFamily="2" charset="-122"/>
              </a:rPr>
              <a:t>CPU具备的功能：</a:t>
            </a:r>
          </a:p>
          <a:p>
            <a:pPr>
              <a:buFont typeface="Wingdings" panose="05000000000000000000" pitchFamily="2" charset="2"/>
              <a:buChar char="l"/>
            </a:pPr>
            <a:r>
              <a:rPr lang="en-US" altLang="zh-CN" sz="1600" dirty="0">
                <a:latin typeface="宋体" panose="02010600030101010101" pitchFamily="2" charset="-122"/>
                <a:ea typeface="宋体" panose="02010600030101010101" pitchFamily="2" charset="-122"/>
                <a:cs typeface="宋体" panose="02010600030101010101" pitchFamily="2" charset="-122"/>
              </a:rPr>
              <a:t>可以进行算数和逻辑运算；</a:t>
            </a:r>
          </a:p>
          <a:p>
            <a:pPr>
              <a:buFont typeface="Wingdings" panose="05000000000000000000" pitchFamily="2" charset="2"/>
              <a:buChar char="l"/>
            </a:pPr>
            <a:r>
              <a:rPr lang="en-US" altLang="zh-CN" sz="1600" dirty="0">
                <a:latin typeface="宋体" panose="02010600030101010101" pitchFamily="2" charset="-122"/>
                <a:ea typeface="宋体" panose="02010600030101010101" pitchFamily="2" charset="-122"/>
                <a:cs typeface="宋体" panose="02010600030101010101" pitchFamily="2" charset="-122"/>
              </a:rPr>
              <a:t>可保存较少量数据；</a:t>
            </a:r>
          </a:p>
          <a:p>
            <a:pPr>
              <a:buFont typeface="Wingdings" panose="05000000000000000000" pitchFamily="2" charset="2"/>
              <a:buChar char="l"/>
            </a:pPr>
            <a:r>
              <a:rPr lang="en-US" altLang="zh-CN" sz="1600" dirty="0">
                <a:latin typeface="宋体" panose="02010600030101010101" pitchFamily="2" charset="-122"/>
                <a:ea typeface="宋体" panose="02010600030101010101" pitchFamily="2" charset="-122"/>
                <a:cs typeface="宋体" panose="02010600030101010101" pitchFamily="2" charset="-122"/>
              </a:rPr>
              <a:t>能对指令进行译码并执行规定的动作；</a:t>
            </a:r>
          </a:p>
          <a:p>
            <a:pPr>
              <a:buFont typeface="Wingdings" panose="05000000000000000000" pitchFamily="2" charset="2"/>
              <a:buChar char="l"/>
            </a:pPr>
            <a:r>
              <a:rPr lang="en-US" altLang="zh-CN" sz="1600" dirty="0">
                <a:latin typeface="宋体" panose="02010600030101010101" pitchFamily="2" charset="-122"/>
                <a:ea typeface="宋体" panose="02010600030101010101" pitchFamily="2" charset="-122"/>
                <a:cs typeface="宋体" panose="02010600030101010101" pitchFamily="2" charset="-122"/>
              </a:rPr>
              <a:t>能和存储器、外设交换数据；</a:t>
            </a:r>
          </a:p>
          <a:p>
            <a:pPr>
              <a:buFont typeface="Wingdings" panose="05000000000000000000" pitchFamily="2" charset="2"/>
              <a:buChar char="l"/>
            </a:pPr>
            <a:r>
              <a:rPr lang="en-US" altLang="zh-CN" sz="1600" dirty="0">
                <a:latin typeface="宋体" panose="02010600030101010101" pitchFamily="2" charset="-122"/>
                <a:ea typeface="宋体" panose="02010600030101010101" pitchFamily="2" charset="-122"/>
                <a:cs typeface="宋体" panose="02010600030101010101" pitchFamily="2" charset="-122"/>
              </a:rPr>
              <a:t>提供整个系统所需要的定时和控制；</a:t>
            </a:r>
          </a:p>
          <a:p>
            <a:pPr>
              <a:buFont typeface="Wingdings" panose="05000000000000000000" pitchFamily="2" charset="2"/>
              <a:buChar char="l"/>
            </a:pPr>
            <a:r>
              <a:rPr lang="en-US" altLang="zh-CN" sz="1600" dirty="0">
                <a:latin typeface="宋体" panose="02010600030101010101" pitchFamily="2" charset="-122"/>
                <a:ea typeface="宋体" panose="02010600030101010101" pitchFamily="2" charset="-122"/>
                <a:cs typeface="宋体" panose="02010600030101010101" pitchFamily="2" charset="-122"/>
              </a:rPr>
              <a:t>可以响应其他部件发来的中断请求；</a:t>
            </a:r>
          </a:p>
          <a:p>
            <a:pPr>
              <a:buFont typeface="Wingdings" panose="05000000000000000000" pitchFamily="2" charset="2"/>
              <a:buChar char="ü"/>
            </a:pPr>
            <a:endParaRPr lang="en-US" altLang="zh-CN" sz="2000" dirty="0">
              <a:ea typeface="宋体" panose="02010600030101010101" pitchFamily="2" charset="-122"/>
            </a:endParaRPr>
          </a:p>
          <a:p>
            <a:pPr>
              <a:buNone/>
            </a:pPr>
            <a:endParaRPr lang="en-US" altLang="zh-CN" sz="2000" dirty="0">
              <a:ea typeface="宋体" panose="02010600030101010101" pitchFamily="2" charset="-122"/>
            </a:endParaRPr>
          </a:p>
          <a:p>
            <a:pPr>
              <a:buFont typeface="Wingdings" panose="05000000000000000000" pitchFamily="2" charset="2"/>
              <a:buChar char="ü"/>
            </a:pPr>
            <a:endParaRPr lang="en-US" altLang="zh-CN" sz="2000" dirty="0">
              <a:ea typeface="宋体" panose="02010600030101010101" pitchFamily="2" charset="-122"/>
            </a:endParaRPr>
          </a:p>
          <a:p>
            <a:pPr eaLnBrk="1" hangingPunct="1">
              <a:buNone/>
            </a:pPr>
            <a:endParaRPr lang="en-US" altLang="zh-CN" dirty="0">
              <a:ea typeface="宋体" panose="02010600030101010101" pitchFamily="2" charset="-122"/>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p:cNvSpPr>
          <p:nvPr>
            <p:ph type="title"/>
          </p:nvPr>
        </p:nvSpPr>
        <p:spPr/>
        <p:txBody>
          <a:bodyPr vert="horz" wrap="square" lIns="91440" tIns="45720" rIns="91440" bIns="45720" anchor="ctr" anchorCtr="0"/>
          <a:lstStyle/>
          <a:p>
            <a:pPr eaLnBrk="1" hangingPunct="1"/>
            <a:r>
              <a:rPr lang="zh-CN" altLang="en-US" sz="3200" dirty="0">
                <a:latin typeface="Times New Roman" panose="02020603050405020304" pitchFamily="18" charset="0"/>
                <a:ea typeface="宋体" panose="02010600030101010101" pitchFamily="2" charset="-122"/>
              </a:rPr>
              <a:t>第二章  电子计算机基础知识</a:t>
            </a:r>
          </a:p>
        </p:txBody>
      </p:sp>
      <p:sp>
        <p:nvSpPr>
          <p:cNvPr id="23555" name="Rectangle 3"/>
          <p:cNvSpPr>
            <a:spLocks noGrp="1"/>
          </p:cNvSpPr>
          <p:nvPr>
            <p:ph idx="1"/>
          </p:nvPr>
        </p:nvSpPr>
        <p:spPr/>
        <p:txBody>
          <a:bodyPr vert="horz" wrap="square" lIns="91440" tIns="45720" rIns="91440" bIns="45720" anchor="t" anchorCtr="0"/>
          <a:lstStyle/>
          <a:p>
            <a:pPr>
              <a:buNone/>
            </a:pPr>
            <a:r>
              <a:rPr lang="en-US" altLang="zh-CN" sz="1600" b="1" dirty="0">
                <a:latin typeface="宋体" panose="02010600030101010101" pitchFamily="2" charset="-122"/>
                <a:ea typeface="宋体" panose="02010600030101010101" pitchFamily="2" charset="-122"/>
                <a:cs typeface="宋体" panose="02010600030101010101" pitchFamily="2" charset="-122"/>
              </a:rPr>
              <a:t>1</a:t>
            </a:r>
            <a:r>
              <a:rPr lang="zh-CN" altLang="zh-CN" sz="1600" b="1" dirty="0">
                <a:latin typeface="宋体" panose="02010600030101010101" pitchFamily="2" charset="-122"/>
                <a:ea typeface="宋体" panose="02010600030101010101" pitchFamily="2" charset="-122"/>
                <a:cs typeface="宋体" panose="02010600030101010101" pitchFamily="2" charset="-122"/>
              </a:rPr>
              <a:t>）控制器 </a:t>
            </a:r>
            <a:br>
              <a:rPr lang="en-US" altLang="zh-CN" sz="1600" dirty="0">
                <a:latin typeface="宋体" panose="02010600030101010101" pitchFamily="2" charset="-122"/>
                <a:ea typeface="宋体" panose="02010600030101010101" pitchFamily="2" charset="-122"/>
                <a:cs typeface="宋体" panose="02010600030101010101" pitchFamily="2" charset="-122"/>
              </a:rPr>
            </a:br>
            <a:r>
              <a:rPr lang="en-US" altLang="zh-CN" sz="1600" dirty="0">
                <a:latin typeface="宋体" panose="02010600030101010101" pitchFamily="2" charset="-122"/>
                <a:ea typeface="宋体" panose="02010600030101010101" pitchFamily="2" charset="-122"/>
                <a:cs typeface="宋体" panose="02010600030101010101" pitchFamily="2" charset="-122"/>
              </a:rPr>
              <a:t>   </a:t>
            </a:r>
            <a:r>
              <a:rPr lang="zh-CN" altLang="zh-CN" sz="1600" dirty="0">
                <a:latin typeface="宋体" panose="02010600030101010101" pitchFamily="2" charset="-122"/>
                <a:ea typeface="宋体" panose="02010600030101010101" pitchFamily="2" charset="-122"/>
                <a:cs typeface="宋体" panose="02010600030101010101" pitchFamily="2" charset="-122"/>
              </a:rPr>
              <a:t>控制器是</a:t>
            </a:r>
            <a:r>
              <a:rPr lang="en-US" altLang="zh-CN" sz="1600" dirty="0">
                <a:latin typeface="宋体" panose="02010600030101010101" pitchFamily="2" charset="-122"/>
                <a:ea typeface="宋体" panose="02010600030101010101" pitchFamily="2" charset="-122"/>
                <a:cs typeface="宋体" panose="02010600030101010101" pitchFamily="2" charset="-122"/>
              </a:rPr>
              <a:t>CPU</a:t>
            </a:r>
            <a:r>
              <a:rPr lang="zh-CN" altLang="zh-CN" sz="1600" dirty="0">
                <a:latin typeface="宋体" panose="02010600030101010101" pitchFamily="2" charset="-122"/>
                <a:ea typeface="宋体" panose="02010600030101010101" pitchFamily="2" charset="-122"/>
                <a:cs typeface="宋体" panose="02010600030101010101" pitchFamily="2" charset="-122"/>
              </a:rPr>
              <a:t>的控制中心，是对输入的指令进行分析，并统一控制计算机的各个部件完成一定任务的部件。它一般由指令寄存器、</a:t>
            </a:r>
            <a:r>
              <a:rPr lang="zh-CN" altLang="en-US" sz="1600" dirty="0">
                <a:latin typeface="宋体" panose="02010600030101010101" pitchFamily="2" charset="-122"/>
                <a:ea typeface="宋体" panose="02010600030101010101" pitchFamily="2" charset="-122"/>
                <a:cs typeface="宋体" panose="02010600030101010101" pitchFamily="2" charset="-122"/>
              </a:rPr>
              <a:t>状态寄存器</a:t>
            </a:r>
            <a:r>
              <a:rPr lang="zh-CN" altLang="zh-CN" sz="1600" dirty="0">
                <a:latin typeface="宋体" panose="02010600030101010101" pitchFamily="2" charset="-122"/>
                <a:ea typeface="宋体" panose="02010600030101010101" pitchFamily="2" charset="-122"/>
                <a:cs typeface="宋体" panose="02010600030101010101" pitchFamily="2" charset="-122"/>
              </a:rPr>
              <a:t>、指令译码器、</a:t>
            </a:r>
            <a:r>
              <a:rPr lang="zh-CN" altLang="en-US" sz="1600" dirty="0">
                <a:latin typeface="宋体" panose="02010600030101010101" pitchFamily="2" charset="-122"/>
                <a:ea typeface="宋体" panose="02010600030101010101" pitchFamily="2" charset="-122"/>
                <a:cs typeface="宋体" panose="02010600030101010101" pitchFamily="2" charset="-122"/>
              </a:rPr>
              <a:t>时钟电路</a:t>
            </a:r>
            <a:r>
              <a:rPr lang="zh-CN" altLang="zh-CN" sz="1600" dirty="0">
                <a:latin typeface="宋体" panose="02010600030101010101" pitchFamily="2" charset="-122"/>
                <a:ea typeface="宋体" panose="02010600030101010101" pitchFamily="2" charset="-122"/>
                <a:cs typeface="宋体" panose="02010600030101010101" pitchFamily="2" charset="-122"/>
              </a:rPr>
              <a:t>和控制电路组成。</a:t>
            </a:r>
          </a:p>
          <a:p>
            <a:pPr>
              <a:buNone/>
            </a:pPr>
            <a:r>
              <a:rPr lang="en-US" altLang="zh-CN" sz="1600" dirty="0">
                <a:latin typeface="宋体" panose="02010600030101010101" pitchFamily="2" charset="-122"/>
                <a:ea typeface="宋体" panose="02010600030101010101" pitchFamily="2" charset="-122"/>
                <a:cs typeface="宋体" panose="02010600030101010101" pitchFamily="2" charset="-122"/>
              </a:rPr>
              <a:t>      </a:t>
            </a:r>
            <a:r>
              <a:rPr lang="zh-CN" altLang="zh-CN" sz="1600" dirty="0">
                <a:latin typeface="宋体" panose="02010600030101010101" pitchFamily="2" charset="-122"/>
                <a:ea typeface="宋体" panose="02010600030101010101" pitchFamily="2" charset="-122"/>
                <a:cs typeface="宋体" panose="02010600030101010101" pitchFamily="2" charset="-122"/>
              </a:rPr>
              <a:t>工作流程：指令寄存器存放当前正在执行的指令，而指令译码器对指令进行译码，此时，产生相应的控制信号送到时序电路和控制电路，从而组合成</a:t>
            </a:r>
            <a:r>
              <a:rPr lang="en-US" altLang="zh-CN" sz="1600" dirty="0">
                <a:latin typeface="宋体" panose="02010600030101010101" pitchFamily="2" charset="-122"/>
                <a:ea typeface="宋体" panose="02010600030101010101" pitchFamily="2" charset="-122"/>
                <a:cs typeface="宋体" panose="02010600030101010101" pitchFamily="2" charset="-122"/>
              </a:rPr>
              <a:t>CPU</a:t>
            </a:r>
            <a:r>
              <a:rPr lang="zh-CN" altLang="zh-CN" sz="1600" dirty="0">
                <a:latin typeface="宋体" panose="02010600030101010101" pitchFamily="2" charset="-122"/>
                <a:ea typeface="宋体" panose="02010600030101010101" pitchFamily="2" charset="-122"/>
                <a:cs typeface="宋体" panose="02010600030101010101" pitchFamily="2" charset="-122"/>
              </a:rPr>
              <a:t>外部其他部件所需要的时序和控制信号。这些信号送到计算机的其他部件，控制其协调工作。中断机构用来处理计算机运行过程中出现的异常事件和外部对计算机发出的请求。</a:t>
            </a:r>
          </a:p>
          <a:p>
            <a:pPr>
              <a:buNone/>
            </a:pPr>
            <a:r>
              <a:rPr lang="en-US" altLang="zh-CN" sz="1600" b="1" dirty="0">
                <a:latin typeface="宋体" panose="02010600030101010101" pitchFamily="2" charset="-122"/>
                <a:ea typeface="宋体" panose="02010600030101010101" pitchFamily="2" charset="-122"/>
                <a:cs typeface="宋体" panose="02010600030101010101" pitchFamily="2" charset="-122"/>
              </a:rPr>
              <a:t>2</a:t>
            </a:r>
            <a:r>
              <a:rPr lang="zh-CN" altLang="zh-CN" sz="1600" b="1" dirty="0">
                <a:latin typeface="宋体" panose="02010600030101010101" pitchFamily="2" charset="-122"/>
                <a:ea typeface="宋体" panose="02010600030101010101" pitchFamily="2" charset="-122"/>
                <a:cs typeface="宋体" panose="02010600030101010101" pitchFamily="2" charset="-122"/>
              </a:rPr>
              <a:t>）运算器 </a:t>
            </a:r>
            <a:br>
              <a:rPr lang="en-US" altLang="zh-CN" sz="1600" dirty="0">
                <a:latin typeface="宋体" panose="02010600030101010101" pitchFamily="2" charset="-122"/>
                <a:ea typeface="宋体" panose="02010600030101010101" pitchFamily="2" charset="-122"/>
                <a:cs typeface="宋体" panose="02010600030101010101" pitchFamily="2" charset="-122"/>
              </a:rPr>
            </a:br>
            <a:r>
              <a:rPr lang="en-US" altLang="zh-CN" sz="1600" dirty="0">
                <a:latin typeface="宋体" panose="02010600030101010101" pitchFamily="2" charset="-122"/>
                <a:ea typeface="宋体" panose="02010600030101010101" pitchFamily="2" charset="-122"/>
                <a:cs typeface="宋体" panose="02010600030101010101" pitchFamily="2" charset="-122"/>
              </a:rPr>
              <a:t>   </a:t>
            </a:r>
            <a:r>
              <a:rPr lang="zh-CN" altLang="zh-CN" sz="1600" dirty="0">
                <a:latin typeface="宋体" panose="02010600030101010101" pitchFamily="2" charset="-122"/>
                <a:ea typeface="宋体" panose="02010600030101010101" pitchFamily="2" charset="-122"/>
                <a:cs typeface="宋体" panose="02010600030101010101" pitchFamily="2" charset="-122"/>
              </a:rPr>
              <a:t>运算器又称积极态度逻辑单元</a:t>
            </a:r>
            <a:r>
              <a:rPr lang="en-US" altLang="zh-CN" sz="1600" dirty="0">
                <a:latin typeface="宋体" panose="02010600030101010101" pitchFamily="2" charset="-122"/>
                <a:ea typeface="宋体" panose="02010600030101010101" pitchFamily="2" charset="-122"/>
                <a:cs typeface="宋体" panose="02010600030101010101" pitchFamily="2" charset="-122"/>
              </a:rPr>
              <a:t>ALU</a:t>
            </a:r>
            <a:r>
              <a:rPr lang="zh-CN" altLang="zh-CN" sz="1600" dirty="0">
                <a:latin typeface="宋体" panose="02010600030101010101" pitchFamily="2" charset="-122"/>
                <a:ea typeface="宋体" panose="02010600030101010101" pitchFamily="2" charset="-122"/>
                <a:cs typeface="宋体" panose="02010600030101010101" pitchFamily="2" charset="-122"/>
              </a:rPr>
              <a:t>（</a:t>
            </a:r>
            <a:r>
              <a:rPr lang="en-US" altLang="zh-CN" sz="1600" dirty="0">
                <a:latin typeface="宋体" panose="02010600030101010101" pitchFamily="2" charset="-122"/>
                <a:ea typeface="宋体" panose="02010600030101010101" pitchFamily="2" charset="-122"/>
                <a:cs typeface="宋体" panose="02010600030101010101" pitchFamily="2" charset="-122"/>
              </a:rPr>
              <a:t>Arithmetic Logic Unit</a:t>
            </a:r>
            <a:r>
              <a:rPr lang="zh-CN" altLang="zh-CN" sz="1600" dirty="0">
                <a:latin typeface="宋体" panose="02010600030101010101" pitchFamily="2" charset="-122"/>
                <a:ea typeface="宋体" panose="02010600030101010101" pitchFamily="2" charset="-122"/>
                <a:cs typeface="宋体" panose="02010600030101010101" pitchFamily="2" charset="-122"/>
              </a:rPr>
              <a:t>）。运算器的主要任务是执行各种</a:t>
            </a:r>
            <a:r>
              <a:rPr lang="zh-CN" altLang="en-US" sz="1600" dirty="0">
                <a:latin typeface="宋体" panose="02010600030101010101" pitchFamily="2" charset="-122"/>
                <a:ea typeface="宋体" panose="02010600030101010101" pitchFamily="2" charset="-122"/>
                <a:cs typeface="宋体" panose="02010600030101010101" pitchFamily="2" charset="-122"/>
              </a:rPr>
              <a:t>算数运算</a:t>
            </a:r>
            <a:r>
              <a:rPr lang="zh-CN" altLang="zh-CN" sz="1600" dirty="0">
                <a:latin typeface="宋体" panose="02010600030101010101" pitchFamily="2" charset="-122"/>
                <a:ea typeface="宋体" panose="02010600030101010101" pitchFamily="2" charset="-122"/>
                <a:cs typeface="宋体" panose="02010600030101010101" pitchFamily="2" charset="-122"/>
              </a:rPr>
              <a:t>和</a:t>
            </a:r>
            <a:r>
              <a:rPr lang="zh-CN" altLang="en-US" sz="1600" dirty="0">
                <a:latin typeface="宋体" panose="02010600030101010101" pitchFamily="2" charset="-122"/>
                <a:ea typeface="宋体" panose="02010600030101010101" pitchFamily="2" charset="-122"/>
                <a:cs typeface="宋体" panose="02010600030101010101" pitchFamily="2" charset="-122"/>
              </a:rPr>
              <a:t>逻辑运算，</a:t>
            </a:r>
            <a:r>
              <a:rPr lang="zh-CN" altLang="zh-CN" sz="1600" dirty="0">
                <a:latin typeface="宋体" panose="02010600030101010101" pitchFamily="2" charset="-122"/>
                <a:ea typeface="宋体" panose="02010600030101010101" pitchFamily="2" charset="-122"/>
                <a:cs typeface="宋体" panose="02010600030101010101" pitchFamily="2" charset="-122"/>
              </a:rPr>
              <a:t>核心部件是</a:t>
            </a:r>
            <a:r>
              <a:rPr lang="zh-CN" altLang="en-US" sz="1600" dirty="0">
                <a:latin typeface="宋体" panose="02010600030101010101" pitchFamily="2" charset="-122"/>
                <a:ea typeface="宋体" panose="02010600030101010101" pitchFamily="2" charset="-122"/>
                <a:cs typeface="宋体" panose="02010600030101010101" pitchFamily="2" charset="-122"/>
              </a:rPr>
              <a:t>加法器</a:t>
            </a:r>
            <a:r>
              <a:rPr lang="zh-CN" altLang="zh-CN" sz="1600" dirty="0">
                <a:latin typeface="宋体" panose="02010600030101010101" pitchFamily="2" charset="-122"/>
                <a:ea typeface="宋体" panose="02010600030101010101" pitchFamily="2" charset="-122"/>
                <a:cs typeface="宋体" panose="02010600030101010101" pitchFamily="2" charset="-122"/>
              </a:rPr>
              <a:t>和若干个寄存器，加法器用于运算，寄存器用于存储参加运算的各种数据以及运算后的结果。</a:t>
            </a:r>
            <a:endParaRPr lang="en-US" altLang="zh-CN" sz="1600" dirty="0">
              <a:latin typeface="宋体" panose="02010600030101010101" pitchFamily="2" charset="-122"/>
              <a:ea typeface="宋体" panose="02010600030101010101" pitchFamily="2" charset="-122"/>
              <a:cs typeface="宋体" panose="02010600030101010101" pitchFamily="2" charset="-122"/>
            </a:endParaRPr>
          </a:p>
          <a:p>
            <a:pPr>
              <a:buNone/>
            </a:pPr>
            <a:endParaRPr lang="en-US" altLang="zh-CN" sz="2000" dirty="0">
              <a:ea typeface="宋体" panose="02010600030101010101" pitchFamily="2" charset="-122"/>
            </a:endParaRPr>
          </a:p>
          <a:p>
            <a:pPr>
              <a:buFont typeface="Wingdings" panose="05000000000000000000" pitchFamily="2" charset="2"/>
              <a:buChar char="ü"/>
            </a:pPr>
            <a:endParaRPr lang="en-US" altLang="zh-CN" sz="2000" dirty="0">
              <a:ea typeface="宋体" panose="02010600030101010101" pitchFamily="2" charset="-122"/>
            </a:endParaRPr>
          </a:p>
          <a:p>
            <a:pPr eaLnBrk="1" hangingPunct="1">
              <a:buNone/>
            </a:pPr>
            <a:endParaRPr lang="en-US" altLang="zh-CN" dirty="0">
              <a:ea typeface="宋体" panose="02010600030101010101" pitchFamily="2" charset="-122"/>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p:cNvSpPr>
          <p:nvPr>
            <p:ph type="title"/>
          </p:nvPr>
        </p:nvSpPr>
        <p:spPr/>
        <p:txBody>
          <a:bodyPr vert="horz" wrap="square" lIns="91440" tIns="45720" rIns="91440" bIns="45720" anchor="ctr" anchorCtr="0"/>
          <a:lstStyle/>
          <a:p>
            <a:pPr eaLnBrk="1" hangingPunct="1"/>
            <a:r>
              <a:rPr lang="zh-CN" altLang="en-US" sz="3200" dirty="0">
                <a:latin typeface="Times New Roman" panose="02020603050405020304" pitchFamily="18" charset="0"/>
                <a:ea typeface="宋体" panose="02010600030101010101" pitchFamily="2" charset="-122"/>
              </a:rPr>
              <a:t>第二章  电子计算机基础知识</a:t>
            </a:r>
          </a:p>
        </p:txBody>
      </p:sp>
      <p:sp>
        <p:nvSpPr>
          <p:cNvPr id="24579" name="Rectangle 3"/>
          <p:cNvSpPr>
            <a:spLocks noGrp="1"/>
          </p:cNvSpPr>
          <p:nvPr>
            <p:ph idx="1"/>
          </p:nvPr>
        </p:nvSpPr>
        <p:spPr/>
        <p:txBody>
          <a:bodyPr vert="horz" wrap="square" lIns="91440" tIns="45720" rIns="91440" bIns="45720" anchor="t" anchorCtr="0"/>
          <a:lstStyle/>
          <a:p>
            <a:pPr>
              <a:buNone/>
            </a:pPr>
            <a:r>
              <a:rPr lang="en-US" altLang="zh-CN" sz="1600" dirty="0">
                <a:latin typeface="宋体" panose="02010600030101010101" pitchFamily="2" charset="-122"/>
                <a:ea typeface="宋体" panose="02010600030101010101" pitchFamily="2" charset="-122"/>
                <a:cs typeface="宋体" panose="02010600030101010101" pitchFamily="2" charset="-122"/>
              </a:rPr>
              <a:t>3</a:t>
            </a:r>
            <a:r>
              <a:rPr lang="zh-CN" altLang="zh-CN" sz="1600" dirty="0">
                <a:latin typeface="宋体" panose="02010600030101010101" pitchFamily="2" charset="-122"/>
                <a:ea typeface="宋体" panose="02010600030101010101" pitchFamily="2" charset="-122"/>
                <a:cs typeface="宋体" panose="02010600030101010101" pitchFamily="2" charset="-122"/>
              </a:rPr>
              <a:t>）存储器 </a:t>
            </a:r>
            <a:br>
              <a:rPr lang="en-US" altLang="zh-CN" sz="1600" dirty="0">
                <a:latin typeface="宋体" panose="02010600030101010101" pitchFamily="2" charset="-122"/>
                <a:ea typeface="宋体" panose="02010600030101010101" pitchFamily="2" charset="-122"/>
                <a:cs typeface="宋体" panose="02010600030101010101" pitchFamily="2" charset="-122"/>
              </a:rPr>
            </a:br>
            <a:r>
              <a:rPr lang="en-US" altLang="zh-CN" sz="1600" dirty="0">
                <a:latin typeface="宋体" panose="02010600030101010101" pitchFamily="2" charset="-122"/>
                <a:ea typeface="宋体" panose="02010600030101010101" pitchFamily="2" charset="-122"/>
                <a:cs typeface="宋体" panose="02010600030101010101" pitchFamily="2" charset="-122"/>
              </a:rPr>
              <a:t>   </a:t>
            </a:r>
            <a:r>
              <a:rPr lang="zh-CN" altLang="zh-CN" sz="1600" dirty="0">
                <a:latin typeface="宋体" panose="02010600030101010101" pitchFamily="2" charset="-122"/>
                <a:ea typeface="宋体" panose="02010600030101010101" pitchFamily="2" charset="-122"/>
                <a:cs typeface="宋体" panose="02010600030101010101" pitchFamily="2" charset="-122"/>
              </a:rPr>
              <a:t>计算机的存储器按照用途和特点可分为两大类：内存储器（简称内存或主存）、外存储器（简称外存或辅存）。</a:t>
            </a:r>
            <a:endParaRPr lang="en-US" altLang="zh-CN" sz="1600" dirty="0">
              <a:latin typeface="宋体" panose="02010600030101010101" pitchFamily="2" charset="-122"/>
              <a:ea typeface="宋体" panose="02010600030101010101" pitchFamily="2" charset="-122"/>
              <a:cs typeface="宋体" panose="02010600030101010101" pitchFamily="2" charset="-122"/>
            </a:endParaRPr>
          </a:p>
          <a:p>
            <a:pPr>
              <a:buFont typeface="Wingdings" panose="05000000000000000000" pitchFamily="2" charset="2"/>
              <a:buChar char="Ø"/>
            </a:pPr>
            <a:r>
              <a:rPr lang="zh-CN" altLang="zh-CN" sz="1600" dirty="0">
                <a:latin typeface="宋体" panose="02010600030101010101" pitchFamily="2" charset="-122"/>
                <a:ea typeface="宋体" panose="02010600030101010101" pitchFamily="2" charset="-122"/>
                <a:cs typeface="宋体" panose="02010600030101010101" pitchFamily="2" charset="-122"/>
              </a:rPr>
              <a:t>内存由</a:t>
            </a:r>
            <a:r>
              <a:rPr lang="zh-CN" altLang="en-US" sz="1600" dirty="0">
                <a:latin typeface="宋体" panose="02010600030101010101" pitchFamily="2" charset="-122"/>
                <a:ea typeface="宋体" panose="02010600030101010101" pitchFamily="2" charset="-122"/>
                <a:cs typeface="宋体" panose="02010600030101010101" pitchFamily="2" charset="-122"/>
              </a:rPr>
              <a:t>半导体</a:t>
            </a:r>
            <a:r>
              <a:rPr lang="zh-CN" altLang="zh-CN" sz="1600" dirty="0">
                <a:latin typeface="宋体" panose="02010600030101010101" pitchFamily="2" charset="-122"/>
                <a:ea typeface="宋体" panose="02010600030101010101" pitchFamily="2" charset="-122"/>
                <a:cs typeface="宋体" panose="02010600030101010101" pitchFamily="2" charset="-122"/>
              </a:rPr>
              <a:t>器构成</a:t>
            </a:r>
            <a:r>
              <a:rPr lang="zh-CN" altLang="en-US" sz="1600" dirty="0">
                <a:latin typeface="宋体" panose="02010600030101010101" pitchFamily="2" charset="-122"/>
                <a:ea typeface="宋体" panose="02010600030101010101" pitchFamily="2" charset="-122"/>
                <a:cs typeface="宋体" panose="02010600030101010101" pitchFamily="2" charset="-122"/>
              </a:rPr>
              <a:t>，包括</a:t>
            </a:r>
            <a:r>
              <a:rPr lang="zh-CN" altLang="zh-CN" sz="1600" dirty="0">
                <a:latin typeface="宋体" panose="02010600030101010101" pitchFamily="2" charset="-122"/>
                <a:ea typeface="宋体" panose="02010600030101010101" pitchFamily="2" charset="-122"/>
                <a:cs typeface="宋体" panose="02010600030101010101" pitchFamily="2" charset="-122"/>
              </a:rPr>
              <a:t>随机存储器、</a:t>
            </a:r>
            <a:r>
              <a:rPr lang="zh-CN" altLang="en-US" sz="1600" dirty="0">
                <a:latin typeface="宋体" panose="02010600030101010101" pitchFamily="2" charset="-122"/>
                <a:ea typeface="宋体" panose="02010600030101010101" pitchFamily="2" charset="-122"/>
                <a:cs typeface="宋体" panose="02010600030101010101" pitchFamily="2" charset="-122"/>
              </a:rPr>
              <a:t>只读存储器</a:t>
            </a:r>
            <a:r>
              <a:rPr lang="zh-CN" altLang="zh-CN" sz="1600" dirty="0">
                <a:latin typeface="宋体" panose="02010600030101010101" pitchFamily="2" charset="-122"/>
                <a:ea typeface="宋体" panose="02010600030101010101" pitchFamily="2" charset="-122"/>
                <a:cs typeface="宋体" panose="02010600030101010101" pitchFamily="2" charset="-122"/>
              </a:rPr>
              <a:t>、特殊存储器。 </a:t>
            </a:r>
            <a:endParaRPr lang="en-US" altLang="zh-CN" sz="1600" dirty="0">
              <a:latin typeface="宋体" panose="02010600030101010101" pitchFamily="2" charset="-122"/>
              <a:ea typeface="宋体" panose="02010600030101010101" pitchFamily="2" charset="-122"/>
              <a:cs typeface="宋体" panose="02010600030101010101" pitchFamily="2" charset="-122"/>
            </a:endParaRPr>
          </a:p>
          <a:p>
            <a:pPr>
              <a:buFontTx/>
              <a:buAutoNum type="circleNumDbPlain"/>
            </a:pPr>
            <a:r>
              <a:rPr lang="en-US" altLang="zh-CN" sz="1600" dirty="0">
                <a:latin typeface="宋体" panose="02010600030101010101" pitchFamily="2" charset="-122"/>
                <a:ea typeface="宋体" panose="02010600030101010101" pitchFamily="2" charset="-122"/>
                <a:cs typeface="宋体" panose="02010600030101010101" pitchFamily="2" charset="-122"/>
              </a:rPr>
              <a:t>RAM </a:t>
            </a:r>
            <a:r>
              <a:rPr lang="zh-CN" altLang="en-US" sz="1600" dirty="0">
                <a:latin typeface="宋体" panose="02010600030101010101" pitchFamily="2" charset="-122"/>
                <a:ea typeface="宋体" panose="02010600030101010101" pitchFamily="2" charset="-122"/>
                <a:cs typeface="宋体" panose="02010600030101010101" pitchFamily="2" charset="-122"/>
              </a:rPr>
              <a:t>：</a:t>
            </a:r>
            <a:r>
              <a:rPr lang="zh-CN" altLang="zh-CN" sz="1600" dirty="0">
                <a:latin typeface="宋体" panose="02010600030101010101" pitchFamily="2" charset="-122"/>
                <a:ea typeface="宋体" panose="02010600030101010101" pitchFamily="2" charset="-122"/>
                <a:cs typeface="宋体" panose="02010600030101010101" pitchFamily="2" charset="-122"/>
              </a:rPr>
              <a:t>随机存取存储器</a:t>
            </a:r>
            <a:r>
              <a:rPr lang="zh-CN" altLang="en-US" sz="1600" dirty="0">
                <a:latin typeface="宋体" panose="02010600030101010101" pitchFamily="2" charset="-122"/>
                <a:ea typeface="宋体" panose="02010600030101010101" pitchFamily="2" charset="-122"/>
                <a:cs typeface="宋体" panose="02010600030101010101" pitchFamily="2" charset="-122"/>
              </a:rPr>
              <a:t>，</a:t>
            </a:r>
            <a:r>
              <a:rPr lang="zh-CN" altLang="zh-CN" sz="1600" dirty="0">
                <a:latin typeface="宋体" panose="02010600030101010101" pitchFamily="2" charset="-122"/>
                <a:ea typeface="宋体" panose="02010600030101010101" pitchFamily="2" charset="-122"/>
                <a:cs typeface="宋体" panose="02010600030101010101" pitchFamily="2" charset="-122"/>
              </a:rPr>
              <a:t>其特点是可以读写，存取任一单元时间相同，通电</a:t>
            </a:r>
            <a:r>
              <a:rPr lang="zh-CN" altLang="en-US" sz="1600" dirty="0">
                <a:latin typeface="宋体" panose="02010600030101010101" pitchFamily="2" charset="-122"/>
                <a:ea typeface="宋体" panose="02010600030101010101" pitchFamily="2" charset="-122"/>
                <a:cs typeface="宋体" panose="02010600030101010101" pitchFamily="2" charset="-122"/>
              </a:rPr>
              <a:t>时</a:t>
            </a:r>
            <a:r>
              <a:rPr lang="zh-CN" altLang="zh-CN" sz="1600" dirty="0">
                <a:latin typeface="宋体" panose="02010600030101010101" pitchFamily="2" charset="-122"/>
                <a:ea typeface="宋体" panose="02010600030101010101" pitchFamily="2" charset="-122"/>
                <a:cs typeface="宋体" panose="02010600030101010101" pitchFamily="2" charset="-122"/>
              </a:rPr>
              <a:t>存储器的内容可保持，断电后存储的内容立即消失</a:t>
            </a:r>
            <a:r>
              <a:rPr lang="zh-CN" altLang="en-US" sz="1600" dirty="0">
                <a:latin typeface="宋体" panose="02010600030101010101" pitchFamily="2" charset="-122"/>
                <a:ea typeface="宋体" panose="02010600030101010101" pitchFamily="2" charset="-122"/>
                <a:cs typeface="宋体" panose="02010600030101010101" pitchFamily="2" charset="-122"/>
              </a:rPr>
              <a:t>。</a:t>
            </a:r>
            <a:endParaRPr lang="en-US" altLang="zh-CN" sz="1600" dirty="0">
              <a:latin typeface="宋体" panose="02010600030101010101" pitchFamily="2" charset="-122"/>
              <a:ea typeface="宋体" panose="02010600030101010101" pitchFamily="2" charset="-122"/>
              <a:cs typeface="宋体" panose="02010600030101010101" pitchFamily="2" charset="-122"/>
            </a:endParaRPr>
          </a:p>
          <a:p>
            <a:pPr>
              <a:buFontTx/>
              <a:buAutoNum type="circleNumDbPlain"/>
            </a:pPr>
            <a:r>
              <a:rPr lang="en-US" altLang="zh-CN" sz="1600" dirty="0">
                <a:latin typeface="宋体" panose="02010600030101010101" pitchFamily="2" charset="-122"/>
                <a:ea typeface="宋体" panose="02010600030101010101" pitchFamily="2" charset="-122"/>
                <a:cs typeface="宋体" panose="02010600030101010101" pitchFamily="2" charset="-122"/>
              </a:rPr>
              <a:t>ROM </a:t>
            </a:r>
            <a:r>
              <a:rPr lang="zh-CN" altLang="en-US" sz="1600" dirty="0">
                <a:latin typeface="宋体" panose="02010600030101010101" pitchFamily="2" charset="-122"/>
                <a:ea typeface="宋体" panose="02010600030101010101" pitchFamily="2" charset="-122"/>
                <a:cs typeface="宋体" panose="02010600030101010101" pitchFamily="2" charset="-122"/>
              </a:rPr>
              <a:t>：</a:t>
            </a:r>
            <a:r>
              <a:rPr lang="zh-CN" altLang="zh-CN" sz="1600" dirty="0">
                <a:latin typeface="宋体" panose="02010600030101010101" pitchFamily="2" charset="-122"/>
                <a:ea typeface="宋体" panose="02010600030101010101" pitchFamily="2" charset="-122"/>
                <a:cs typeface="宋体" panose="02010600030101010101" pitchFamily="2" charset="-122"/>
              </a:rPr>
              <a:t>只读存储器</a:t>
            </a:r>
            <a:r>
              <a:rPr lang="zh-CN" altLang="en-US" sz="1600" dirty="0">
                <a:latin typeface="宋体" panose="02010600030101010101" pitchFamily="2" charset="-122"/>
                <a:ea typeface="宋体" panose="02010600030101010101" pitchFamily="2" charset="-122"/>
                <a:cs typeface="宋体" panose="02010600030101010101" pitchFamily="2" charset="-122"/>
              </a:rPr>
              <a:t>，</a:t>
            </a:r>
            <a:r>
              <a:rPr lang="zh-CN" altLang="zh-CN" sz="1600" dirty="0">
                <a:latin typeface="宋体" panose="02010600030101010101" pitchFamily="2" charset="-122"/>
                <a:ea typeface="宋体" panose="02010600030101010101" pitchFamily="2" charset="-122"/>
                <a:cs typeface="宋体" panose="02010600030101010101" pitchFamily="2" charset="-122"/>
              </a:rPr>
              <a:t>只能读出原有的内容，不能由用户再写入新内容。原来存储的内容是由厂家一次性写放的，并永久保存下来</a:t>
            </a:r>
            <a:r>
              <a:rPr lang="zh-CN" altLang="en-US" sz="1600" dirty="0">
                <a:latin typeface="宋体" panose="02010600030101010101" pitchFamily="2" charset="-122"/>
                <a:ea typeface="宋体" panose="02010600030101010101" pitchFamily="2" charset="-122"/>
                <a:cs typeface="宋体" panose="02010600030101010101" pitchFamily="2" charset="-122"/>
              </a:rPr>
              <a:t>。</a:t>
            </a:r>
            <a:endParaRPr lang="en-US" altLang="zh-CN" sz="1600" dirty="0">
              <a:latin typeface="宋体" panose="02010600030101010101" pitchFamily="2" charset="-122"/>
              <a:ea typeface="宋体" panose="02010600030101010101" pitchFamily="2" charset="-122"/>
              <a:cs typeface="宋体" panose="02010600030101010101" pitchFamily="2" charset="-122"/>
            </a:endParaRPr>
          </a:p>
          <a:p>
            <a:pPr>
              <a:buFontTx/>
              <a:buAutoNum type="circleNumDbPlain"/>
            </a:pPr>
            <a:r>
              <a:rPr lang="zh-CN" altLang="zh-CN" sz="1600" dirty="0">
                <a:latin typeface="宋体" panose="02010600030101010101" pitchFamily="2" charset="-122"/>
                <a:ea typeface="宋体" panose="02010600030101010101" pitchFamily="2" charset="-122"/>
                <a:cs typeface="宋体" panose="02010600030101010101" pitchFamily="2" charset="-122"/>
              </a:rPr>
              <a:t>特殊</a:t>
            </a:r>
            <a:r>
              <a:rPr lang="zh-CN" altLang="en-US" sz="1600" dirty="0">
                <a:latin typeface="宋体" panose="02010600030101010101" pitchFamily="2" charset="-122"/>
                <a:ea typeface="宋体" panose="02010600030101010101" pitchFamily="2" charset="-122"/>
                <a:cs typeface="宋体" panose="02010600030101010101" pitchFamily="2" charset="-122"/>
              </a:rPr>
              <a:t>固态存储器：</a:t>
            </a:r>
            <a:r>
              <a:rPr lang="zh-CN" altLang="zh-CN" sz="1600" dirty="0">
                <a:latin typeface="宋体" panose="02010600030101010101" pitchFamily="2" charset="-122"/>
                <a:ea typeface="宋体" panose="02010600030101010101" pitchFamily="2" charset="-122"/>
                <a:cs typeface="宋体" panose="02010600030101010101" pitchFamily="2" charset="-122"/>
              </a:rPr>
              <a:t>包括电荷耦合存储器、磁泡存储器、电子束存储器等，多用于特殊</a:t>
            </a:r>
            <a:r>
              <a:rPr lang="zh-CN" altLang="en-US" sz="1600" dirty="0">
                <a:latin typeface="宋体" panose="02010600030101010101" pitchFamily="2" charset="-122"/>
                <a:ea typeface="宋体" panose="02010600030101010101" pitchFamily="2" charset="-122"/>
                <a:cs typeface="宋体" panose="02010600030101010101" pitchFamily="2" charset="-122"/>
              </a:rPr>
              <a:t>领域</a:t>
            </a:r>
            <a:r>
              <a:rPr lang="zh-CN" altLang="zh-CN" sz="1600" dirty="0">
                <a:latin typeface="宋体" panose="02010600030101010101" pitchFamily="2" charset="-122"/>
                <a:ea typeface="宋体" panose="02010600030101010101" pitchFamily="2" charset="-122"/>
                <a:cs typeface="宋体" panose="02010600030101010101" pitchFamily="2" charset="-122"/>
              </a:rPr>
              <a:t>内的信息存储</a:t>
            </a:r>
            <a:r>
              <a:rPr lang="zh-CN" altLang="en-US" sz="1600" dirty="0">
                <a:latin typeface="宋体" panose="02010600030101010101" pitchFamily="2" charset="-122"/>
                <a:ea typeface="宋体" panose="02010600030101010101" pitchFamily="2" charset="-122"/>
                <a:cs typeface="宋体" panose="02010600030101010101" pitchFamily="2" charset="-122"/>
              </a:rPr>
              <a:t>。</a:t>
            </a:r>
            <a:endParaRPr lang="en-US" altLang="zh-CN" sz="1600" dirty="0">
              <a:latin typeface="宋体" panose="02010600030101010101" pitchFamily="2" charset="-122"/>
              <a:ea typeface="宋体" panose="02010600030101010101" pitchFamily="2" charset="-122"/>
              <a:cs typeface="宋体" panose="02010600030101010101" pitchFamily="2" charset="-122"/>
            </a:endParaRPr>
          </a:p>
          <a:p>
            <a:pPr>
              <a:buFont typeface="Wingdings" panose="05000000000000000000" pitchFamily="2" charset="2"/>
              <a:buChar char="Ø"/>
            </a:pPr>
            <a:r>
              <a:rPr lang="zh-CN" altLang="zh-CN" sz="1600" dirty="0">
                <a:latin typeface="宋体" panose="02010600030101010101" pitchFamily="2" charset="-122"/>
                <a:ea typeface="宋体" panose="02010600030101010101" pitchFamily="2" charset="-122"/>
                <a:cs typeface="宋体" panose="02010600030101010101" pitchFamily="2" charset="-122"/>
              </a:rPr>
              <a:t>外存储器可作为输入</a:t>
            </a:r>
            <a:r>
              <a:rPr lang="en-US" altLang="zh-CN" sz="1600" dirty="0">
                <a:latin typeface="宋体" panose="02010600030101010101" pitchFamily="2" charset="-122"/>
                <a:ea typeface="宋体" panose="02010600030101010101" pitchFamily="2" charset="-122"/>
                <a:cs typeface="宋体" panose="02010600030101010101" pitchFamily="2" charset="-122"/>
              </a:rPr>
              <a:t>/</a:t>
            </a:r>
            <a:r>
              <a:rPr lang="zh-CN" altLang="zh-CN" sz="1600" dirty="0">
                <a:latin typeface="宋体" panose="02010600030101010101" pitchFamily="2" charset="-122"/>
                <a:ea typeface="宋体" panose="02010600030101010101" pitchFamily="2" charset="-122"/>
                <a:cs typeface="宋体" panose="02010600030101010101" pitchFamily="2" charset="-122"/>
              </a:rPr>
              <a:t>输出设备。</a:t>
            </a:r>
          </a:p>
          <a:p>
            <a:pPr>
              <a:buFont typeface="Wingdings" panose="05000000000000000000" pitchFamily="2" charset="2"/>
              <a:buChar char="Ø"/>
            </a:pPr>
            <a:r>
              <a:rPr lang="en-US" altLang="zh-CN" sz="1600" dirty="0">
                <a:latin typeface="宋体" panose="02010600030101010101" pitchFamily="2" charset="-122"/>
                <a:ea typeface="宋体" panose="02010600030101010101" pitchFamily="2" charset="-122"/>
                <a:cs typeface="宋体" panose="02010600030101010101" pitchFamily="2" charset="-122"/>
              </a:rPr>
              <a:t>选择存储器件的考虑因素：</a:t>
            </a:r>
          </a:p>
          <a:p>
            <a:pPr marL="0" indent="0">
              <a:buFont typeface="Wingdings" panose="05000000000000000000" pitchFamily="2" charset="2"/>
              <a:buNone/>
            </a:pPr>
            <a:r>
              <a:rPr lang="en-US" altLang="zh-CN" sz="1600" dirty="0">
                <a:latin typeface="宋体" panose="02010600030101010101" pitchFamily="2" charset="-122"/>
                <a:ea typeface="宋体" panose="02010600030101010101" pitchFamily="2" charset="-122"/>
                <a:cs typeface="宋体" panose="02010600030101010101" pitchFamily="2" charset="-122"/>
              </a:rPr>
              <a:t>1）意失性：意失性是指电源断开以后，存储器的内容是否丢失，如某种存储器断电以后，仍能保存其中的内容，则称为非意失性存储器，否则为意失性存储器。</a:t>
            </a:r>
          </a:p>
          <a:p>
            <a:pPr marL="0" indent="0">
              <a:buFont typeface="Wingdings" panose="05000000000000000000" pitchFamily="2" charset="2"/>
              <a:buNone/>
            </a:pPr>
            <a:r>
              <a:rPr lang="en-US" altLang="zh-CN" sz="1600" dirty="0">
                <a:latin typeface="宋体" panose="02010600030101010101" pitchFamily="2" charset="-122"/>
                <a:ea typeface="宋体" panose="02010600030101010101" pitchFamily="2" charset="-122"/>
                <a:cs typeface="宋体" panose="02010600030101010101" pitchFamily="2" charset="-122"/>
              </a:rPr>
              <a:t>2）只读性：如果某个存储器中写入数据后，只能被读出，但不能用通常的办法重写或者改写，那么这种存储器就叫只读存储器，如果一个存储器在写入数据后，既可对它进行读出，又可对它修改，就叫做可读写存储器。</a:t>
            </a:r>
          </a:p>
          <a:p>
            <a:pPr>
              <a:buNone/>
            </a:pPr>
            <a:endParaRPr lang="en-US" altLang="zh-CN" sz="2000" dirty="0">
              <a:ea typeface="宋体" panose="02010600030101010101" pitchFamily="2" charset="-122"/>
            </a:endParaRPr>
          </a:p>
          <a:p>
            <a:pPr>
              <a:buFont typeface="Wingdings" panose="05000000000000000000" pitchFamily="2" charset="2"/>
              <a:buChar char="ü"/>
            </a:pPr>
            <a:endParaRPr lang="en-US" altLang="zh-CN" sz="2000" dirty="0">
              <a:ea typeface="宋体" panose="02010600030101010101" pitchFamily="2" charset="-122"/>
            </a:endParaRPr>
          </a:p>
          <a:p>
            <a:pPr eaLnBrk="1" hangingPunct="1">
              <a:buNone/>
            </a:pPr>
            <a:endParaRPr lang="en-US" altLang="zh-CN" dirty="0">
              <a:ea typeface="宋体" panose="02010600030101010101" pitchFamily="2" charset="-122"/>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p:cNvSpPr>
          <p:nvPr>
            <p:ph type="title"/>
          </p:nvPr>
        </p:nvSpPr>
        <p:spPr/>
        <p:txBody>
          <a:bodyPr vert="horz" wrap="square" lIns="91440" tIns="45720" rIns="91440" bIns="45720" anchor="ctr" anchorCtr="0"/>
          <a:lstStyle/>
          <a:p>
            <a:pPr eaLnBrk="1" hangingPunct="1"/>
            <a:r>
              <a:rPr lang="zh-CN" altLang="en-US" sz="3200" dirty="0">
                <a:latin typeface="Times New Roman" panose="02020603050405020304" pitchFamily="18" charset="0"/>
                <a:ea typeface="宋体" panose="02010600030101010101" pitchFamily="2" charset="-122"/>
              </a:rPr>
              <a:t>第二章  电子计算机基础知识</a:t>
            </a:r>
          </a:p>
        </p:txBody>
      </p:sp>
      <p:sp>
        <p:nvSpPr>
          <p:cNvPr id="27651" name="Rectangle 3"/>
          <p:cNvSpPr>
            <a:spLocks noGrp="1"/>
          </p:cNvSpPr>
          <p:nvPr>
            <p:ph idx="1"/>
          </p:nvPr>
        </p:nvSpPr>
        <p:spPr/>
        <p:txBody>
          <a:bodyPr vert="horz" wrap="square" lIns="91440" tIns="45720" rIns="91440" bIns="45720" anchor="t" anchorCtr="0"/>
          <a:lstStyle/>
          <a:p>
            <a:pPr marL="0" indent="0">
              <a:buFont typeface="Wingdings" panose="05000000000000000000" pitchFamily="2" charset="2"/>
              <a:buNone/>
            </a:pPr>
            <a:r>
              <a:rPr lang="zh-CN" altLang="zh-CN" sz="1600" dirty="0">
                <a:latin typeface="宋体" panose="02010600030101010101" pitchFamily="2" charset="-122"/>
                <a:ea typeface="宋体" panose="02010600030101010101" pitchFamily="2" charset="-122"/>
                <a:cs typeface="宋体" panose="02010600030101010101" pitchFamily="2" charset="-122"/>
              </a:rPr>
              <a:t>选择存储器件的考虑因素：</a:t>
            </a:r>
          </a:p>
          <a:p>
            <a:pPr>
              <a:buFont typeface="Wingdings" panose="05000000000000000000" pitchFamily="2" charset="2"/>
              <a:buChar char="Ø"/>
            </a:pPr>
            <a:r>
              <a:rPr lang="en-US" altLang="zh-CN" sz="1600" dirty="0">
                <a:latin typeface="宋体" panose="02010600030101010101" pitchFamily="2" charset="-122"/>
                <a:ea typeface="宋体" panose="02010600030101010101" pitchFamily="2" charset="-122"/>
                <a:cs typeface="宋体" panose="02010600030101010101" pitchFamily="2" charset="-122"/>
              </a:rPr>
              <a:t>3</a:t>
            </a:r>
            <a:r>
              <a:rPr lang="zh-CN" altLang="zh-CN" sz="1600" dirty="0">
                <a:latin typeface="宋体" panose="02010600030101010101" pitchFamily="2" charset="-122"/>
                <a:ea typeface="宋体" panose="02010600030101010101" pitchFamily="2" charset="-122"/>
                <a:cs typeface="宋体" panose="02010600030101010101" pitchFamily="2" charset="-122"/>
              </a:rPr>
              <a:t>）存储容量：每个芯片中的存储单元的总数即为存储容量。</a:t>
            </a:r>
          </a:p>
          <a:p>
            <a:pPr>
              <a:buNone/>
            </a:pPr>
            <a:r>
              <a:rPr lang="zh-CN" altLang="zh-CN" sz="1600" dirty="0">
                <a:latin typeface="宋体" panose="02010600030101010101" pitchFamily="2" charset="-122"/>
                <a:ea typeface="宋体" panose="02010600030101010101" pitchFamily="2" charset="-122"/>
                <a:cs typeface="宋体" panose="02010600030101010101" pitchFamily="2" charset="-122"/>
              </a:rPr>
              <a:t>存储容量的常用单位有： </a:t>
            </a:r>
            <a:br>
              <a:rPr lang="en-US" altLang="zh-CN" sz="1600" dirty="0">
                <a:latin typeface="宋体" panose="02010600030101010101" pitchFamily="2" charset="-122"/>
                <a:ea typeface="宋体" panose="02010600030101010101" pitchFamily="2" charset="-122"/>
                <a:cs typeface="宋体" panose="02010600030101010101" pitchFamily="2" charset="-122"/>
              </a:rPr>
            </a:br>
            <a:r>
              <a:rPr lang="zh-CN" altLang="zh-CN" sz="1600" dirty="0">
                <a:latin typeface="宋体" panose="02010600030101010101" pitchFamily="2" charset="-122"/>
                <a:ea typeface="宋体" panose="02010600030101010101" pitchFamily="2" charset="-122"/>
                <a:cs typeface="宋体" panose="02010600030101010101" pitchFamily="2" charset="-122"/>
              </a:rPr>
              <a:t>①</a:t>
            </a:r>
            <a:r>
              <a:rPr lang="zh-CN" altLang="zh-CN" sz="1600" b="1" dirty="0">
                <a:latin typeface="宋体" panose="02010600030101010101" pitchFamily="2" charset="-122"/>
                <a:ea typeface="宋体" panose="02010600030101010101" pitchFamily="2" charset="-122"/>
                <a:cs typeface="宋体" panose="02010600030101010101" pitchFamily="2" charset="-122"/>
              </a:rPr>
              <a:t>比特：这是内存中最小的单位，一个比特对应着一个</a:t>
            </a:r>
            <a:r>
              <a:rPr lang="zh-CN" altLang="en-US" sz="1600" b="1" dirty="0">
                <a:latin typeface="宋体" panose="02010600030101010101" pitchFamily="2" charset="-122"/>
                <a:ea typeface="宋体" panose="02010600030101010101" pitchFamily="2" charset="-122"/>
                <a:cs typeface="宋体" panose="02010600030101010101" pitchFamily="2" charset="-122"/>
              </a:rPr>
              <a:t>晶体管</a:t>
            </a:r>
            <a:r>
              <a:rPr lang="zh-CN" altLang="zh-CN" sz="1600" b="1" dirty="0">
                <a:latin typeface="宋体" panose="02010600030101010101" pitchFamily="2" charset="-122"/>
                <a:ea typeface="宋体" panose="02010600030101010101" pitchFamily="2" charset="-122"/>
                <a:cs typeface="宋体" panose="02010600030101010101" pitchFamily="2" charset="-122"/>
              </a:rPr>
              <a:t>。 </a:t>
            </a:r>
            <a:br>
              <a:rPr lang="en-US" altLang="zh-CN" sz="1600" dirty="0">
                <a:latin typeface="宋体" panose="02010600030101010101" pitchFamily="2" charset="-122"/>
                <a:ea typeface="宋体" panose="02010600030101010101" pitchFamily="2" charset="-122"/>
                <a:cs typeface="宋体" panose="02010600030101010101" pitchFamily="2" charset="-122"/>
              </a:rPr>
            </a:br>
            <a:r>
              <a:rPr lang="zh-CN" altLang="zh-CN" sz="1600" dirty="0">
                <a:latin typeface="宋体" panose="02010600030101010101" pitchFamily="2" charset="-122"/>
                <a:ea typeface="宋体" panose="02010600030101010101" pitchFamily="2" charset="-122"/>
                <a:cs typeface="宋体" panose="02010600030101010101" pitchFamily="2" charset="-122"/>
              </a:rPr>
              <a:t>②字节：是计算机中最常用、最基本的存在单位。</a:t>
            </a:r>
            <a:r>
              <a:rPr lang="en-US" altLang="zh-CN" sz="1600" dirty="0">
                <a:latin typeface="宋体" panose="02010600030101010101" pitchFamily="2" charset="-122"/>
                <a:ea typeface="宋体" panose="02010600030101010101" pitchFamily="2" charset="-122"/>
                <a:cs typeface="宋体" panose="02010600030101010101" pitchFamily="2" charset="-122"/>
              </a:rPr>
              <a:t>1 Byte</a:t>
            </a:r>
            <a:r>
              <a:rPr lang="zh-CN" altLang="zh-CN" sz="1600" dirty="0">
                <a:latin typeface="宋体" panose="02010600030101010101" pitchFamily="2" charset="-122"/>
                <a:ea typeface="宋体" panose="02010600030101010101" pitchFamily="2" charset="-122"/>
                <a:cs typeface="宋体" panose="02010600030101010101" pitchFamily="2" charset="-122"/>
              </a:rPr>
              <a:t>＝</a:t>
            </a:r>
            <a:r>
              <a:rPr lang="en-US" altLang="zh-CN" sz="1600" dirty="0">
                <a:latin typeface="宋体" panose="02010600030101010101" pitchFamily="2" charset="-122"/>
                <a:ea typeface="宋体" panose="02010600030101010101" pitchFamily="2" charset="-122"/>
                <a:cs typeface="宋体" panose="02010600030101010101" pitchFamily="2" charset="-122"/>
              </a:rPr>
              <a:t>8bit</a:t>
            </a:r>
            <a:r>
              <a:rPr lang="zh-CN" altLang="zh-CN" sz="1600" dirty="0">
                <a:latin typeface="宋体" panose="02010600030101010101" pitchFamily="2" charset="-122"/>
                <a:ea typeface="宋体" panose="02010600030101010101" pitchFamily="2" charset="-122"/>
                <a:cs typeface="宋体" panose="02010600030101010101" pitchFamily="2" charset="-122"/>
              </a:rPr>
              <a:t>。 </a:t>
            </a:r>
            <a:br>
              <a:rPr lang="en-US" altLang="zh-CN" sz="1600" dirty="0">
                <a:latin typeface="宋体" panose="02010600030101010101" pitchFamily="2" charset="-122"/>
                <a:ea typeface="宋体" panose="02010600030101010101" pitchFamily="2" charset="-122"/>
                <a:cs typeface="宋体" panose="02010600030101010101" pitchFamily="2" charset="-122"/>
              </a:rPr>
            </a:br>
            <a:r>
              <a:rPr lang="zh-CN" altLang="zh-CN" sz="1600" dirty="0">
                <a:latin typeface="宋体" panose="02010600030101010101" pitchFamily="2" charset="-122"/>
                <a:ea typeface="宋体" panose="02010600030101010101" pitchFamily="2" charset="-122"/>
                <a:cs typeface="宋体" panose="02010600030101010101" pitchFamily="2" charset="-122"/>
              </a:rPr>
              <a:t>③千字节：电脑的内存容量一般以千字节来表示。</a:t>
            </a:r>
            <a:r>
              <a:rPr lang="en-US" altLang="zh-CN" sz="1600" dirty="0">
                <a:latin typeface="宋体" panose="02010600030101010101" pitchFamily="2" charset="-122"/>
                <a:ea typeface="宋体" panose="02010600030101010101" pitchFamily="2" charset="-122"/>
                <a:cs typeface="宋体" panose="02010600030101010101" pitchFamily="2" charset="-122"/>
              </a:rPr>
              <a:t>1KB</a:t>
            </a:r>
            <a:r>
              <a:rPr lang="zh-CN" altLang="zh-CN" sz="1600" dirty="0">
                <a:latin typeface="宋体" panose="02010600030101010101" pitchFamily="2" charset="-122"/>
                <a:ea typeface="宋体" panose="02010600030101010101" pitchFamily="2" charset="-122"/>
                <a:cs typeface="宋体" panose="02010600030101010101" pitchFamily="2" charset="-122"/>
              </a:rPr>
              <a:t>＝</a:t>
            </a:r>
            <a:r>
              <a:rPr lang="en-US" altLang="zh-CN" sz="1600" dirty="0">
                <a:latin typeface="宋体" panose="02010600030101010101" pitchFamily="2" charset="-122"/>
                <a:ea typeface="宋体" panose="02010600030101010101" pitchFamily="2" charset="-122"/>
                <a:cs typeface="宋体" panose="02010600030101010101" pitchFamily="2" charset="-122"/>
              </a:rPr>
              <a:t>1024Byte</a:t>
            </a:r>
            <a:r>
              <a:rPr lang="zh-CN" altLang="zh-CN" sz="1600" dirty="0">
                <a:latin typeface="宋体" panose="02010600030101010101" pitchFamily="2" charset="-122"/>
                <a:ea typeface="宋体" panose="02010600030101010101" pitchFamily="2" charset="-122"/>
                <a:cs typeface="宋体" panose="02010600030101010101" pitchFamily="2" charset="-122"/>
              </a:rPr>
              <a:t>。 </a:t>
            </a:r>
            <a:br>
              <a:rPr lang="en-US" altLang="zh-CN" sz="1600" dirty="0">
                <a:latin typeface="宋体" panose="02010600030101010101" pitchFamily="2" charset="-122"/>
                <a:ea typeface="宋体" panose="02010600030101010101" pitchFamily="2" charset="-122"/>
                <a:cs typeface="宋体" panose="02010600030101010101" pitchFamily="2" charset="-122"/>
              </a:rPr>
            </a:br>
            <a:r>
              <a:rPr lang="zh-CN" altLang="zh-CN" sz="1600" dirty="0">
                <a:latin typeface="宋体" panose="02010600030101010101" pitchFamily="2" charset="-122"/>
                <a:ea typeface="宋体" panose="02010600030101010101" pitchFamily="2" charset="-122"/>
                <a:cs typeface="宋体" panose="02010600030101010101" pitchFamily="2" charset="-122"/>
              </a:rPr>
              <a:t>④兆字节：</a:t>
            </a:r>
            <a:r>
              <a:rPr lang="en-US" altLang="zh-CN" sz="1600" dirty="0">
                <a:latin typeface="宋体" panose="02010600030101010101" pitchFamily="2" charset="-122"/>
                <a:ea typeface="宋体" panose="02010600030101010101" pitchFamily="2" charset="-122"/>
                <a:cs typeface="宋体" panose="02010600030101010101" pitchFamily="2" charset="-122"/>
              </a:rPr>
              <a:t>90</a:t>
            </a:r>
            <a:r>
              <a:rPr lang="zh-CN" altLang="zh-CN" sz="1600" dirty="0">
                <a:latin typeface="宋体" panose="02010600030101010101" pitchFamily="2" charset="-122"/>
                <a:ea typeface="宋体" panose="02010600030101010101" pitchFamily="2" charset="-122"/>
                <a:cs typeface="宋体" panose="02010600030101010101" pitchFamily="2" charset="-122"/>
              </a:rPr>
              <a:t>年代流行</a:t>
            </a:r>
            <a:r>
              <a:rPr lang="zh-CN" altLang="en-US" sz="1600" dirty="0">
                <a:latin typeface="宋体" panose="02010600030101010101" pitchFamily="2" charset="-122"/>
                <a:ea typeface="宋体" panose="02010600030101010101" pitchFamily="2" charset="-122"/>
                <a:cs typeface="宋体" panose="02010600030101010101" pitchFamily="2" charset="-122"/>
              </a:rPr>
              <a:t>的</a:t>
            </a:r>
            <a:r>
              <a:rPr lang="zh-CN" altLang="zh-CN" sz="1600" dirty="0">
                <a:latin typeface="宋体" panose="02010600030101010101" pitchFamily="2" charset="-122"/>
                <a:ea typeface="宋体" panose="02010600030101010101" pitchFamily="2" charset="-122"/>
                <a:cs typeface="宋体" panose="02010600030101010101" pitchFamily="2" charset="-122"/>
              </a:rPr>
              <a:t>微机的</a:t>
            </a:r>
            <a:r>
              <a:rPr lang="zh-CN" altLang="en-US" sz="1600" dirty="0">
                <a:latin typeface="宋体" panose="02010600030101010101" pitchFamily="2" charset="-122"/>
                <a:ea typeface="宋体" panose="02010600030101010101" pitchFamily="2" charset="-122"/>
                <a:cs typeface="宋体" panose="02010600030101010101" pitchFamily="2" charset="-122"/>
              </a:rPr>
              <a:t>硬盘</a:t>
            </a:r>
            <a:r>
              <a:rPr lang="zh-CN" altLang="zh-CN" sz="1600" dirty="0">
                <a:latin typeface="宋体" panose="02010600030101010101" pitchFamily="2" charset="-122"/>
                <a:ea typeface="宋体" panose="02010600030101010101" pitchFamily="2" charset="-122"/>
                <a:cs typeface="宋体" panose="02010600030101010101" pitchFamily="2" charset="-122"/>
              </a:rPr>
              <a:t>和内存等以兆字节（</a:t>
            </a:r>
            <a:r>
              <a:rPr lang="en-US" altLang="zh-CN" sz="1600" dirty="0">
                <a:latin typeface="宋体" panose="02010600030101010101" pitchFamily="2" charset="-122"/>
                <a:ea typeface="宋体" panose="02010600030101010101" pitchFamily="2" charset="-122"/>
                <a:cs typeface="宋体" panose="02010600030101010101" pitchFamily="2" charset="-122"/>
              </a:rPr>
              <a:t>MB</a:t>
            </a:r>
            <a:r>
              <a:rPr lang="zh-CN" altLang="zh-CN" sz="1600" dirty="0">
                <a:latin typeface="宋体" panose="02010600030101010101" pitchFamily="2" charset="-122"/>
                <a:ea typeface="宋体" panose="02010600030101010101" pitchFamily="2" charset="-122"/>
                <a:cs typeface="宋体" panose="02010600030101010101" pitchFamily="2" charset="-122"/>
              </a:rPr>
              <a:t>）为单位。</a:t>
            </a:r>
            <a:r>
              <a:rPr lang="en-US" altLang="zh-CN" sz="1600" dirty="0">
                <a:latin typeface="宋体" panose="02010600030101010101" pitchFamily="2" charset="-122"/>
                <a:ea typeface="宋体" panose="02010600030101010101" pitchFamily="2" charset="-122"/>
                <a:cs typeface="宋体" panose="02010600030101010101" pitchFamily="2" charset="-122"/>
              </a:rPr>
              <a:t>1 MB</a:t>
            </a:r>
            <a:r>
              <a:rPr lang="zh-CN" altLang="zh-CN" sz="1600" dirty="0">
                <a:latin typeface="宋体" panose="02010600030101010101" pitchFamily="2" charset="-122"/>
                <a:ea typeface="宋体" panose="02010600030101010101" pitchFamily="2" charset="-122"/>
                <a:cs typeface="宋体" panose="02010600030101010101" pitchFamily="2" charset="-122"/>
              </a:rPr>
              <a:t>＝</a:t>
            </a:r>
            <a:r>
              <a:rPr lang="en-US" altLang="zh-CN" sz="1600" dirty="0">
                <a:latin typeface="宋体" panose="02010600030101010101" pitchFamily="2" charset="-122"/>
                <a:ea typeface="宋体" panose="02010600030101010101" pitchFamily="2" charset="-122"/>
                <a:cs typeface="宋体" panose="02010600030101010101" pitchFamily="2" charset="-122"/>
              </a:rPr>
              <a:t>1024KB</a:t>
            </a:r>
            <a:r>
              <a:rPr lang="zh-CN" altLang="zh-CN" sz="1600" dirty="0">
                <a:latin typeface="宋体" panose="02010600030101010101" pitchFamily="2" charset="-122"/>
                <a:ea typeface="宋体" panose="02010600030101010101" pitchFamily="2" charset="-122"/>
                <a:cs typeface="宋体" panose="02010600030101010101" pitchFamily="2" charset="-122"/>
              </a:rPr>
              <a:t>。 </a:t>
            </a:r>
            <a:br>
              <a:rPr lang="en-US" altLang="zh-CN" sz="1600" dirty="0">
                <a:latin typeface="宋体" panose="02010600030101010101" pitchFamily="2" charset="-122"/>
                <a:ea typeface="宋体" panose="02010600030101010101" pitchFamily="2" charset="-122"/>
                <a:cs typeface="宋体" panose="02010600030101010101" pitchFamily="2" charset="-122"/>
              </a:rPr>
            </a:br>
            <a:r>
              <a:rPr lang="zh-CN" altLang="zh-CN" sz="1600" dirty="0">
                <a:latin typeface="宋体" panose="02010600030101010101" pitchFamily="2" charset="-122"/>
                <a:ea typeface="宋体" panose="02010600030101010101" pitchFamily="2" charset="-122"/>
                <a:cs typeface="宋体" panose="02010600030101010101" pitchFamily="2" charset="-122"/>
              </a:rPr>
              <a:t>⑤吉字节：目前微机的硬盘</a:t>
            </a:r>
            <a:r>
              <a:rPr lang="zh-CN" altLang="en-US" sz="1600" dirty="0">
                <a:latin typeface="宋体" panose="02010600030101010101" pitchFamily="2" charset="-122"/>
                <a:ea typeface="宋体" panose="02010600030101010101" pitchFamily="2" charset="-122"/>
                <a:cs typeface="宋体" panose="02010600030101010101" pitchFamily="2" charset="-122"/>
              </a:rPr>
              <a:t>常以吉字节为单位。</a:t>
            </a:r>
            <a:r>
              <a:rPr lang="en-US" altLang="zh-CN" sz="1600" dirty="0">
                <a:latin typeface="宋体" panose="02010600030101010101" pitchFamily="2" charset="-122"/>
                <a:ea typeface="宋体" panose="02010600030101010101" pitchFamily="2" charset="-122"/>
                <a:cs typeface="宋体" panose="02010600030101010101" pitchFamily="2" charset="-122"/>
              </a:rPr>
              <a:t>1GB</a:t>
            </a:r>
            <a:r>
              <a:rPr lang="zh-CN" altLang="zh-CN" sz="1600" dirty="0">
                <a:latin typeface="宋体" panose="02010600030101010101" pitchFamily="2" charset="-122"/>
                <a:ea typeface="宋体" panose="02010600030101010101" pitchFamily="2" charset="-122"/>
                <a:cs typeface="宋体" panose="02010600030101010101" pitchFamily="2" charset="-122"/>
              </a:rPr>
              <a:t>＝</a:t>
            </a:r>
            <a:r>
              <a:rPr lang="en-US" altLang="zh-CN" sz="1600" dirty="0">
                <a:latin typeface="宋体" panose="02010600030101010101" pitchFamily="2" charset="-122"/>
                <a:ea typeface="宋体" panose="02010600030101010101" pitchFamily="2" charset="-122"/>
                <a:cs typeface="宋体" panose="02010600030101010101" pitchFamily="2" charset="-122"/>
              </a:rPr>
              <a:t>1024MB</a:t>
            </a:r>
            <a:r>
              <a:rPr lang="zh-CN" altLang="zh-CN" sz="1600" dirty="0">
                <a:latin typeface="宋体" panose="02010600030101010101" pitchFamily="2" charset="-122"/>
                <a:ea typeface="宋体" panose="02010600030101010101" pitchFamily="2" charset="-122"/>
                <a:cs typeface="宋体" panose="02010600030101010101" pitchFamily="2" charset="-122"/>
              </a:rPr>
              <a:t>。 </a:t>
            </a:r>
            <a:br>
              <a:rPr lang="en-US" altLang="zh-CN" sz="1600" dirty="0">
                <a:latin typeface="宋体" panose="02010600030101010101" pitchFamily="2" charset="-122"/>
                <a:ea typeface="宋体" panose="02010600030101010101" pitchFamily="2" charset="-122"/>
                <a:cs typeface="宋体" panose="02010600030101010101" pitchFamily="2" charset="-122"/>
              </a:rPr>
            </a:br>
            <a:r>
              <a:rPr lang="zh-CN" altLang="zh-CN" sz="1600" dirty="0">
                <a:latin typeface="宋体" panose="02010600030101010101" pitchFamily="2" charset="-122"/>
                <a:ea typeface="宋体" panose="02010600030101010101" pitchFamily="2" charset="-122"/>
                <a:cs typeface="宋体" panose="02010600030101010101" pitchFamily="2" charset="-122"/>
              </a:rPr>
              <a:t>⑥太字节：</a:t>
            </a:r>
            <a:r>
              <a:rPr lang="en-US" altLang="zh-CN" sz="1600" dirty="0">
                <a:latin typeface="宋体" panose="02010600030101010101" pitchFamily="2" charset="-122"/>
                <a:ea typeface="宋体" panose="02010600030101010101" pitchFamily="2" charset="-122"/>
                <a:cs typeface="宋体" panose="02010600030101010101" pitchFamily="2" charset="-122"/>
              </a:rPr>
              <a:t>1TB</a:t>
            </a:r>
            <a:r>
              <a:rPr lang="zh-CN" altLang="zh-CN" sz="1600" dirty="0">
                <a:latin typeface="宋体" panose="02010600030101010101" pitchFamily="2" charset="-122"/>
                <a:ea typeface="宋体" panose="02010600030101010101" pitchFamily="2" charset="-122"/>
                <a:cs typeface="宋体" panose="02010600030101010101" pitchFamily="2" charset="-122"/>
              </a:rPr>
              <a:t>＝</a:t>
            </a:r>
            <a:r>
              <a:rPr lang="en-US" altLang="zh-CN" sz="1600" dirty="0">
                <a:latin typeface="宋体" panose="02010600030101010101" pitchFamily="2" charset="-122"/>
                <a:ea typeface="宋体" panose="02010600030101010101" pitchFamily="2" charset="-122"/>
                <a:cs typeface="宋体" panose="02010600030101010101" pitchFamily="2" charset="-122"/>
              </a:rPr>
              <a:t>1024GB</a:t>
            </a:r>
            <a:r>
              <a:rPr lang="zh-CN" altLang="zh-CN" sz="1600" dirty="0">
                <a:latin typeface="宋体" panose="02010600030101010101" pitchFamily="2" charset="-122"/>
                <a:ea typeface="宋体" panose="02010600030101010101" pitchFamily="2" charset="-122"/>
                <a:cs typeface="宋体" panose="02010600030101010101" pitchFamily="2" charset="-122"/>
              </a:rPr>
              <a:t>。 </a:t>
            </a:r>
            <a:br>
              <a:rPr lang="en-US" altLang="zh-CN" sz="2000" dirty="0">
                <a:ea typeface="宋体" panose="02010600030101010101" pitchFamily="2" charset="-122"/>
              </a:rPr>
            </a:br>
            <a:endParaRPr lang="en-US" altLang="zh-CN" dirty="0">
              <a:ea typeface="宋体" panose="02010600030101010101" pitchFamily="2" charset="-122"/>
            </a:endParaRPr>
          </a:p>
          <a:p>
            <a:pPr>
              <a:buNone/>
            </a:pPr>
            <a:br>
              <a:rPr lang="en-US" altLang="zh-CN" sz="2000" dirty="0">
                <a:ea typeface="宋体" panose="02010600030101010101" pitchFamily="2" charset="-122"/>
              </a:rPr>
            </a:br>
            <a:endParaRPr lang="en-US" altLang="zh-CN" sz="2000" dirty="0">
              <a:ea typeface="宋体" panose="02010600030101010101" pitchFamily="2" charset="-122"/>
            </a:endParaRPr>
          </a:p>
          <a:p>
            <a:pPr eaLnBrk="1" hangingPunct="1">
              <a:buNone/>
            </a:pPr>
            <a:endParaRPr lang="en-US" altLang="zh-CN" dirty="0">
              <a:ea typeface="宋体" panose="02010600030101010101" pitchFamily="2" charset="-122"/>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p:cNvSpPr>
          <p:nvPr>
            <p:ph type="title"/>
          </p:nvPr>
        </p:nvSpPr>
        <p:spPr/>
        <p:txBody>
          <a:bodyPr vert="horz" wrap="square" lIns="91440" tIns="45720" rIns="91440" bIns="45720" anchor="ctr" anchorCtr="0"/>
          <a:lstStyle/>
          <a:p>
            <a:pPr eaLnBrk="1" hangingPunct="1"/>
            <a:r>
              <a:rPr lang="zh-CN" altLang="en-US" sz="3200" dirty="0">
                <a:latin typeface="Times New Roman" panose="02020603050405020304" pitchFamily="18" charset="0"/>
                <a:ea typeface="宋体" panose="02010600030101010101" pitchFamily="2" charset="-122"/>
              </a:rPr>
              <a:t>第二章  电子计算机基础知识</a:t>
            </a:r>
          </a:p>
        </p:txBody>
      </p:sp>
      <p:sp>
        <p:nvSpPr>
          <p:cNvPr id="28675" name="Rectangle 3"/>
          <p:cNvSpPr>
            <a:spLocks noGrp="1"/>
          </p:cNvSpPr>
          <p:nvPr>
            <p:ph idx="1"/>
          </p:nvPr>
        </p:nvSpPr>
        <p:spPr/>
        <p:txBody>
          <a:bodyPr vert="horz" wrap="square" lIns="91440" tIns="45720" rIns="91440" bIns="45720" anchor="t" anchorCtr="0"/>
          <a:lstStyle/>
          <a:p>
            <a:pPr marL="0" indent="0">
              <a:buFont typeface="Wingdings" panose="05000000000000000000" pitchFamily="2" charset="2"/>
              <a:buNone/>
            </a:pPr>
            <a:r>
              <a:rPr lang="zh-CN" altLang="zh-CN" sz="1600" dirty="0">
                <a:latin typeface="宋体" panose="02010600030101010101" pitchFamily="2" charset="-122"/>
                <a:ea typeface="宋体" panose="02010600030101010101" pitchFamily="2" charset="-122"/>
                <a:cs typeface="宋体" panose="02010600030101010101" pitchFamily="2" charset="-122"/>
              </a:rPr>
              <a:t>选择存储器件的考虑因素：</a:t>
            </a:r>
          </a:p>
          <a:p>
            <a:pPr>
              <a:buNone/>
            </a:pPr>
            <a:r>
              <a:rPr lang="en-US" altLang="zh-CN" sz="1600" dirty="0">
                <a:latin typeface="宋体" panose="02010600030101010101" pitchFamily="2" charset="-122"/>
                <a:ea typeface="宋体" panose="02010600030101010101" pitchFamily="2" charset="-122"/>
                <a:cs typeface="宋体" panose="02010600030101010101" pitchFamily="2" charset="-122"/>
              </a:rPr>
              <a:t>4</a:t>
            </a:r>
            <a:r>
              <a:rPr lang="zh-CN" altLang="zh-CN" sz="1600" dirty="0">
                <a:latin typeface="宋体" panose="02010600030101010101" pitchFamily="2" charset="-122"/>
                <a:ea typeface="宋体" panose="02010600030101010101" pitchFamily="2" charset="-122"/>
                <a:cs typeface="宋体" panose="02010600030101010101" pitchFamily="2" charset="-122"/>
              </a:rPr>
              <a:t>）速度：存储器的速度是用访问时间来衡量的。访问时间就是指存储器接</a:t>
            </a:r>
            <a:r>
              <a:rPr lang="zh-CN" altLang="en-US" sz="1600" dirty="0">
                <a:latin typeface="宋体" panose="02010600030101010101" pitchFamily="2" charset="-122"/>
                <a:ea typeface="宋体" panose="02010600030101010101" pitchFamily="2" charset="-122"/>
                <a:cs typeface="宋体" panose="02010600030101010101" pitchFamily="2" charset="-122"/>
              </a:rPr>
              <a:t>收</a:t>
            </a:r>
            <a:r>
              <a:rPr lang="zh-CN" altLang="zh-CN" sz="1600" dirty="0">
                <a:latin typeface="宋体" panose="02010600030101010101" pitchFamily="2" charset="-122"/>
                <a:ea typeface="宋体" panose="02010600030101010101" pitchFamily="2" charset="-122"/>
                <a:cs typeface="宋体" panose="02010600030101010101" pitchFamily="2" charset="-122"/>
              </a:rPr>
              <a:t>到稳定的地址信号到完成操作的时间。</a:t>
            </a:r>
          </a:p>
          <a:p>
            <a:pPr marL="0" indent="0">
              <a:buFont typeface="Wingdings" panose="05000000000000000000" pitchFamily="2" charset="2"/>
              <a:buNone/>
            </a:pPr>
            <a:r>
              <a:rPr lang="en-US" altLang="zh-CN" sz="1600" dirty="0">
                <a:latin typeface="宋体" panose="02010600030101010101" pitchFamily="2" charset="-122"/>
                <a:ea typeface="宋体" panose="02010600030101010101" pitchFamily="2" charset="-122"/>
                <a:cs typeface="宋体" panose="02010600030101010101" pitchFamily="2" charset="-122"/>
              </a:rPr>
              <a:t>5</a:t>
            </a:r>
            <a:r>
              <a:rPr lang="zh-CN" altLang="en-US" sz="1600" dirty="0">
                <a:latin typeface="宋体" panose="02010600030101010101" pitchFamily="2" charset="-122"/>
                <a:ea typeface="宋体" panose="02010600030101010101" pitchFamily="2" charset="-122"/>
                <a:cs typeface="宋体" panose="02010600030101010101" pitchFamily="2" charset="-122"/>
              </a:rPr>
              <a:t>）</a:t>
            </a:r>
            <a:r>
              <a:rPr lang="zh-CN" altLang="zh-CN" sz="1600" dirty="0">
                <a:latin typeface="宋体" panose="02010600030101010101" pitchFamily="2" charset="-122"/>
                <a:ea typeface="宋体" panose="02010600030101010101" pitchFamily="2" charset="-122"/>
                <a:cs typeface="宋体" panose="02010600030101010101" pitchFamily="2" charset="-122"/>
              </a:rPr>
              <a:t>功耗：功率的损耗，指输入功率和输出功率的差额，是非常重要的问题。</a:t>
            </a:r>
          </a:p>
          <a:p>
            <a:pPr marL="0" indent="0">
              <a:buFont typeface="Wingdings" panose="05000000000000000000" pitchFamily="2" charset="2"/>
              <a:buNone/>
            </a:pPr>
            <a:r>
              <a:rPr lang="zh-CN" altLang="zh-CN" sz="1600" dirty="0">
                <a:latin typeface="宋体" panose="02010600030101010101" pitchFamily="2" charset="-122"/>
                <a:ea typeface="宋体" panose="02010600030101010101" pitchFamily="2" charset="-122"/>
                <a:cs typeface="宋体" panose="02010600030101010101" pitchFamily="2" charset="-122"/>
              </a:rPr>
              <a:t>2.输入/输出设备 </a:t>
            </a:r>
            <a:br>
              <a:rPr lang="zh-CN" altLang="zh-CN" sz="1600" dirty="0">
                <a:latin typeface="宋体" panose="02010600030101010101" pitchFamily="2" charset="-122"/>
                <a:ea typeface="宋体" panose="02010600030101010101" pitchFamily="2" charset="-122"/>
                <a:cs typeface="宋体" panose="02010600030101010101" pitchFamily="2" charset="-122"/>
              </a:rPr>
            </a:br>
            <a:r>
              <a:rPr lang="en-US" altLang="zh-CN" sz="1600" dirty="0">
                <a:latin typeface="宋体" panose="02010600030101010101" pitchFamily="2" charset="-122"/>
                <a:ea typeface="宋体" panose="02010600030101010101" pitchFamily="2" charset="-122"/>
                <a:cs typeface="宋体" panose="02010600030101010101" pitchFamily="2" charset="-122"/>
              </a:rPr>
              <a:t>   </a:t>
            </a:r>
            <a:r>
              <a:rPr lang="zh-CN" altLang="zh-CN" sz="1600" dirty="0">
                <a:latin typeface="宋体" panose="02010600030101010101" pitchFamily="2" charset="-122"/>
                <a:ea typeface="宋体" panose="02010600030101010101" pitchFamily="2" charset="-122"/>
                <a:cs typeface="宋体" panose="02010600030101010101" pitchFamily="2" charset="-122"/>
              </a:rPr>
              <a:t>输入设备是用来接收用户输入的原始数据程序，并将它们变为计算机能识别的二进制存入到内存中。常用的输入设备有键盘、鼠标等。</a:t>
            </a:r>
          </a:p>
          <a:p>
            <a:pPr marL="0" indent="0">
              <a:buFont typeface="Wingdings" panose="05000000000000000000" pitchFamily="2" charset="2"/>
              <a:buNone/>
            </a:pPr>
            <a:r>
              <a:rPr lang="en-US" altLang="zh-CN" sz="1600" dirty="0">
                <a:latin typeface="宋体" panose="02010600030101010101" pitchFamily="2" charset="-122"/>
                <a:ea typeface="宋体" panose="02010600030101010101" pitchFamily="2" charset="-122"/>
                <a:cs typeface="宋体" panose="02010600030101010101" pitchFamily="2" charset="-122"/>
              </a:rPr>
              <a:t>   </a:t>
            </a:r>
            <a:r>
              <a:rPr lang="zh-CN" altLang="zh-CN" sz="1600" dirty="0">
                <a:latin typeface="宋体" panose="02010600030101010101" pitchFamily="2" charset="-122"/>
                <a:ea typeface="宋体" panose="02010600030101010101" pitchFamily="2" charset="-122"/>
                <a:cs typeface="宋体" panose="02010600030101010101" pitchFamily="2" charset="-122"/>
              </a:rPr>
              <a:t>键盘：键盘是微机系统中不可缺少的部件，用来输入数据、文字和命令。通常将83键的键盘称为标准键盘，将84、101、102、104键盘称为扩展键盘。</a:t>
            </a:r>
          </a:p>
          <a:p>
            <a:pPr marL="0" indent="0">
              <a:buFont typeface="Wingdings" panose="05000000000000000000" pitchFamily="2" charset="2"/>
              <a:buNone/>
            </a:pPr>
            <a:r>
              <a:rPr lang="en-US" altLang="zh-CN" sz="1600" dirty="0">
                <a:latin typeface="宋体" panose="02010600030101010101" pitchFamily="2" charset="-122"/>
                <a:ea typeface="宋体" panose="02010600030101010101" pitchFamily="2" charset="-122"/>
                <a:cs typeface="宋体" panose="02010600030101010101" pitchFamily="2" charset="-122"/>
              </a:rPr>
              <a:t>   </a:t>
            </a:r>
            <a:r>
              <a:rPr lang="zh-CN" altLang="zh-CN" sz="1600" dirty="0">
                <a:latin typeface="宋体" panose="02010600030101010101" pitchFamily="2" charset="-122"/>
                <a:ea typeface="宋体" panose="02010600030101010101" pitchFamily="2" charset="-122"/>
                <a:cs typeface="宋体" panose="02010600030101010101" pitchFamily="2" charset="-122"/>
              </a:rPr>
              <a:t>鼠标：鼠标是以定位和点击等操作方式操作的设备，通过鼠标的移动和对鼠标键的点击、双击等操作可使屏幕上的光标迅速并准确定位，进而可方便灵活地进行菜单选择、屏幕绘画等操作。</a:t>
            </a:r>
          </a:p>
          <a:p>
            <a:pPr marL="0" indent="0">
              <a:buFont typeface="Wingdings" panose="05000000000000000000" pitchFamily="2" charset="2"/>
              <a:buNone/>
            </a:pPr>
            <a:r>
              <a:rPr lang="en-US" altLang="zh-CN" sz="1600" dirty="0">
                <a:latin typeface="宋体" panose="02010600030101010101" pitchFamily="2" charset="-122"/>
                <a:ea typeface="宋体" panose="02010600030101010101" pitchFamily="2" charset="-122"/>
                <a:cs typeface="宋体" panose="02010600030101010101" pitchFamily="2" charset="-122"/>
              </a:rPr>
              <a:t>   </a:t>
            </a:r>
            <a:r>
              <a:rPr lang="zh-CN" altLang="zh-CN" sz="1600" dirty="0">
                <a:latin typeface="宋体" panose="02010600030101010101" pitchFamily="2" charset="-122"/>
                <a:ea typeface="宋体" panose="02010600030101010101" pitchFamily="2" charset="-122"/>
                <a:cs typeface="宋体" panose="02010600030101010101" pitchFamily="2" charset="-122"/>
              </a:rPr>
              <a:t>显示器：显示器是将一定的电子文件通过特定的传输设备显示到屏幕上再反射到人眼的一种反射工具。根据制造材料的不用，可分为：阴极射线管显示器、等离子显示器、液晶显示器。</a:t>
            </a:r>
          </a:p>
          <a:p>
            <a:pPr marL="0" indent="0">
              <a:buFont typeface="Wingdings" panose="05000000000000000000" pitchFamily="2" charset="2"/>
              <a:buNone/>
            </a:pPr>
            <a:r>
              <a:rPr lang="en-US" altLang="zh-CN" sz="1600" dirty="0">
                <a:latin typeface="宋体" panose="02010600030101010101" pitchFamily="2" charset="-122"/>
                <a:ea typeface="宋体" panose="02010600030101010101" pitchFamily="2" charset="-122"/>
                <a:cs typeface="宋体" panose="02010600030101010101" pitchFamily="2" charset="-122"/>
              </a:rPr>
              <a:t>   </a:t>
            </a:r>
            <a:r>
              <a:rPr lang="zh-CN" altLang="zh-CN" sz="1600" dirty="0">
                <a:latin typeface="宋体" panose="02010600030101010101" pitchFamily="2" charset="-122"/>
                <a:ea typeface="宋体" panose="02010600030101010101" pitchFamily="2" charset="-122"/>
                <a:cs typeface="宋体" panose="02010600030101010101" pitchFamily="2" charset="-122"/>
              </a:rPr>
              <a:t>显示器的性能指标：分辨率和视觉上的清晰度直接相关，分辨率越高，显示的图像和字符越清晰。分辨率用屏幕像素数目表示，比如640x480,就是指屏幕的水平方向用640个像素表示，垂直方向用480个像素表示。</a:t>
            </a:r>
          </a:p>
          <a:p>
            <a:pPr marL="0" indent="0">
              <a:buFont typeface="Wingdings" panose="05000000000000000000" pitchFamily="2" charset="2"/>
              <a:buNone/>
            </a:pPr>
            <a:r>
              <a:rPr lang="en-US" altLang="zh-CN" sz="1600" dirty="0">
                <a:latin typeface="宋体" panose="02010600030101010101" pitchFamily="2" charset="-122"/>
                <a:ea typeface="宋体" panose="02010600030101010101" pitchFamily="2" charset="-122"/>
                <a:cs typeface="宋体" panose="02010600030101010101" pitchFamily="2" charset="-122"/>
              </a:rPr>
              <a:t>   </a:t>
            </a:r>
            <a:r>
              <a:rPr lang="zh-CN" altLang="zh-CN" sz="1600" dirty="0">
                <a:latin typeface="宋体" panose="02010600030101010101" pitchFamily="2" charset="-122"/>
                <a:ea typeface="宋体" panose="02010600030101010101" pitchFamily="2" charset="-122"/>
                <a:cs typeface="宋体" panose="02010600030101010101" pitchFamily="2" charset="-122"/>
              </a:rPr>
              <a:t>颜色种类：是指一个像素点能够显示多少种颜色。</a:t>
            </a:r>
          </a:p>
          <a:p>
            <a:pPr eaLnBrk="1" hangingPunct="1">
              <a:buNone/>
            </a:pPr>
            <a:endParaRPr lang="en-US" altLang="zh-CN" dirty="0">
              <a:ea typeface="宋体" panose="02010600030101010101" pitchFamily="2" charset="-122"/>
            </a:endParaRPr>
          </a:p>
          <a:p>
            <a:pPr>
              <a:buNone/>
            </a:pPr>
            <a:br>
              <a:rPr lang="en-US" altLang="zh-CN" sz="2000" dirty="0">
                <a:ea typeface="宋体" panose="02010600030101010101" pitchFamily="2" charset="-122"/>
              </a:rPr>
            </a:br>
            <a:endParaRPr lang="en-US" altLang="zh-CN" sz="2000" dirty="0">
              <a:ea typeface="宋体" panose="02010600030101010101" pitchFamily="2" charset="-122"/>
            </a:endParaRPr>
          </a:p>
          <a:p>
            <a:pPr eaLnBrk="1" hangingPunct="1">
              <a:buNone/>
            </a:pPr>
            <a:endParaRPr lang="en-US" altLang="zh-CN" dirty="0">
              <a:ea typeface="宋体" panose="02010600030101010101" pitchFamily="2" charset="-122"/>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p:cNvSpPr>
          <p:nvPr>
            <p:ph type="title"/>
          </p:nvPr>
        </p:nvSpPr>
        <p:spPr/>
        <p:txBody>
          <a:bodyPr vert="horz" wrap="square" lIns="91440" tIns="45720" rIns="91440" bIns="45720" anchor="ctr" anchorCtr="0"/>
          <a:lstStyle/>
          <a:p>
            <a:pPr eaLnBrk="1" hangingPunct="1"/>
            <a:r>
              <a:rPr lang="zh-CN" altLang="en-US" sz="3200" dirty="0">
                <a:latin typeface="Times New Roman" panose="02020603050405020304" pitchFamily="18" charset="0"/>
                <a:ea typeface="宋体" panose="02010600030101010101" pitchFamily="2" charset="-122"/>
              </a:rPr>
              <a:t>第二章  电子计算机基础知识</a:t>
            </a:r>
          </a:p>
        </p:txBody>
      </p:sp>
      <p:sp>
        <p:nvSpPr>
          <p:cNvPr id="28675" name="Rectangle 3"/>
          <p:cNvSpPr>
            <a:spLocks noGrp="1" noChangeArrowheads="1"/>
          </p:cNvSpPr>
          <p:nvPr>
            <p:ph idx="1"/>
          </p:nvPr>
        </p:nvSpPr>
        <p:spPr/>
        <p:txBody>
          <a:bodyPr vert="horz" wrap="square" lIns="91440" tIns="45720" rIns="91440" bIns="45720" numCol="1" anchor="t" anchorCtr="0" compatLnSpc="1"/>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defRPr/>
            </a:pPr>
            <a:r>
              <a:rPr kumimoji="0" lang="en-US" altLang="zh-CN" sz="1600" b="1"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3.</a:t>
            </a:r>
            <a:r>
              <a:rPr kumimoji="0" lang="zh-CN" altLang="zh-CN" sz="1600" b="1"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总线 </a:t>
            </a:r>
            <a:endParaRPr kumimoji="0" lang="en-US" altLang="zh-CN" sz="1600" b="1"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endParaRPr>
          </a:p>
          <a:p>
            <a:pPr marL="0" marR="0" lvl="0" indent="-342900" algn="just" defTabSz="914400" rtl="0" eaLnBrk="0" fontAlgn="base" latinLnBrk="0" hangingPunct="0">
              <a:lnSpc>
                <a:spcPct val="100000"/>
              </a:lnSpc>
              <a:spcBef>
                <a:spcPts val="0"/>
              </a:spcBef>
              <a:spcAft>
                <a:spcPct val="0"/>
              </a:spcAft>
              <a:buClr>
                <a:schemeClr val="hlink"/>
              </a:buClr>
              <a:buSzTx/>
              <a:buFont typeface="Wingdings" panose="05000000000000000000" pitchFamily="2" charset="2"/>
              <a:buNone/>
              <a:defRPr/>
            </a:pPr>
            <a:r>
              <a:rPr kumimoji="0" lang="en-US"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   </a:t>
            </a:r>
            <a:r>
              <a:rPr kumimoji="0" lang="zh-CN"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总线是计算机系统中连接各个部件的信息通道，是一组为</a:t>
            </a:r>
            <a:r>
              <a:rPr kumimoji="0" lang="zh-CN" altLang="en-US"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系统部件</a:t>
            </a:r>
            <a:r>
              <a:rPr kumimoji="0" lang="zh-CN"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之间数据传送的公用</a:t>
            </a:r>
            <a:r>
              <a:rPr kumimoji="0" lang="zh-CN" altLang="en-US"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信号线</a:t>
            </a:r>
            <a:r>
              <a:rPr kumimoji="0" lang="zh-CN"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。具有汇集与分配</a:t>
            </a:r>
            <a:r>
              <a:rPr kumimoji="0" lang="zh-CN" altLang="en-US"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数据信号</a:t>
            </a:r>
            <a:r>
              <a:rPr kumimoji="0" lang="zh-CN"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、选择发送信号的部件与接收信号的部件、总线控制权的建立与转移等功能。</a:t>
            </a:r>
          </a:p>
          <a:p>
            <a:pPr marL="342900" marR="0" lvl="0" indent="-34290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defRPr/>
            </a:pPr>
            <a:r>
              <a:rPr kumimoji="0" lang="zh-CN" altLang="zh-CN" sz="1600" b="1"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总线结构</a:t>
            </a:r>
            <a:r>
              <a:rPr kumimoji="0" lang="zh-CN" altLang="en-US" sz="1600" b="1"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的</a:t>
            </a:r>
            <a:r>
              <a:rPr kumimoji="0" lang="zh-CN" altLang="zh-CN" sz="1600" b="1"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优点：</a:t>
            </a:r>
          </a:p>
          <a:p>
            <a:pPr marL="342900" marR="0" lvl="0" indent="-34290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defRPr/>
            </a:pPr>
            <a:r>
              <a:rPr kumimoji="0" lang="en-US"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1</a:t>
            </a:r>
            <a:r>
              <a:rPr kumimoji="0" lang="zh-CN"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）支持模块化设计：总线系统是总线连接的多个独立子系统，每个系统对应一个模块。</a:t>
            </a:r>
          </a:p>
          <a:p>
            <a:pPr marL="342900" marR="0" lvl="0" indent="-34290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defRPr/>
            </a:pPr>
            <a:r>
              <a:rPr kumimoji="0" lang="en-US"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2</a:t>
            </a:r>
            <a:r>
              <a:rPr kumimoji="0" lang="zh-CN"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）开放性和通用性：每种总线都有固定的标准，</a:t>
            </a:r>
            <a:r>
              <a:rPr kumimoji="0" lang="zh-CN" altLang="en-US"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两</a:t>
            </a:r>
            <a:r>
              <a:rPr kumimoji="0" lang="zh-CN"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位计数规范公开，按照总线标准设计的部件都可连接到相应总线，这使厂商在此基础上能以高速度和低成本设计和生产大量的扩展卡。</a:t>
            </a:r>
          </a:p>
          <a:p>
            <a:pPr marL="342900" marR="0" lvl="0" indent="-34290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defRPr/>
            </a:pPr>
            <a:r>
              <a:rPr kumimoji="0" lang="en-US"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3</a:t>
            </a:r>
            <a:r>
              <a:rPr kumimoji="0" lang="zh-CN"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）灵活性好</a:t>
            </a:r>
            <a:r>
              <a:rPr kumimoji="0" lang="zh-CN" altLang="en-US"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a:t>
            </a:r>
            <a:r>
              <a:rPr kumimoji="0" lang="zh-CN"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用户可以根据自己的需要选择设备，而且连接方便灵活。</a:t>
            </a:r>
          </a:p>
          <a:p>
            <a:pPr marL="342900" marR="0" lvl="0" indent="-34290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defRPr/>
            </a:pPr>
            <a:r>
              <a:rPr kumimoji="0" lang="en-US"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一个计算机系统中常常包含了多种类型的总线，按照布局范围，总线分为如下几类：</a:t>
            </a:r>
          </a:p>
          <a:p>
            <a:pPr marL="342900" marR="0" lvl="0" indent="-34290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defRPr/>
            </a:pPr>
            <a:r>
              <a:rPr kumimoji="0" lang="en-US"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内部总线：是处于CPU内部、用来连接片内运算器和寄存器等各个部件的总线，也叫片内总线。</a:t>
            </a:r>
          </a:p>
          <a:p>
            <a:pPr marL="342900" marR="0" lvl="0" indent="-34290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defRPr/>
            </a:pPr>
            <a:r>
              <a:rPr kumimoji="0" lang="en-US"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局部总线：是主机板上的信息通道，连接主机板上各主要部件，而且通过扩展槽连接各种适配器，比如显示卡、图像卡、声卡和网卡。</a:t>
            </a:r>
          </a:p>
          <a:p>
            <a:pPr marL="342900" marR="0" lvl="0" indent="-34290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defRPr/>
            </a:pPr>
            <a:r>
              <a:rPr kumimoji="0" lang="en-US"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系统总线：是多处理器系统即高性能计算机系统中连接各CPU插件板的信息通道，用来支持多个CPU的并行处理。</a:t>
            </a:r>
          </a:p>
          <a:p>
            <a:pPr marL="342900" marR="0" lvl="0" indent="-34290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defRPr/>
            </a:pPr>
            <a:r>
              <a:rPr kumimoji="0" lang="en-US"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外部总线：是微型机和外设之间的通信总线。</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p:cNvSpPr>
          <p:nvPr>
            <p:ph type="title"/>
          </p:nvPr>
        </p:nvSpPr>
        <p:spPr>
          <a:xfrm>
            <a:off x="611188" y="488950"/>
            <a:ext cx="8229600" cy="563563"/>
          </a:xfrm>
        </p:spPr>
        <p:txBody>
          <a:bodyPr vert="horz" wrap="square" lIns="91440" tIns="45720" rIns="91440" bIns="45720" anchor="ctr" anchorCtr="0"/>
          <a:lstStyle/>
          <a:p>
            <a:pPr eaLnBrk="1" hangingPunct="1"/>
            <a:r>
              <a:rPr lang="zh-CN" altLang="en-US" dirty="0">
                <a:latin typeface="宋体" panose="02010600030101010101" pitchFamily="2" charset="-122"/>
                <a:ea typeface="宋体" panose="02010600030101010101" pitchFamily="2" charset="-122"/>
              </a:rPr>
              <a:t>目  录</a:t>
            </a:r>
          </a:p>
        </p:txBody>
      </p:sp>
      <p:sp>
        <p:nvSpPr>
          <p:cNvPr id="5123" name="Rectangle 3"/>
          <p:cNvSpPr>
            <a:spLocks noGrp="1" noChangeArrowheads="1"/>
          </p:cNvSpPr>
          <p:nvPr>
            <p:ph idx="1"/>
          </p:nvPr>
        </p:nvSpPr>
        <p:spPr/>
        <p:txBody>
          <a:bodyPr vert="horz" wrap="square" lIns="91440" tIns="45720" rIns="91440" bIns="45720" numCol="1" anchor="t" anchorCtr="0" compatLnSpc="1"/>
          <a:lstStyle/>
          <a:p>
            <a:pPr marL="342900" marR="0" lvl="0" indent="-34290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Char char="v"/>
              <a:defRPr/>
            </a:pPr>
            <a:r>
              <a:rPr kumimoji="0" lang="zh-CN" altLang="en-US" sz="3200" b="1"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电子信息产业发展及趋势</a:t>
            </a:r>
            <a:endParaRPr kumimoji="0" lang="en-US" altLang="zh-CN" sz="3200" b="1"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endParaRPr>
          </a:p>
          <a:p>
            <a:pPr marL="342900" marR="0" lvl="0" indent="-34290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Char char="v"/>
              <a:defRPr/>
            </a:pPr>
            <a:r>
              <a:rPr kumimoji="0" lang="zh-CN" altLang="en-US" sz="3200" b="1"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电子计算机基础知识</a:t>
            </a:r>
          </a:p>
          <a:p>
            <a:pPr marL="342900" marR="0" lvl="0" indent="-34290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Char char="v"/>
              <a:defRPr/>
            </a:pPr>
            <a:r>
              <a:rPr kumimoji="0" lang="zh-CN" altLang="en-US" sz="3200" b="1"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信息技术</a:t>
            </a:r>
            <a:r>
              <a:rPr lang="zh-CN" altLang="en-US" b="1" noProof="0" dirty="0">
                <a:ln>
                  <a:noFill/>
                </a:ln>
                <a:effectLst/>
                <a:uLnTx/>
                <a:uFillTx/>
                <a:latin typeface="宋体" panose="02010600030101010101" pitchFamily="2" charset="-122"/>
                <a:ea typeface="宋体" panose="02010600030101010101" pitchFamily="2" charset="-122"/>
                <a:cs typeface="宋体" panose="02010600030101010101" pitchFamily="2" charset="-122"/>
                <a:sym typeface="+mn-ea"/>
              </a:rPr>
              <a:t>基础知识</a:t>
            </a:r>
            <a:endParaRPr kumimoji="0" lang="en-US" altLang="zh-CN" sz="3200" b="1"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endParaRPr>
          </a:p>
          <a:p>
            <a:pPr marL="342900" marR="0" lvl="0" indent="-34290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Char char="v"/>
              <a:defRPr/>
            </a:pPr>
            <a:r>
              <a:rPr kumimoji="0" lang="zh-CN" altLang="en-US" sz="3200" b="1"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通信技术</a:t>
            </a:r>
            <a:r>
              <a:rPr lang="zh-CN" altLang="en-US" b="1" noProof="0" dirty="0">
                <a:ln>
                  <a:noFill/>
                </a:ln>
                <a:effectLst/>
                <a:uLnTx/>
                <a:uFillTx/>
                <a:latin typeface="宋体" panose="02010600030101010101" pitchFamily="2" charset="-122"/>
                <a:ea typeface="宋体" panose="02010600030101010101" pitchFamily="2" charset="-122"/>
                <a:cs typeface="宋体" panose="02010600030101010101" pitchFamily="2" charset="-122"/>
                <a:sym typeface="+mn-ea"/>
              </a:rPr>
              <a:t>基础知识</a:t>
            </a:r>
            <a:endParaRPr kumimoji="0" lang="zh-CN" altLang="en-US" sz="3200" b="1"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endParaRPr>
          </a:p>
          <a:p>
            <a:pPr marL="342900" marR="0" lvl="0" indent="-34290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Char char="v"/>
              <a:defRPr/>
            </a:pPr>
            <a:r>
              <a:rPr kumimoji="0" lang="zh-CN" altLang="en-US" sz="3200" b="1"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广播电视</a:t>
            </a:r>
            <a:r>
              <a:rPr lang="zh-CN" altLang="en-US" b="1" noProof="0" dirty="0">
                <a:ln>
                  <a:noFill/>
                </a:ln>
                <a:effectLst/>
                <a:uLnTx/>
                <a:uFillTx/>
                <a:latin typeface="宋体" panose="02010600030101010101" pitchFamily="2" charset="-122"/>
                <a:ea typeface="宋体" panose="02010600030101010101" pitchFamily="2" charset="-122"/>
                <a:cs typeface="宋体" panose="02010600030101010101" pitchFamily="2" charset="-122"/>
                <a:sym typeface="+mn-ea"/>
              </a:rPr>
              <a:t>基础知识</a:t>
            </a:r>
            <a:endParaRPr kumimoji="0" lang="zh-CN" altLang="en-US" sz="3200" b="1"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endParaRPr>
          </a:p>
          <a:p>
            <a:pPr marL="342900" marR="0" lvl="0" indent="-34290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Char char="v"/>
              <a:defRPr/>
            </a:pPr>
            <a:r>
              <a:rPr kumimoji="0" lang="zh-CN" altLang="en-US" sz="3200" b="1"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电子元器件</a:t>
            </a:r>
            <a:r>
              <a:rPr lang="zh-CN" altLang="en-US" b="1" noProof="0" dirty="0">
                <a:ln>
                  <a:noFill/>
                </a:ln>
                <a:effectLst/>
                <a:uLnTx/>
                <a:uFillTx/>
                <a:latin typeface="宋体" panose="02010600030101010101" pitchFamily="2" charset="-122"/>
                <a:ea typeface="宋体" panose="02010600030101010101" pitchFamily="2" charset="-122"/>
                <a:cs typeface="宋体" panose="02010600030101010101" pitchFamily="2" charset="-122"/>
                <a:sym typeface="+mn-ea"/>
              </a:rPr>
              <a:t>基础知识</a:t>
            </a:r>
            <a:endParaRPr kumimoji="0" lang="en-US" altLang="zh-CN" sz="3200" b="1"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endParaRPr>
          </a:p>
          <a:p>
            <a:pPr marL="342900" marR="0" lvl="0" indent="-34290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Char char="v"/>
              <a:defRPr/>
            </a:pPr>
            <a:r>
              <a:rPr kumimoji="0" lang="zh-CN" altLang="en-US" sz="3200" b="1"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仪器仪表</a:t>
            </a:r>
            <a:r>
              <a:rPr lang="zh-CN" altLang="en-US" b="1" noProof="0" dirty="0">
                <a:ln>
                  <a:noFill/>
                </a:ln>
                <a:effectLst/>
                <a:uLnTx/>
                <a:uFillTx/>
                <a:latin typeface="宋体" panose="02010600030101010101" pitchFamily="2" charset="-122"/>
                <a:ea typeface="宋体" panose="02010600030101010101" pitchFamily="2" charset="-122"/>
                <a:cs typeface="宋体" panose="02010600030101010101" pitchFamily="2" charset="-122"/>
                <a:sym typeface="+mn-ea"/>
              </a:rPr>
              <a:t>基础知识</a:t>
            </a:r>
            <a:r>
              <a:rPr kumimoji="0" lang="zh-CN" altLang="en-US" sz="3200" b="1"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 </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p:cNvSpPr>
          <p:nvPr>
            <p:ph type="title"/>
          </p:nvPr>
        </p:nvSpPr>
        <p:spPr/>
        <p:txBody>
          <a:bodyPr vert="horz" wrap="square" lIns="91440" tIns="45720" rIns="91440" bIns="45720" anchor="ctr" anchorCtr="0"/>
          <a:lstStyle/>
          <a:p>
            <a:pPr eaLnBrk="1" hangingPunct="1"/>
            <a:r>
              <a:rPr lang="zh-CN" altLang="en-US" sz="3200" dirty="0">
                <a:latin typeface="Times New Roman" panose="02020603050405020304" pitchFamily="18" charset="0"/>
                <a:ea typeface="宋体" panose="02010600030101010101" pitchFamily="2" charset="-122"/>
              </a:rPr>
              <a:t>第二章  电子计算机基础知识</a:t>
            </a:r>
          </a:p>
        </p:txBody>
      </p:sp>
      <p:sp>
        <p:nvSpPr>
          <p:cNvPr id="33795" name="Rectangle 3"/>
          <p:cNvSpPr>
            <a:spLocks noGrp="1"/>
          </p:cNvSpPr>
          <p:nvPr>
            <p:ph idx="1"/>
          </p:nvPr>
        </p:nvSpPr>
        <p:spPr/>
        <p:txBody>
          <a:bodyPr vert="horz" wrap="square" lIns="91440" tIns="45720" rIns="91440" bIns="45720" anchor="t" anchorCtr="0"/>
          <a:lstStyle/>
          <a:p>
            <a:pPr marL="0" indent="0">
              <a:buFont typeface="Wingdings" panose="05000000000000000000" pitchFamily="2" charset="2"/>
              <a:buNone/>
            </a:pPr>
            <a:r>
              <a:rPr lang="en-US" altLang="zh-CN" sz="1600" b="1" dirty="0">
                <a:latin typeface="宋体" panose="02010600030101010101" pitchFamily="2" charset="-122"/>
                <a:ea typeface="宋体" panose="02010600030101010101" pitchFamily="2" charset="-122"/>
                <a:cs typeface="宋体" panose="02010600030101010101" pitchFamily="2" charset="-122"/>
              </a:rPr>
              <a:t>3.</a:t>
            </a:r>
            <a:r>
              <a:rPr lang="zh-CN" altLang="zh-CN" sz="1600" b="1" dirty="0">
                <a:latin typeface="宋体" panose="02010600030101010101" pitchFamily="2" charset="-122"/>
                <a:ea typeface="宋体" panose="02010600030101010101" pitchFamily="2" charset="-122"/>
                <a:cs typeface="宋体" panose="02010600030101010101" pitchFamily="2" charset="-122"/>
              </a:rPr>
              <a:t>总线 </a:t>
            </a:r>
          </a:p>
          <a:p>
            <a:pPr>
              <a:buNone/>
            </a:pPr>
            <a:r>
              <a:rPr lang="zh-CN" altLang="zh-CN" sz="1600" dirty="0">
                <a:latin typeface="宋体" panose="02010600030101010101" pitchFamily="2" charset="-122"/>
                <a:ea typeface="宋体" panose="02010600030101010101" pitchFamily="2" charset="-122"/>
                <a:cs typeface="宋体" panose="02010600030101010101" pitchFamily="2" charset="-122"/>
              </a:rPr>
              <a:t>总线性能指标：</a:t>
            </a:r>
          </a:p>
          <a:p>
            <a:pPr algn="just">
              <a:lnSpc>
                <a:spcPct val="200000"/>
              </a:lnSpc>
              <a:spcBef>
                <a:spcPct val="0"/>
              </a:spcBef>
              <a:buFont typeface="Tahoma" panose="020B0604030504040204" pitchFamily="34" charset="0"/>
              <a:buAutoNum type="romanUcPeriod"/>
            </a:pPr>
            <a:r>
              <a:rPr lang="zh-CN" altLang="zh-CN" sz="1600" dirty="0">
                <a:latin typeface="宋体" panose="02010600030101010101" pitchFamily="2" charset="-122"/>
                <a:ea typeface="宋体" panose="02010600030101010101" pitchFamily="2" charset="-122"/>
                <a:cs typeface="宋体" panose="02010600030101010101" pitchFamily="2" charset="-122"/>
              </a:rPr>
              <a:t>宽度：总线宽度是指一次可同时传输的数据位数，用</a:t>
            </a:r>
            <a:r>
              <a:rPr lang="en-US" altLang="zh-CN" sz="1600" dirty="0">
                <a:latin typeface="宋体" panose="02010600030101010101" pitchFamily="2" charset="-122"/>
                <a:ea typeface="宋体" panose="02010600030101010101" pitchFamily="2" charset="-122"/>
                <a:cs typeface="宋体" panose="02010600030101010101" pitchFamily="2" charset="-122"/>
              </a:rPr>
              <a:t>bit</a:t>
            </a:r>
            <a:r>
              <a:rPr lang="zh-CN" altLang="zh-CN" sz="1600" dirty="0">
                <a:latin typeface="宋体" panose="02010600030101010101" pitchFamily="2" charset="-122"/>
                <a:ea typeface="宋体" panose="02010600030101010101" pitchFamily="2" charset="-122"/>
                <a:cs typeface="宋体" panose="02010600030101010101" pitchFamily="2" charset="-122"/>
              </a:rPr>
              <a:t>表示。</a:t>
            </a:r>
            <a:endParaRPr lang="en-US" altLang="zh-CN" sz="1600" dirty="0">
              <a:latin typeface="宋体" panose="02010600030101010101" pitchFamily="2" charset="-122"/>
              <a:ea typeface="宋体" panose="02010600030101010101" pitchFamily="2" charset="-122"/>
              <a:cs typeface="宋体" panose="02010600030101010101" pitchFamily="2" charset="-122"/>
            </a:endParaRPr>
          </a:p>
          <a:p>
            <a:pPr algn="just">
              <a:lnSpc>
                <a:spcPct val="200000"/>
              </a:lnSpc>
              <a:spcBef>
                <a:spcPct val="0"/>
              </a:spcBef>
              <a:buFont typeface="Tahoma" panose="020B0604030504040204" pitchFamily="34" charset="0"/>
              <a:buAutoNum type="romanUcPeriod"/>
            </a:pPr>
            <a:r>
              <a:rPr lang="zh-CN" altLang="zh-CN" sz="1600" dirty="0">
                <a:latin typeface="宋体" panose="02010600030101010101" pitchFamily="2" charset="-122"/>
                <a:ea typeface="宋体" panose="02010600030101010101" pitchFamily="2" charset="-122"/>
                <a:cs typeface="宋体" panose="02010600030101010101" pitchFamily="2" charset="-122"/>
              </a:rPr>
              <a:t>总线频率：指总线每分钟能传输数据的次数。总线频率越</a:t>
            </a:r>
            <a:r>
              <a:rPr lang="zh-CN" altLang="en-US" sz="1600" dirty="0">
                <a:latin typeface="宋体" panose="02010600030101010101" pitchFamily="2" charset="-122"/>
                <a:ea typeface="宋体" panose="02010600030101010101" pitchFamily="2" charset="-122"/>
                <a:cs typeface="宋体" panose="02010600030101010101" pitchFamily="2" charset="-122"/>
              </a:rPr>
              <a:t>高</a:t>
            </a:r>
            <a:r>
              <a:rPr lang="zh-CN" altLang="zh-CN" sz="1600" dirty="0">
                <a:latin typeface="宋体" panose="02010600030101010101" pitchFamily="2" charset="-122"/>
                <a:ea typeface="宋体" panose="02010600030101010101" pitchFamily="2" charset="-122"/>
                <a:cs typeface="宋体" panose="02010600030101010101" pitchFamily="2" charset="-122"/>
              </a:rPr>
              <a:t>，传输</a:t>
            </a:r>
            <a:r>
              <a:rPr lang="zh-CN" altLang="en-US" sz="1600" dirty="0">
                <a:latin typeface="宋体" panose="02010600030101010101" pitchFamily="2" charset="-122"/>
                <a:ea typeface="宋体" panose="02010600030101010101" pitchFamily="2" charset="-122"/>
                <a:cs typeface="宋体" panose="02010600030101010101" pitchFamily="2" charset="-122"/>
              </a:rPr>
              <a:t>的</a:t>
            </a:r>
            <a:r>
              <a:rPr lang="zh-CN" altLang="zh-CN" sz="1600" dirty="0">
                <a:latin typeface="宋体" panose="02010600030101010101" pitchFamily="2" charset="-122"/>
                <a:ea typeface="宋体" panose="02010600030101010101" pitchFamily="2" charset="-122"/>
                <a:cs typeface="宋体" panose="02010600030101010101" pitchFamily="2" charset="-122"/>
              </a:rPr>
              <a:t>速度越快。</a:t>
            </a:r>
            <a:endParaRPr lang="en-US" altLang="zh-CN" sz="1600" dirty="0">
              <a:latin typeface="宋体" panose="02010600030101010101" pitchFamily="2" charset="-122"/>
              <a:ea typeface="宋体" panose="02010600030101010101" pitchFamily="2" charset="-122"/>
              <a:cs typeface="宋体" panose="02010600030101010101" pitchFamily="2" charset="-122"/>
            </a:endParaRPr>
          </a:p>
          <a:p>
            <a:pPr algn="just">
              <a:lnSpc>
                <a:spcPct val="200000"/>
              </a:lnSpc>
              <a:spcBef>
                <a:spcPct val="0"/>
              </a:spcBef>
              <a:buFont typeface="Tahoma" panose="020B0604030504040204" pitchFamily="34" charset="0"/>
              <a:buAutoNum type="romanUcPeriod"/>
            </a:pPr>
            <a:r>
              <a:rPr lang="zh-CN" altLang="zh-CN" sz="1600" dirty="0">
                <a:latin typeface="宋体" panose="02010600030101010101" pitchFamily="2" charset="-122"/>
                <a:ea typeface="宋体" panose="02010600030101010101" pitchFamily="2" charset="-122"/>
                <a:cs typeface="宋体" panose="02010600030101010101" pitchFamily="2" charset="-122"/>
              </a:rPr>
              <a:t>传输率：是指总线工作时每秒钟能传输的字节数，用</a:t>
            </a:r>
            <a:r>
              <a:rPr lang="en-US" altLang="zh-CN" sz="1600" dirty="0">
                <a:latin typeface="宋体" panose="02010600030101010101" pitchFamily="2" charset="-122"/>
                <a:ea typeface="宋体" panose="02010600030101010101" pitchFamily="2" charset="-122"/>
                <a:cs typeface="宋体" panose="02010600030101010101" pitchFamily="2" charset="-122"/>
              </a:rPr>
              <a:t>MB/s</a:t>
            </a:r>
            <a:r>
              <a:rPr lang="zh-CN" altLang="zh-CN" sz="1600" dirty="0">
                <a:latin typeface="宋体" panose="02010600030101010101" pitchFamily="2" charset="-122"/>
                <a:ea typeface="宋体" panose="02010600030101010101" pitchFamily="2" charset="-122"/>
                <a:cs typeface="宋体" panose="02010600030101010101" pitchFamily="2" charset="-122"/>
              </a:rPr>
              <a:t>表示。总</a:t>
            </a:r>
            <a:r>
              <a:rPr lang="zh-CN" altLang="en-US" sz="1600" dirty="0">
                <a:latin typeface="宋体" panose="02010600030101010101" pitchFamily="2" charset="-122"/>
                <a:ea typeface="宋体" panose="02010600030101010101" pitchFamily="2" charset="-122"/>
                <a:cs typeface="宋体" panose="02010600030101010101" pitchFamily="2" charset="-122"/>
              </a:rPr>
              <a:t>线</a:t>
            </a:r>
            <a:r>
              <a:rPr lang="zh-CN" altLang="zh-CN" sz="1600" dirty="0">
                <a:latin typeface="宋体" panose="02010600030101010101" pitchFamily="2" charset="-122"/>
                <a:ea typeface="宋体" panose="02010600030101010101" pitchFamily="2" charset="-122"/>
                <a:cs typeface="宋体" panose="02010600030101010101" pitchFamily="2" charset="-122"/>
              </a:rPr>
              <a:t>宽度越宽，频率越高，则传输率越高。</a:t>
            </a:r>
          </a:p>
          <a:p>
            <a:pPr>
              <a:buFont typeface="Tahoma" panose="020B0604030504040204" pitchFamily="34" charset="0"/>
              <a:buAutoNum type="romanUcPeriod"/>
            </a:pPr>
            <a:endParaRPr lang="zh-CN" altLang="zh-CN" sz="2000" dirty="0">
              <a:ea typeface="宋体" panose="02010600030101010101" pitchFamily="2" charset="-122"/>
            </a:endParaRPr>
          </a:p>
          <a:p>
            <a:pPr>
              <a:buFont typeface="Tahoma" panose="020B0604030504040204" pitchFamily="34" charset="0"/>
              <a:buAutoNum type="romanUcPeriod"/>
            </a:pPr>
            <a:endParaRPr lang="zh-CN" altLang="zh-CN" sz="2000" dirty="0">
              <a:ea typeface="宋体" panose="02010600030101010101" pitchFamily="2" charset="-122"/>
            </a:endParaRPr>
          </a:p>
          <a:p>
            <a:pPr>
              <a:buNone/>
            </a:pPr>
            <a:r>
              <a:rPr lang="zh-CN" altLang="zh-CN" sz="2000" dirty="0">
                <a:ea typeface="宋体" panose="02010600030101010101" pitchFamily="2" charset="-122"/>
              </a:rPr>
              <a:t> </a:t>
            </a:r>
            <a:br>
              <a:rPr lang="en-US" altLang="zh-CN" sz="2000" dirty="0">
                <a:ea typeface="宋体" panose="02010600030101010101" pitchFamily="2" charset="-122"/>
              </a:rPr>
            </a:br>
            <a:br>
              <a:rPr lang="en-US" altLang="zh-CN" sz="2000" dirty="0">
                <a:ea typeface="宋体" panose="02010600030101010101" pitchFamily="2" charset="-122"/>
              </a:rPr>
            </a:br>
            <a:endParaRPr lang="en-US" altLang="zh-CN" sz="2000" dirty="0">
              <a:ea typeface="宋体" panose="02010600030101010101" pitchFamily="2" charset="-122"/>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p:cNvSpPr>
          <p:nvPr>
            <p:ph type="title"/>
          </p:nvPr>
        </p:nvSpPr>
        <p:spPr/>
        <p:txBody>
          <a:bodyPr vert="horz" wrap="square" lIns="91440" tIns="45720" rIns="91440" bIns="45720" anchor="ctr" anchorCtr="0"/>
          <a:lstStyle/>
          <a:p>
            <a:pPr eaLnBrk="1" hangingPunct="1"/>
            <a:r>
              <a:rPr lang="zh-CN" altLang="en-US" sz="3200" dirty="0">
                <a:latin typeface="Times New Roman" panose="02020603050405020304" pitchFamily="18" charset="0"/>
                <a:ea typeface="宋体" panose="02010600030101010101" pitchFamily="2" charset="-122"/>
              </a:rPr>
              <a:t>第二章  电子计算机基础知识</a:t>
            </a:r>
          </a:p>
        </p:txBody>
      </p:sp>
      <p:sp>
        <p:nvSpPr>
          <p:cNvPr id="32771" name="Rectangle 3"/>
          <p:cNvSpPr>
            <a:spLocks noGrp="1" noChangeArrowheads="1"/>
          </p:cNvSpPr>
          <p:nvPr>
            <p:ph idx="1"/>
          </p:nvPr>
        </p:nvSpPr>
        <p:spPr/>
        <p:txBody>
          <a:bodyPr vert="horz" wrap="square" lIns="91440" tIns="45720" rIns="91440" bIns="45720" numCol="1" anchor="t" anchorCtr="0" compatLnSpc="1"/>
          <a:lstStyle/>
          <a:p>
            <a:pPr marL="342900" marR="0" lvl="0" indent="-34290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Char char="Ø"/>
              <a:defRPr/>
            </a:pPr>
            <a:r>
              <a:rPr kumimoji="0" lang="zh-CN" altLang="zh-CN" sz="1600" b="1"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计算机软件系统</a:t>
            </a:r>
          </a:p>
          <a:p>
            <a:pPr marL="342900" marR="0" lvl="0" indent="-34290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defRPr/>
            </a:pPr>
            <a:r>
              <a:rPr kumimoji="0" lang="zh-CN"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计算机软件</a:t>
            </a:r>
            <a:r>
              <a:rPr kumimoji="0" lang="zh-CN" altLang="en-US"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系统</a:t>
            </a:r>
            <a:r>
              <a:rPr kumimoji="0" lang="zh-CN"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是由系统软件、应用软件构成。</a:t>
            </a:r>
          </a:p>
          <a:p>
            <a:pPr marL="342900" marR="0" lvl="0" indent="-342900" algn="just" defTabSz="914400" rtl="0" eaLnBrk="0" fontAlgn="base" latinLnBrk="0" hangingPunct="0">
              <a:lnSpc>
                <a:spcPct val="100000"/>
              </a:lnSpc>
              <a:spcBef>
                <a:spcPct val="0"/>
              </a:spcBef>
              <a:spcAft>
                <a:spcPct val="0"/>
              </a:spcAft>
              <a:buClr>
                <a:schemeClr val="hlink"/>
              </a:buClr>
              <a:buSzTx/>
              <a:buFont typeface="Wingdings" panose="05000000000000000000" pitchFamily="2" charset="2"/>
              <a:buNone/>
              <a:defRPr/>
            </a:pPr>
            <a:r>
              <a:rPr kumimoji="0" lang="en-US" altLang="zh-CN" sz="1600" b="1"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1</a:t>
            </a:r>
            <a:r>
              <a:rPr kumimoji="0" lang="zh-CN" altLang="en-US" sz="1600" b="1"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a:t>
            </a:r>
            <a:r>
              <a:rPr kumimoji="0" lang="zh-CN" altLang="zh-CN" sz="1600" b="1"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系统软件：</a:t>
            </a:r>
          </a:p>
          <a:p>
            <a:pPr marL="0" marR="0" lvl="0" indent="-342900" algn="just" defTabSz="914400" rtl="0" eaLnBrk="0" fontAlgn="base" latinLnBrk="0" hangingPunct="0">
              <a:lnSpc>
                <a:spcPct val="100000"/>
              </a:lnSpc>
              <a:spcBef>
                <a:spcPct val="0"/>
              </a:spcBef>
              <a:spcAft>
                <a:spcPct val="0"/>
              </a:spcAft>
              <a:buClr>
                <a:schemeClr val="hlink"/>
              </a:buClr>
              <a:buSzTx/>
              <a:buFont typeface="Wingdings" panose="05000000000000000000" pitchFamily="2" charset="2"/>
              <a:buNone/>
              <a:defRPr/>
            </a:pPr>
            <a:r>
              <a:rPr kumimoji="0" lang="en-US"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   </a:t>
            </a:r>
            <a:r>
              <a:rPr kumimoji="0" lang="zh-CN"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系统软件用于管理</a:t>
            </a:r>
            <a:r>
              <a:rPr kumimoji="0" lang="zh-CN" altLang="en-US"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计算机资源，</a:t>
            </a:r>
            <a:r>
              <a:rPr kumimoji="0" lang="zh-CN"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包括硬件资源和软件资源</a:t>
            </a:r>
            <a:r>
              <a:rPr kumimoji="0" lang="zh-CN" altLang="en-US"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a:t>
            </a:r>
            <a:r>
              <a:rPr kumimoji="0" lang="zh-CN"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它是用户和计算机之间的</a:t>
            </a:r>
            <a:r>
              <a:rPr kumimoji="0" lang="zh-CN" altLang="en-US"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接口</a:t>
            </a:r>
            <a:r>
              <a:rPr kumimoji="0" lang="zh-CN"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。包括操作系统、语言处理程序、数据库管理系统、系统服务软件。系统软件是计算机系统中最靠近硬件一层的软件，是</a:t>
            </a:r>
            <a:r>
              <a:rPr kumimoji="0" lang="zh-CN" altLang="en-US"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计算机</a:t>
            </a:r>
            <a:r>
              <a:rPr kumimoji="0" lang="zh-CN"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的</a:t>
            </a:r>
            <a:r>
              <a:rPr kumimoji="0" lang="zh-CN" altLang="en-US"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基础</a:t>
            </a:r>
            <a:r>
              <a:rPr kumimoji="0" lang="zh-CN"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a:t>
            </a:r>
          </a:p>
          <a:p>
            <a:pPr marL="342900" marR="0" lvl="0" indent="-342900" algn="just" defTabSz="914400" rtl="0" eaLnBrk="0" fontAlgn="base" latinLnBrk="0" hangingPunct="0">
              <a:lnSpc>
                <a:spcPct val="100000"/>
              </a:lnSpc>
              <a:spcBef>
                <a:spcPct val="0"/>
              </a:spcBef>
              <a:spcAft>
                <a:spcPct val="0"/>
              </a:spcAft>
              <a:buClr>
                <a:schemeClr val="hlink"/>
              </a:buClr>
              <a:buSzTx/>
              <a:buFont typeface="Wingdings" panose="05000000000000000000" pitchFamily="2" charset="2"/>
              <a:buNone/>
              <a:defRPr/>
            </a:pPr>
            <a:r>
              <a:rPr kumimoji="0" lang="en-US"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 </a:t>
            </a:r>
            <a:endParaRPr kumimoji="0" lang="zh-CN"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endParaRPr>
          </a:p>
          <a:p>
            <a:pPr marL="342900" marR="0" lvl="0" indent="-342900" algn="just" defTabSz="914400" rtl="0" eaLnBrk="0" fontAlgn="base" latinLnBrk="0" hangingPunct="0">
              <a:lnSpc>
                <a:spcPct val="100000"/>
              </a:lnSpc>
              <a:spcBef>
                <a:spcPct val="0"/>
              </a:spcBef>
              <a:spcAft>
                <a:spcPct val="0"/>
              </a:spcAft>
              <a:buClr>
                <a:schemeClr val="hlink"/>
              </a:buClr>
              <a:buSzTx/>
              <a:buFont typeface="Wingdings" panose="05000000000000000000" pitchFamily="2" charset="2"/>
              <a:buNone/>
              <a:defRPr/>
            </a:pPr>
            <a:r>
              <a:rPr kumimoji="0" lang="en-US" altLang="zh-CN" sz="1600" b="1"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2</a:t>
            </a:r>
            <a:r>
              <a:rPr kumimoji="0" lang="zh-CN" altLang="zh-CN" sz="1600" b="1"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）应用软件：</a:t>
            </a:r>
          </a:p>
          <a:p>
            <a:pPr marL="0" marR="0" lvl="0" indent="-342900" algn="just" defTabSz="914400" rtl="0" eaLnBrk="0" fontAlgn="base" latinLnBrk="0" hangingPunct="0">
              <a:lnSpc>
                <a:spcPct val="100000"/>
              </a:lnSpc>
              <a:spcBef>
                <a:spcPct val="0"/>
              </a:spcBef>
              <a:spcAft>
                <a:spcPct val="0"/>
              </a:spcAft>
              <a:buClr>
                <a:schemeClr val="hlink"/>
              </a:buClr>
              <a:buSzTx/>
              <a:buFont typeface="Wingdings" panose="05000000000000000000" pitchFamily="2" charset="2"/>
              <a:buNone/>
              <a:defRPr/>
            </a:pPr>
            <a:r>
              <a:rPr kumimoji="0" lang="en-US"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   </a:t>
            </a:r>
            <a:r>
              <a:rPr kumimoji="0" lang="zh-CN"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应用软件指的是为解决某一问题而编制的</a:t>
            </a:r>
            <a:r>
              <a:rPr kumimoji="0" lang="zh-CN" altLang="en-US"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程序</a:t>
            </a:r>
            <a:r>
              <a:rPr kumimoji="0" lang="zh-CN"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或开发的</a:t>
            </a:r>
            <a:r>
              <a:rPr kumimoji="0" lang="zh-CN" altLang="en-US"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软件</a:t>
            </a:r>
            <a:r>
              <a:rPr kumimoji="0" lang="zh-CN"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a:t>
            </a:r>
            <a:r>
              <a:rPr kumimoji="0" lang="en-US" altLang="zh-CN" sz="1600" b="0" i="0" u="none" strike="noStrike" kern="1200" cap="none" spc="0" normalizeH="0" baseline="0" noProof="0" dirty="0" err="1">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程序</a:t>
            </a:r>
            <a:r>
              <a:rPr kumimoji="0" lang="zh-CN" altLang="en-US"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库、</a:t>
            </a:r>
            <a:r>
              <a:rPr kumimoji="0" lang="en-US" altLang="zh-CN" sz="1600" b="0" i="0" u="none" strike="noStrike" kern="1200" cap="none" spc="0" normalizeH="0" baseline="0" noProof="0" dirty="0" err="1">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通用软件包</a:t>
            </a:r>
            <a:r>
              <a:rPr kumimoji="0" lang="zh-CN"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、专用软件包</a:t>
            </a:r>
            <a:r>
              <a:rPr kumimoji="0" lang="zh-CN" altLang="en-US"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a:t>
            </a:r>
            <a:r>
              <a:rPr kumimoji="0" lang="zh-CN"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比如文字图像处理软件、数学计算和统计软件包、</a:t>
            </a:r>
            <a:r>
              <a:rPr kumimoji="0" lang="en-US" altLang="zh-CN" sz="1600" b="0" i="0" u="none" strike="noStrike" kern="1200" cap="none" spc="0" normalizeH="0" baseline="0" noProof="0" dirty="0" err="1">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工资管理系统</a:t>
            </a:r>
            <a:r>
              <a:rPr kumimoji="0" lang="zh-CN" altLang="en-US"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a:t>
            </a:r>
            <a:r>
              <a:rPr kumimoji="0" lang="en-US" altLang="zh-CN" sz="1600" b="0" i="0" u="none" strike="noStrike" kern="1200" cap="none" spc="0" normalizeH="0" baseline="0" noProof="0" dirty="0" err="1">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火车订票系统</a:t>
            </a:r>
            <a:r>
              <a:rPr kumimoji="0" lang="zh-CN" altLang="en-US"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a:t>
            </a:r>
            <a:r>
              <a:rPr kumimoji="0" lang="en-US" altLang="zh-CN" sz="1600" b="0" i="0" u="none" strike="noStrike" kern="1200" cap="none" spc="0" normalizeH="0" baseline="0" noProof="0" dirty="0" err="1">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Office办公软件</a:t>
            </a:r>
            <a:r>
              <a:rPr kumimoji="0" lang="zh-CN"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等</a:t>
            </a:r>
            <a:r>
              <a:rPr kumimoji="0" lang="zh-CN" altLang="en-US"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a:t>
            </a:r>
            <a:endParaRPr kumimoji="0" lang="zh-CN"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endParaRPr>
          </a:p>
          <a:p>
            <a:pPr marL="342900" marR="0" lvl="0" indent="-342900" algn="l" defTabSz="914400" rtl="0" eaLnBrk="0" fontAlgn="base" latinLnBrk="0" hangingPunct="0">
              <a:lnSpc>
                <a:spcPct val="100000"/>
              </a:lnSpc>
              <a:spcBef>
                <a:spcPct val="20000"/>
              </a:spcBef>
              <a:spcAft>
                <a:spcPct val="0"/>
              </a:spcAft>
              <a:buClr>
                <a:schemeClr val="hlink"/>
              </a:buClr>
              <a:buSzTx/>
              <a:buFont typeface="Tahoma" panose="020B0604030504040204" pitchFamily="34" charset="0"/>
              <a:buAutoNum type="romanUcPeriod"/>
              <a:defRPr/>
            </a:pPr>
            <a:endParaRPr kumimoji="0" lang="zh-CN" altLang="zh-CN" sz="2000" b="0" i="0" u="none" strike="noStrike" kern="1200" cap="none" spc="0" normalizeH="0" baseline="0" noProof="0" dirty="0">
              <a:ln>
                <a:noFill/>
              </a:ln>
              <a:solidFill>
                <a:schemeClr val="tx1"/>
              </a:solidFill>
              <a:effectLst/>
              <a:uLnTx/>
              <a:uFillTx/>
              <a:latin typeface="+mn-lt"/>
              <a:ea typeface="宋体" panose="02010600030101010101" pitchFamily="2" charset="-122"/>
              <a:cs typeface="+mn-cs"/>
            </a:endParaRPr>
          </a:p>
          <a:p>
            <a:pPr marL="342900" marR="0" lvl="0" indent="-342900" algn="l" defTabSz="914400" rtl="0" eaLnBrk="0" fontAlgn="base" latinLnBrk="0" hangingPunct="0">
              <a:lnSpc>
                <a:spcPct val="100000"/>
              </a:lnSpc>
              <a:spcBef>
                <a:spcPct val="20000"/>
              </a:spcBef>
              <a:spcAft>
                <a:spcPct val="0"/>
              </a:spcAft>
              <a:buClr>
                <a:schemeClr val="hlink"/>
              </a:buClr>
              <a:buSzTx/>
              <a:buFont typeface="Tahoma" panose="020B0604030504040204" pitchFamily="34" charset="0"/>
              <a:buAutoNum type="romanUcPeriod"/>
              <a:defRPr/>
            </a:pPr>
            <a:endParaRPr kumimoji="0" lang="zh-CN" altLang="zh-CN" sz="2000" b="0" i="0" u="none" strike="noStrike" kern="1200" cap="none" spc="0" normalizeH="0" baseline="0" noProof="0" dirty="0">
              <a:ln>
                <a:noFill/>
              </a:ln>
              <a:solidFill>
                <a:schemeClr val="tx1"/>
              </a:solidFill>
              <a:effectLst/>
              <a:uLnTx/>
              <a:uFillTx/>
              <a:latin typeface="+mn-lt"/>
              <a:ea typeface="宋体" panose="02010600030101010101" pitchFamily="2" charset="-122"/>
              <a:cs typeface="+mn-cs"/>
            </a:endParaRPr>
          </a:p>
          <a:p>
            <a:pPr marL="342900" marR="0" lvl="0" indent="-34290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defRPr/>
            </a:pPr>
            <a:r>
              <a:rPr kumimoji="0" lang="zh-CN" altLang="zh-CN" sz="2000" b="0" i="0" u="none" strike="noStrike" kern="1200" cap="none" spc="0" normalizeH="0" baseline="0" noProof="0" dirty="0">
                <a:ln>
                  <a:noFill/>
                </a:ln>
                <a:solidFill>
                  <a:schemeClr val="tx1"/>
                </a:solidFill>
                <a:effectLst/>
                <a:uLnTx/>
                <a:uFillTx/>
                <a:latin typeface="+mn-lt"/>
                <a:ea typeface="宋体" panose="02010600030101010101" pitchFamily="2" charset="-122"/>
                <a:cs typeface="+mn-cs"/>
              </a:rPr>
              <a:t> </a:t>
            </a:r>
            <a:br>
              <a:rPr kumimoji="0" lang="en-US" altLang="zh-CN" sz="2000" b="0" i="0" u="none" strike="noStrike" kern="1200" cap="none" spc="0" normalizeH="0" baseline="0" noProof="0" dirty="0">
                <a:ln>
                  <a:noFill/>
                </a:ln>
                <a:solidFill>
                  <a:schemeClr val="tx1"/>
                </a:solidFill>
                <a:effectLst/>
                <a:uLnTx/>
                <a:uFillTx/>
                <a:latin typeface="+mn-lt"/>
                <a:ea typeface="宋体" panose="02010600030101010101" pitchFamily="2" charset="-122"/>
                <a:cs typeface="+mn-cs"/>
              </a:rPr>
            </a:br>
            <a:br>
              <a:rPr kumimoji="0" lang="en-US" altLang="zh-CN" sz="2000" b="0" i="0" u="none" strike="noStrike" kern="1200" cap="none" spc="0" normalizeH="0" baseline="0" noProof="0" dirty="0">
                <a:ln>
                  <a:noFill/>
                </a:ln>
                <a:solidFill>
                  <a:schemeClr val="tx1"/>
                </a:solidFill>
                <a:effectLst/>
                <a:uLnTx/>
                <a:uFillTx/>
                <a:latin typeface="+mn-lt"/>
                <a:ea typeface="宋体" panose="02010600030101010101" pitchFamily="2" charset="-122"/>
                <a:cs typeface="+mn-cs"/>
              </a:rPr>
            </a:br>
            <a:endParaRPr kumimoji="0" lang="en-US" altLang="zh-CN" sz="2000" b="0" i="0" u="none" strike="noStrike" kern="1200" cap="none" spc="0" normalizeH="0" baseline="0" noProof="0" dirty="0">
              <a:ln>
                <a:noFill/>
              </a:ln>
              <a:solidFill>
                <a:schemeClr val="tx1"/>
              </a:solidFill>
              <a:effectLst/>
              <a:uLnTx/>
              <a:uFillTx/>
              <a:latin typeface="+mn-lt"/>
              <a:ea typeface="宋体" panose="02010600030101010101" pitchFamily="2" charset="-122"/>
              <a:cs typeface="+mn-cs"/>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p:cNvSpPr>
          <p:nvPr>
            <p:ph type="title"/>
          </p:nvPr>
        </p:nvSpPr>
        <p:spPr/>
        <p:txBody>
          <a:bodyPr vert="horz" wrap="square" lIns="91440" tIns="45720" rIns="91440" bIns="45720" anchor="ctr" anchorCtr="0"/>
          <a:lstStyle/>
          <a:p>
            <a:pPr eaLnBrk="1" hangingPunct="1"/>
            <a:r>
              <a:rPr lang="zh-CN" altLang="en-US" sz="3200" dirty="0">
                <a:latin typeface="Times New Roman" panose="02020603050405020304" pitchFamily="18" charset="0"/>
                <a:ea typeface="宋体" panose="02010600030101010101" pitchFamily="2" charset="-122"/>
              </a:rPr>
              <a:t>第二章  电子计算机基础知识</a:t>
            </a:r>
          </a:p>
        </p:txBody>
      </p:sp>
      <p:sp>
        <p:nvSpPr>
          <p:cNvPr id="34819" name="Rectangle 3"/>
          <p:cNvSpPr>
            <a:spLocks noGrp="1" noChangeArrowheads="1"/>
          </p:cNvSpPr>
          <p:nvPr>
            <p:ph idx="1"/>
          </p:nvPr>
        </p:nvSpPr>
        <p:spPr/>
        <p:txBody>
          <a:bodyPr vert="horz" wrap="square" lIns="91440" tIns="45720" rIns="91440" bIns="45720" numCol="1" anchor="t" anchorCtr="0" compatLnSpc="1"/>
          <a:lstStyle/>
          <a:p>
            <a:pPr marL="342900" marR="0" lvl="0" indent="-34290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Char char="v"/>
              <a:defRPr/>
            </a:pPr>
            <a:r>
              <a:rPr kumimoji="0" lang="zh-CN" altLang="zh-CN" sz="1600" b="1"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计算机主要技术指标：</a:t>
            </a:r>
            <a:endParaRPr kumimoji="0" lang="en-US"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endParaRPr>
          </a:p>
          <a:p>
            <a:pPr marL="0" marR="0" lvl="0" indent="-342900" algn="l" defTabSz="914400" rtl="0" eaLnBrk="1" fontAlgn="base" latinLnBrk="0" hangingPunct="1">
              <a:lnSpc>
                <a:spcPct val="100000"/>
              </a:lnSpc>
              <a:spcBef>
                <a:spcPts val="0"/>
              </a:spcBef>
              <a:spcAft>
                <a:spcPct val="0"/>
              </a:spcAft>
              <a:buClr>
                <a:schemeClr val="hlink"/>
              </a:buClr>
              <a:buSzTx/>
              <a:buFontTx/>
              <a:buAutoNum type="circleNumDbPlain"/>
              <a:defRPr/>
            </a:pPr>
            <a:r>
              <a:rPr kumimoji="0" lang="en-US"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CPU</a:t>
            </a:r>
            <a:r>
              <a:rPr kumimoji="0" lang="zh-CN"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类型：是指微机系统所采用的</a:t>
            </a:r>
            <a:r>
              <a:rPr kumimoji="0" lang="en-US"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CPU</a:t>
            </a:r>
            <a:r>
              <a:rPr kumimoji="0" lang="zh-CN"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芯片型号，它决定了微机系统的</a:t>
            </a:r>
            <a:r>
              <a:rPr kumimoji="0" lang="en-US" altLang="zh-CN" sz="1600" b="0" i="0" u="none" strike="noStrike" kern="1200" cap="none" spc="0" normalizeH="0" baseline="0" noProof="0" dirty="0" err="1">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档次</a:t>
            </a:r>
            <a:r>
              <a:rPr kumimoji="0" lang="zh-CN"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a:t>
            </a:r>
            <a:endParaRPr kumimoji="0" lang="en-US"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endParaRPr>
          </a:p>
          <a:p>
            <a:pPr marL="0" marR="0" lvl="0" indent="-342900" algn="l" defTabSz="914400" rtl="0" eaLnBrk="1" fontAlgn="base" latinLnBrk="0" hangingPunct="1">
              <a:lnSpc>
                <a:spcPct val="100000"/>
              </a:lnSpc>
              <a:spcBef>
                <a:spcPts val="0"/>
              </a:spcBef>
              <a:spcAft>
                <a:spcPct val="0"/>
              </a:spcAft>
              <a:buClr>
                <a:schemeClr val="hlink"/>
              </a:buClr>
              <a:buSzTx/>
              <a:buFontTx/>
              <a:buAutoNum type="circleNumDbPlain"/>
              <a:defRPr/>
            </a:pPr>
            <a:r>
              <a:rPr kumimoji="0" lang="zh-CN"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字长：是指</a:t>
            </a:r>
            <a:r>
              <a:rPr kumimoji="0" lang="en-US"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CPU</a:t>
            </a:r>
            <a:r>
              <a:rPr kumimoji="0" lang="zh-CN"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一次最多可同时传送和处理的二进制位数，</a:t>
            </a:r>
            <a:r>
              <a:rPr kumimoji="0" lang="zh-CN" altLang="en-US"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字</a:t>
            </a:r>
            <a:r>
              <a:rPr kumimoji="0" lang="zh-CN"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长直接影响到计算机的功能、</a:t>
            </a:r>
            <a:r>
              <a:rPr kumimoji="0" lang="en-US" altLang="zh-CN" sz="1600" b="0" i="0" u="none" strike="noStrike" kern="1200" cap="none" spc="0" normalizeH="0" baseline="0" noProof="0" dirty="0" err="1">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用途</a:t>
            </a:r>
            <a:r>
              <a:rPr kumimoji="0" lang="zh-CN"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和</a:t>
            </a:r>
            <a:r>
              <a:rPr kumimoji="0" lang="en-US" altLang="zh-CN" sz="1600" b="0" i="0" u="none" strike="noStrike" kern="1200" cap="none" spc="0" normalizeH="0" baseline="0" noProof="0" dirty="0" err="1">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应用范围</a:t>
            </a:r>
            <a:r>
              <a:rPr kumimoji="0" lang="zh-CN"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。如</a:t>
            </a:r>
            <a:r>
              <a:rPr kumimoji="0" lang="en-US"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Pentium</a:t>
            </a:r>
            <a:r>
              <a:rPr kumimoji="0" lang="zh-CN"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是</a:t>
            </a:r>
            <a:r>
              <a:rPr kumimoji="0" lang="en-US"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64</a:t>
            </a:r>
            <a:r>
              <a:rPr kumimoji="0" lang="zh-CN"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位字长的微处理器，即数据位数是</a:t>
            </a:r>
            <a:r>
              <a:rPr kumimoji="0" lang="en-US"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64</a:t>
            </a:r>
            <a:r>
              <a:rPr kumimoji="0" lang="zh-CN"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位，而它的寻址位数是</a:t>
            </a:r>
            <a:r>
              <a:rPr kumimoji="0" lang="en-US"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32</a:t>
            </a:r>
            <a:r>
              <a:rPr kumimoji="0" lang="zh-CN"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位。</a:t>
            </a:r>
            <a:endParaRPr kumimoji="0" lang="en-US"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endParaRPr>
          </a:p>
          <a:p>
            <a:pPr marL="0" marR="0" lvl="0" indent="-457200" algn="l" defTabSz="914400" rtl="0" eaLnBrk="1" fontAlgn="base" latinLnBrk="0" hangingPunct="1">
              <a:lnSpc>
                <a:spcPct val="100000"/>
              </a:lnSpc>
              <a:spcBef>
                <a:spcPts val="0"/>
              </a:spcBef>
              <a:spcAft>
                <a:spcPct val="0"/>
              </a:spcAft>
              <a:buClr>
                <a:schemeClr val="hlink"/>
              </a:buClr>
              <a:buSzTx/>
              <a:buFont typeface="+mj-ea"/>
              <a:buAutoNum type="circleNumDbPlain"/>
              <a:defRPr/>
            </a:pPr>
            <a:r>
              <a:rPr kumimoji="0" lang="zh-CN"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时钟</a:t>
            </a:r>
            <a:r>
              <a:rPr kumimoji="0" lang="en-US" altLang="zh-CN" sz="1600" b="0" i="0" u="none" strike="noStrike" kern="1200" cap="none" spc="0" normalizeH="0" baseline="0" noProof="0" dirty="0" err="1">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频率</a:t>
            </a:r>
            <a:r>
              <a:rPr kumimoji="0" lang="zh-CN"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和机器周期：时钟频率又称主频，指</a:t>
            </a:r>
            <a:r>
              <a:rPr kumimoji="0" lang="en-US" altLang="zh-CN" sz="1600" b="0" i="0" u="none" strike="noStrike" kern="1200" cap="none" spc="0" normalizeH="0" baseline="0" noProof="0" dirty="0" err="1">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CPU内部</a:t>
            </a:r>
            <a:r>
              <a:rPr kumimoji="0" lang="zh-CN"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晶振的频率，常用单位为兆（</a:t>
            </a:r>
            <a:r>
              <a:rPr kumimoji="0" lang="en-US"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MHz</a:t>
            </a:r>
            <a:r>
              <a:rPr kumimoji="0" lang="zh-CN"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），它反映了</a:t>
            </a:r>
            <a:r>
              <a:rPr kumimoji="0" lang="en-US"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CPU</a:t>
            </a:r>
            <a:r>
              <a:rPr kumimoji="0" lang="zh-CN"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的基本工作节拍。一个机器周期由若干个时钟周期组成，在机器语言中，使用执行一条指令所需要的机器周期数来说明指令执行的速度。一般使用</a:t>
            </a:r>
            <a:r>
              <a:rPr kumimoji="0" lang="en-US"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CPU</a:t>
            </a:r>
            <a:r>
              <a:rPr kumimoji="0" lang="zh-CN"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类型和时钟频率来说明计算机的档次。</a:t>
            </a:r>
          </a:p>
          <a:p>
            <a:pPr marL="0" marR="0" lvl="0" indent="-457200" algn="l" defTabSz="914400" rtl="0" eaLnBrk="1" fontAlgn="base" latinLnBrk="0" hangingPunct="1">
              <a:lnSpc>
                <a:spcPct val="100000"/>
              </a:lnSpc>
              <a:spcBef>
                <a:spcPts val="0"/>
              </a:spcBef>
              <a:spcAft>
                <a:spcPct val="0"/>
              </a:spcAft>
              <a:buClr>
                <a:schemeClr val="hlink"/>
              </a:buClr>
              <a:buSzTx/>
              <a:buFont typeface="+mj-ea"/>
              <a:buAutoNum type="circleNumDbPlain"/>
              <a:defRPr/>
            </a:pPr>
            <a:r>
              <a:rPr kumimoji="0" lang="zh-CN"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运算速度：是指计算机每秒能执行的指令数。单位有MIPS（每秒百万条指令）、MFLOPS（秒百万条浮点指令） 。</a:t>
            </a:r>
          </a:p>
          <a:p>
            <a:pPr marL="0" marR="0" lvl="0" indent="-457200" algn="l" defTabSz="914400" rtl="0" eaLnBrk="1" fontAlgn="base" latinLnBrk="0" hangingPunct="1">
              <a:lnSpc>
                <a:spcPct val="100000"/>
              </a:lnSpc>
              <a:spcBef>
                <a:spcPts val="0"/>
              </a:spcBef>
              <a:spcAft>
                <a:spcPct val="0"/>
              </a:spcAft>
              <a:buClr>
                <a:schemeClr val="hlink"/>
              </a:buClr>
              <a:buSzTx/>
              <a:buFont typeface="+mj-ea"/>
              <a:buAutoNum type="circleNumDbPlain"/>
              <a:defRPr/>
            </a:pPr>
            <a:r>
              <a:rPr kumimoji="0" lang="en-US"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存取速度：是指存储器完成一次读取或写存操作所需的时间，称为存储器的存取时间或访问时间。连续两次读取或写所需要的最短时间，称为存取周期。对于半导体存储器来说，存取周期大约为几十到几百毫秒之间。它的快慢会影响到计算机的速度。 </a:t>
            </a:r>
          </a:p>
          <a:p>
            <a:pPr marL="0" marR="0" lvl="0" indent="-457200" algn="l" defTabSz="914400" rtl="0" eaLnBrk="1" fontAlgn="base" latinLnBrk="0" hangingPunct="1">
              <a:lnSpc>
                <a:spcPct val="100000"/>
              </a:lnSpc>
              <a:spcBef>
                <a:spcPts val="0"/>
              </a:spcBef>
              <a:spcAft>
                <a:spcPct val="0"/>
              </a:spcAft>
              <a:buClr>
                <a:schemeClr val="hlink"/>
              </a:buClr>
              <a:buSzTx/>
              <a:buFont typeface="+mj-ea"/>
              <a:buAutoNum type="circleNumDbPlain"/>
              <a:defRPr/>
            </a:pPr>
            <a:r>
              <a:rPr kumimoji="0" lang="en-US"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内、外存储器容量：内存储容量，即内储存器能够存储信息的字节数。外储器是可将程序和数据永久保存的存储介质，可以说其容量是无限的。</a:t>
            </a:r>
            <a:br>
              <a:rPr kumimoji="0" lang="en-US" altLang="zh-CN" sz="2000" b="0" i="0" u="none" strike="noStrike" kern="1200" cap="none" spc="0" normalizeH="0" baseline="0" noProof="0" dirty="0">
                <a:ln>
                  <a:noFill/>
                </a:ln>
                <a:solidFill>
                  <a:schemeClr val="tx1"/>
                </a:solidFill>
                <a:effectLst/>
                <a:uLnTx/>
                <a:uFillTx/>
                <a:latin typeface="+mn-lt"/>
                <a:ea typeface="宋体" panose="02010600030101010101" pitchFamily="2" charset="-122"/>
                <a:cs typeface="+mn-cs"/>
              </a:rPr>
            </a:br>
            <a:br>
              <a:rPr kumimoji="0" lang="en-US" altLang="zh-CN" sz="2000" b="0" i="0" u="none" strike="noStrike" kern="1200" cap="none" spc="0" normalizeH="0" baseline="0" noProof="0" dirty="0">
                <a:ln>
                  <a:noFill/>
                </a:ln>
                <a:solidFill>
                  <a:schemeClr val="tx1"/>
                </a:solidFill>
                <a:effectLst/>
                <a:uLnTx/>
                <a:uFillTx/>
                <a:latin typeface="+mn-lt"/>
                <a:ea typeface="宋体" panose="02010600030101010101" pitchFamily="2" charset="-122"/>
                <a:cs typeface="+mn-cs"/>
              </a:rPr>
            </a:br>
            <a:endParaRPr kumimoji="0" lang="en-US" altLang="zh-CN" sz="2000" b="0" i="0" u="none" strike="noStrike" kern="1200" cap="none" spc="0" normalizeH="0" baseline="0" noProof="0" dirty="0">
              <a:ln>
                <a:noFill/>
              </a:ln>
              <a:solidFill>
                <a:schemeClr val="tx1"/>
              </a:solidFill>
              <a:effectLst/>
              <a:uLnTx/>
              <a:uFillTx/>
              <a:latin typeface="+mn-lt"/>
              <a:ea typeface="宋体" panose="02010600030101010101" pitchFamily="2" charset="-122"/>
              <a:cs typeface="+mn-cs"/>
            </a:endParaRPr>
          </a:p>
          <a:p>
            <a:pPr marL="342900" marR="0" lvl="0" indent="-34290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None/>
              <a:defRPr/>
            </a:pPr>
            <a:endParaRPr kumimoji="0" lang="en-US" altLang="zh-CN" sz="3200" b="0" i="0" u="none" strike="noStrike" kern="1200" cap="none" spc="0" normalizeH="0" baseline="0" noProof="0" dirty="0">
              <a:ln>
                <a:noFill/>
              </a:ln>
              <a:solidFill>
                <a:schemeClr val="tx1"/>
              </a:solidFill>
              <a:effectLst/>
              <a:uLnTx/>
              <a:uFillTx/>
              <a:latin typeface="+mn-lt"/>
              <a:ea typeface="宋体" panose="02010600030101010101" pitchFamily="2" charset="-122"/>
              <a:cs typeface="+mn-cs"/>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p:cNvSpPr>
          <p:nvPr>
            <p:ph type="title"/>
          </p:nvPr>
        </p:nvSpPr>
        <p:spPr/>
        <p:txBody>
          <a:bodyPr vert="horz" wrap="square" lIns="91440" tIns="45720" rIns="91440" bIns="45720" anchor="ctr" anchorCtr="0"/>
          <a:lstStyle/>
          <a:p>
            <a:pPr eaLnBrk="1" hangingPunct="1"/>
            <a:r>
              <a:rPr lang="zh-CN" altLang="en-US" sz="3200" dirty="0">
                <a:latin typeface="Times New Roman" panose="02020603050405020304" pitchFamily="18" charset="0"/>
                <a:ea typeface="宋体" panose="02010600030101010101" pitchFamily="2" charset="-122"/>
              </a:rPr>
              <a:t>第二章  电子计算机基础知识</a:t>
            </a:r>
          </a:p>
        </p:txBody>
      </p:sp>
      <p:sp>
        <p:nvSpPr>
          <p:cNvPr id="36867" name="Rectangle 3"/>
          <p:cNvSpPr>
            <a:spLocks noGrp="1" noChangeArrowheads="1"/>
          </p:cNvSpPr>
          <p:nvPr>
            <p:ph idx="1"/>
          </p:nvPr>
        </p:nvSpPr>
        <p:spPr/>
        <p:txBody>
          <a:bodyPr vert="horz" wrap="square" lIns="91440" tIns="45720" rIns="91440" bIns="45720" numCol="1" anchor="t" anchorCtr="0" compatLnSpc="1"/>
          <a:lstStyle/>
          <a:p>
            <a:pPr marL="342900" marR="0" lvl="0" indent="-34290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Char char="v"/>
              <a:defRPr/>
            </a:pPr>
            <a:r>
              <a:rPr kumimoji="0" lang="zh-CN" altLang="zh-CN" sz="1600" b="1" i="0" u="none" strike="noStrike" kern="1200" cap="none" spc="0" normalizeH="0" baseline="0" noProof="0" dirty="0">
                <a:ln>
                  <a:noFill/>
                </a:ln>
                <a:solidFill>
                  <a:schemeClr val="tx1"/>
                </a:solidFill>
                <a:effectLst/>
                <a:uLnTx/>
                <a:uFillTx/>
                <a:latin typeface="+mn-lt"/>
                <a:ea typeface="宋体" panose="02010600030101010101" pitchFamily="2" charset="-122"/>
                <a:cs typeface="+mn-cs"/>
              </a:rPr>
              <a:t>计算机网络</a:t>
            </a:r>
          </a:p>
          <a:p>
            <a:pPr marL="0" marR="0" lvl="0" indent="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None/>
              <a:defRPr/>
            </a:pPr>
            <a:r>
              <a:rPr kumimoji="0" lang="zh-CN"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定义</a:t>
            </a:r>
            <a:r>
              <a:rPr kumimoji="0" lang="en-US"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a:t>
            </a:r>
            <a:r>
              <a:rPr kumimoji="0" lang="zh-CN"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计算机网络是指将</a:t>
            </a:r>
            <a:r>
              <a:rPr kumimoji="0" lang="en-US" altLang="zh-CN" sz="1600" i="0" u="none" strike="noStrike" kern="1200" cap="none" spc="0" normalizeH="0" baseline="0" noProof="0" dirty="0" err="1">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地理</a:t>
            </a:r>
            <a:r>
              <a:rPr kumimoji="0" lang="zh-CN"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位置不同的具有独立功能的多台</a:t>
            </a:r>
            <a:r>
              <a:rPr kumimoji="0" lang="en-US" altLang="zh-CN" sz="1600" i="0" u="none" strike="noStrike" kern="1200" cap="none" spc="0" normalizeH="0" baseline="0" noProof="0" dirty="0" err="1">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计算机</a:t>
            </a:r>
            <a:r>
              <a:rPr kumimoji="0" lang="zh-CN"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及其外部设备，通过通信线路连接起来，在</a:t>
            </a:r>
            <a:r>
              <a:rPr kumimoji="0" lang="en-US" altLang="zh-CN" sz="1600" i="0" u="none" strike="noStrike" kern="1200" cap="none" spc="0" normalizeH="0" baseline="0" noProof="0" dirty="0" err="1">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网络操作系统</a:t>
            </a:r>
            <a:r>
              <a:rPr kumimoji="0" lang="zh-CN"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a:t>
            </a:r>
            <a:r>
              <a:rPr kumimoji="0" lang="en-US" altLang="zh-CN" sz="1600" i="0" u="none" strike="noStrike" kern="1200" cap="none" spc="0" normalizeH="0" baseline="0" noProof="0" dirty="0" err="1">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网络管理软件</a:t>
            </a:r>
            <a:r>
              <a:rPr kumimoji="0" lang="zh-CN"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及</a:t>
            </a:r>
            <a:r>
              <a:rPr kumimoji="0" lang="en-US" altLang="zh-CN" sz="1600" i="0" u="none" strike="noStrike" kern="1200" cap="none" spc="0" normalizeH="0" baseline="0" noProof="0" dirty="0" err="1">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网络通信协议</a:t>
            </a:r>
            <a:r>
              <a:rPr kumimoji="0" lang="zh-CN"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的管理和协调下，实现</a:t>
            </a:r>
            <a:r>
              <a:rPr kumimoji="0" lang="en-US" altLang="zh-CN" sz="1600" i="0" u="none" strike="noStrike" kern="1200" cap="none" spc="0" normalizeH="0" baseline="0" noProof="0" dirty="0" err="1">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资源共享</a:t>
            </a:r>
            <a:r>
              <a:rPr kumimoji="0" lang="zh-CN"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和信息传递的计算机系统。</a:t>
            </a:r>
          </a:p>
          <a:p>
            <a:pPr marL="342900" marR="0" lvl="0" indent="-34290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Char char="u"/>
              <a:defRPr/>
            </a:pPr>
            <a:r>
              <a:rPr kumimoji="0" lang="en-US" altLang="zh-CN" sz="1600" b="1"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发展历程</a:t>
            </a:r>
          </a:p>
          <a:p>
            <a:pPr marL="0" marR="0" lvl="0" indent="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None/>
              <a:defRPr/>
            </a:pPr>
            <a:r>
              <a:rPr kumimoji="0" lang="en-US" altLang="zh-CN" sz="1600" b="1"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诞生阶段</a:t>
            </a:r>
            <a:r>
              <a:rPr kumimoji="0" lang="en-US"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20世纪60年代中期之前的第一代计算机网络是以单个计算机为中心的远程联机系统，典型应用是由一台计算机和2000多个终端组成的飞机订票系统，终端是一台计算机的外围设备，包括显示器和键盘，无CPU和内存，随着远程终端的增多，在主机前增加了前端机。</a:t>
            </a:r>
          </a:p>
          <a:p>
            <a:pPr marL="0" marR="0" lvl="0" indent="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None/>
              <a:defRPr/>
            </a:pPr>
            <a:r>
              <a:rPr kumimoji="0" lang="en-US" altLang="zh-CN" sz="1600" b="1"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形成阶段</a:t>
            </a:r>
            <a:r>
              <a:rPr kumimoji="0" lang="en-US"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20世纪60年代中期至70年代的第二代计算机网络是以多个主机通过通信线路互联起来，为用户提供服务，兴起于60年代后期，典型代表是美国国防部高级研究计划局协助开发的ARPANET。主机之间不是直接用线路相连，而是由IMP（接口报文处理机）转接后互联的。IMP和它们之间互联的通信线路一起负责主机间的通信任务，构成了通信子网。通信子网互联的主机负责运行程序，提供资源共享，组成资源子网。</a:t>
            </a:r>
          </a:p>
          <a:p>
            <a:pPr marL="0" marR="0" lvl="0" indent="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None/>
              <a:defRPr/>
            </a:pPr>
            <a:r>
              <a:rPr kumimoji="0" lang="en-US" altLang="zh-CN" sz="1600" b="1"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互联互通阶段</a:t>
            </a:r>
            <a:r>
              <a:rPr kumimoji="0" lang="en-US"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20世纪70年代末至90年代的第三代计算机网络是具有统一的网络体系结构并遵守国际标准的开放式和标准化的网络。各大计算机公司相继推出自己的网络体系结构及实现这些结构的软硬件产品。由于没有统一的标准，不同厂商的产品之间互联很困难，人们迫切需要一种开放性的标准化实用网络环境，这样应运而生了两种国际通用的最重要的体系结构，即TCP/IP体系结构和国际标准化组织的OSI体系结构。</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p:cNvSpPr>
          <p:nvPr>
            <p:ph type="title"/>
          </p:nvPr>
        </p:nvSpPr>
        <p:spPr/>
        <p:txBody>
          <a:bodyPr vert="horz" wrap="square" lIns="91440" tIns="45720" rIns="91440" bIns="45720" anchor="ctr" anchorCtr="0"/>
          <a:lstStyle/>
          <a:p>
            <a:pPr eaLnBrk="1" hangingPunct="1"/>
            <a:r>
              <a:rPr lang="zh-CN" altLang="en-US" sz="3200" dirty="0">
                <a:latin typeface="Times New Roman" panose="02020603050405020304" pitchFamily="18" charset="0"/>
                <a:ea typeface="宋体" panose="02010600030101010101" pitchFamily="2" charset="-122"/>
              </a:rPr>
              <a:t>第二章  电子计算机基础知识</a:t>
            </a:r>
          </a:p>
        </p:txBody>
      </p:sp>
      <p:sp>
        <p:nvSpPr>
          <p:cNvPr id="37891" name="Rectangle 3"/>
          <p:cNvSpPr>
            <a:spLocks noGrp="1" noChangeArrowheads="1"/>
          </p:cNvSpPr>
          <p:nvPr>
            <p:ph idx="1"/>
          </p:nvPr>
        </p:nvSpPr>
        <p:spPr>
          <a:xfrm>
            <a:off x="467360" y="1076325"/>
            <a:ext cx="8229600" cy="5248275"/>
          </a:xfrm>
        </p:spPr>
        <p:txBody>
          <a:bodyPr vert="horz" wrap="square" lIns="91440" tIns="45720" rIns="91440" bIns="45720" numCol="1" anchor="t" anchorCtr="0" compatLnSpc="1"/>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defRPr/>
            </a:pPr>
            <a:r>
              <a:rPr kumimoji="0" lang="zh-CN" altLang="zh-CN" sz="1600" b="1"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诞生阶段</a:t>
            </a:r>
            <a:r>
              <a:rPr kumimoji="0" lang="en-US" altLang="zh-CN" sz="1600" b="1"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a:t>
            </a:r>
            <a:r>
              <a:rPr kumimoji="0" lang="en-US"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20</a:t>
            </a:r>
            <a:r>
              <a:rPr kumimoji="0" lang="zh-CN"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世纪</a:t>
            </a:r>
            <a:r>
              <a:rPr kumimoji="0" lang="en-US"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60</a:t>
            </a:r>
            <a:r>
              <a:rPr kumimoji="0" lang="zh-CN"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年代中期之前的第一代计算机网络是以单个计算机为中心的远程联机系统，典型应用是由一台计算机和</a:t>
            </a:r>
            <a:r>
              <a:rPr kumimoji="0" lang="en-US"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2000</a:t>
            </a:r>
            <a:r>
              <a:rPr kumimoji="0" lang="zh-CN"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多个终端组成的飞机订票系统，终端是一台计算机的外围设备，包括显示器和键盘，无</a:t>
            </a:r>
            <a:r>
              <a:rPr kumimoji="0" lang="en-US"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CPU</a:t>
            </a:r>
            <a:r>
              <a:rPr kumimoji="0" lang="zh-CN"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和内存</a:t>
            </a:r>
            <a:r>
              <a:rPr kumimoji="0" lang="zh-CN" altLang="en-US"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a:t>
            </a:r>
            <a:r>
              <a:rPr kumimoji="0" lang="zh-CN"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随着远程终端的增多，在主机前增加了前端机</a:t>
            </a:r>
            <a:r>
              <a:rPr kumimoji="0" lang="zh-CN" altLang="en-US"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a:t>
            </a:r>
            <a:endParaRPr kumimoji="0" lang="en-US"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endParaRPr>
          </a:p>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defRPr/>
            </a:pPr>
            <a:r>
              <a:rPr kumimoji="0" lang="zh-CN" altLang="zh-CN" sz="1600" b="1"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形成阶段</a:t>
            </a:r>
            <a:r>
              <a:rPr kumimoji="0" lang="zh-CN" altLang="en-US" sz="1600" b="1"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a:t>
            </a:r>
            <a:r>
              <a:rPr kumimoji="0" lang="en-US"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20</a:t>
            </a:r>
            <a:r>
              <a:rPr kumimoji="0" lang="zh-CN"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世纪</a:t>
            </a:r>
            <a:r>
              <a:rPr kumimoji="0" lang="en-US"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60</a:t>
            </a:r>
            <a:r>
              <a:rPr kumimoji="0" lang="zh-CN"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年代中期至</a:t>
            </a:r>
            <a:r>
              <a:rPr kumimoji="0" lang="en-US"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70</a:t>
            </a:r>
            <a:r>
              <a:rPr kumimoji="0" lang="zh-CN"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年代的第二代计算机网络是以多个主机通过通信线路互联起来，为用户提供服务，兴起于</a:t>
            </a:r>
            <a:r>
              <a:rPr kumimoji="0" lang="en-US"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60</a:t>
            </a:r>
            <a:r>
              <a:rPr kumimoji="0" lang="zh-CN"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年代后期，典型代表是美国国防部高级研究计划局协助开发的</a:t>
            </a:r>
            <a:r>
              <a:rPr kumimoji="0" lang="en-US"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ARPANET</a:t>
            </a:r>
            <a:r>
              <a:rPr kumimoji="0" lang="zh-CN"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。主机之间不是直接用线路相连，而是由</a:t>
            </a:r>
            <a:r>
              <a:rPr kumimoji="0" lang="en-US"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IMP</a:t>
            </a:r>
            <a:r>
              <a:rPr kumimoji="0" lang="zh-CN" altLang="en-US"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a:t>
            </a:r>
            <a:r>
              <a:rPr kumimoji="0" lang="zh-CN"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接口报文处理机</a:t>
            </a:r>
            <a:r>
              <a:rPr kumimoji="0" lang="zh-CN" altLang="en-US"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a:t>
            </a:r>
            <a:r>
              <a:rPr kumimoji="0" lang="zh-CN"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转接后互联的。</a:t>
            </a:r>
            <a:r>
              <a:rPr kumimoji="0" lang="en-US"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IMP</a:t>
            </a:r>
            <a:r>
              <a:rPr kumimoji="0" lang="zh-CN"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和它们之间互联的通信线路一起负责主机间的通信任务，构成了通信子网。通信子网互联的主机负责运行程序，提供资源共享，组成资源子网。</a:t>
            </a:r>
          </a:p>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defRPr/>
            </a:pPr>
            <a:r>
              <a:rPr kumimoji="0" lang="en-US" altLang="zh-CN" sz="1600" b="1"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高速网络技术阶段</a:t>
            </a:r>
            <a:r>
              <a:rPr kumimoji="0" lang="en-US"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：20世纪90年代至今的第四代计算机网络，由于局域网技术发展成熟，出现光纤及高速网络技术，整个网络就像一个对用户透明的大的计算机系统，发展为以因特网( Internet)为代表的互联网。</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p:cNvSpPr>
          <p:nvPr>
            <p:ph type="title"/>
          </p:nvPr>
        </p:nvSpPr>
        <p:spPr/>
        <p:txBody>
          <a:bodyPr vert="horz" wrap="square" lIns="91440" tIns="45720" rIns="91440" bIns="45720" anchor="ctr" anchorCtr="0"/>
          <a:lstStyle/>
          <a:p>
            <a:pPr eaLnBrk="1" hangingPunct="1"/>
            <a:r>
              <a:rPr lang="zh-CN" altLang="en-US" sz="3200" dirty="0">
                <a:latin typeface="Times New Roman" panose="02020603050405020304" pitchFamily="18" charset="0"/>
                <a:ea typeface="宋体" panose="02010600030101010101" pitchFamily="2" charset="-122"/>
              </a:rPr>
              <a:t>第二章  电子计算机基础知识</a:t>
            </a:r>
          </a:p>
        </p:txBody>
      </p:sp>
      <p:sp>
        <p:nvSpPr>
          <p:cNvPr id="39939" name="Rectangle 3"/>
          <p:cNvSpPr>
            <a:spLocks noGrp="1" noChangeArrowheads="1"/>
          </p:cNvSpPr>
          <p:nvPr>
            <p:ph idx="1"/>
          </p:nvPr>
        </p:nvSpPr>
        <p:spPr/>
        <p:txBody>
          <a:bodyPr vert="horz" wrap="square" lIns="91440" tIns="45720" rIns="91440" bIns="45720" numCol="1" anchor="t" anchorCtr="0" compatLnSpc="1"/>
          <a:lstStyle/>
          <a:p>
            <a:pPr marL="342900" marR="0" lvl="0" indent="-34290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Char char="v"/>
              <a:defRPr/>
            </a:pPr>
            <a:r>
              <a:rPr kumimoji="0" lang="zh-CN" altLang="zh-CN" sz="1600" b="1"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计算机网络功能</a:t>
            </a:r>
          </a:p>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defRPr/>
            </a:pPr>
            <a:r>
              <a:rPr kumimoji="0" lang="zh-CN" altLang="zh-CN" sz="1600" b="1"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数据通信</a:t>
            </a:r>
            <a:r>
              <a:rPr kumimoji="0" lang="zh-CN" altLang="en-US" sz="1600" b="1"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a:t>
            </a:r>
            <a:r>
              <a:rPr kumimoji="0" lang="zh-CN"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数据通信是计算机网络的最主要的功能之一。数据通信是依照一定的通信协议，利用数据传输技术在两个终端之间传递数据信息的一种通信方式和通信业务。它可实现计算机和计算机、计算机和终端以及终端与终端之间的数据信息传递，是继电报、电话业务之后的第三种最大的通信业务。数据通信中传递的信息均以二进制数据形式来表现，数据通信的另一个特点是总是与远程信息处理相联系，是包括科学计算、过程控制、信息检索等内容的广义的信息处理。</a:t>
            </a:r>
            <a:r>
              <a:rPr kumimoji="0" lang="en-US"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 </a:t>
            </a:r>
            <a:endParaRPr kumimoji="0" lang="zh-CN"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endParaRPr>
          </a:p>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defRPr/>
            </a:pPr>
            <a:r>
              <a:rPr kumimoji="0" lang="zh-CN" altLang="zh-CN" sz="1600" b="1"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资源共享</a:t>
            </a:r>
            <a:r>
              <a:rPr kumimoji="0" lang="zh-CN" altLang="en-US"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a:t>
            </a:r>
            <a:r>
              <a:rPr kumimoji="0" lang="zh-CN"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资源共享是人们建立计算机网络的主要目的之一。计算机资源包括硬件资源、软件资源和数据资源。硬件资源的共享可以提高设备的利用率，避免设备的重复投资，如利用计算机网络建立网络打印机；软件资源和数据资源的共享可以充分利用已有的信息资源，减少软件开发过程中的劳动，避免大型数据库的重复建设。</a:t>
            </a:r>
          </a:p>
          <a:p>
            <a:pPr marL="0" marR="0" lvl="0" indent="-342900" algn="just" defTabSz="914400" rtl="0" eaLnBrk="0" fontAlgn="base" latinLnBrk="0" hangingPunct="0">
              <a:lnSpc>
                <a:spcPct val="100000"/>
              </a:lnSpc>
              <a:spcBef>
                <a:spcPts val="0"/>
              </a:spcBef>
              <a:spcAft>
                <a:spcPct val="0"/>
              </a:spcAft>
              <a:buClr>
                <a:schemeClr val="hlink"/>
              </a:buClr>
              <a:buSzTx/>
              <a:buFont typeface="Wingdings" panose="05000000000000000000" pitchFamily="2" charset="2"/>
              <a:buNone/>
              <a:defRPr/>
            </a:pPr>
            <a:r>
              <a:rPr kumimoji="0" lang="en-US" altLang="zh-CN" sz="1600" b="1"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集中管理</a:t>
            </a:r>
            <a:r>
              <a:rPr kumimoji="0" lang="en-US"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计算机网络技术的发展和应用，已使得现代的办公手段、经营管理等发生了变化。目前，已经有了许多管理信息系统、办公自动化系统等，通过这些系统可以实现日常工作的集中管理，提高工作效率，增加经济效益。</a:t>
            </a:r>
          </a:p>
          <a:p>
            <a:pPr marL="0" marR="0" lvl="0" indent="-342900" algn="just" defTabSz="914400" rtl="0" eaLnBrk="0" fontAlgn="base" latinLnBrk="0" hangingPunct="0">
              <a:lnSpc>
                <a:spcPct val="100000"/>
              </a:lnSpc>
              <a:spcBef>
                <a:spcPts val="0"/>
              </a:spcBef>
              <a:spcAft>
                <a:spcPct val="0"/>
              </a:spcAft>
              <a:buClr>
                <a:schemeClr val="hlink"/>
              </a:buClr>
              <a:buSzTx/>
              <a:buFont typeface="Wingdings" panose="05000000000000000000" pitchFamily="2" charset="2"/>
              <a:buNone/>
              <a:defRPr/>
            </a:pPr>
            <a:r>
              <a:rPr kumimoji="0" lang="en-US" altLang="zh-CN" sz="1600" b="1"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实现分布式处理：</a:t>
            </a:r>
            <a:r>
              <a:rPr kumimoji="0" lang="en-US"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网络技术的发展，使得分布式计算成为可能。对于大型的课题，可以分为许许多多小题目，由不同的计算机分别完成，然后再集中起来，解决问题。</a:t>
            </a:r>
          </a:p>
          <a:p>
            <a:pPr marL="0" marR="0" lvl="0" indent="-342900" algn="just" defTabSz="914400" rtl="0" eaLnBrk="0" fontAlgn="base" latinLnBrk="0" hangingPunct="0">
              <a:lnSpc>
                <a:spcPct val="100000"/>
              </a:lnSpc>
              <a:spcBef>
                <a:spcPts val="0"/>
              </a:spcBef>
              <a:spcAft>
                <a:spcPct val="0"/>
              </a:spcAft>
              <a:buClr>
                <a:schemeClr val="hlink"/>
              </a:buClr>
              <a:buSzTx/>
              <a:buFont typeface="Wingdings" panose="05000000000000000000" pitchFamily="2" charset="2"/>
              <a:buNone/>
              <a:defRPr/>
            </a:pPr>
            <a:r>
              <a:rPr kumimoji="0" lang="en-US" altLang="zh-CN" sz="1600" b="1"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负荷均衡</a:t>
            </a:r>
            <a:r>
              <a:rPr kumimoji="0" lang="zh-CN" altLang="en-US" sz="1600" b="1"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a:t>
            </a:r>
            <a:r>
              <a:rPr kumimoji="0" lang="en-US"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负荷均衡是指工作被均匀的分配给网络上的各台计算机系统。网络控制中心负责分配和检测，当某台计算机负荷过重时，系统会自动转移负荷到较轻的计算机系统去处理。</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p:cNvSpPr>
          <p:nvPr>
            <p:ph type="title"/>
          </p:nvPr>
        </p:nvSpPr>
        <p:spPr/>
        <p:txBody>
          <a:bodyPr vert="horz" wrap="square" lIns="91440" tIns="45720" rIns="91440" bIns="45720" anchor="ctr" anchorCtr="0"/>
          <a:lstStyle/>
          <a:p>
            <a:pPr eaLnBrk="1" hangingPunct="1"/>
            <a:r>
              <a:rPr lang="zh-CN" altLang="en-US" sz="3200" dirty="0">
                <a:latin typeface="Times New Roman" panose="02020603050405020304" pitchFamily="18" charset="0"/>
                <a:ea typeface="宋体" panose="02010600030101010101" pitchFamily="2" charset="-122"/>
              </a:rPr>
              <a:t>第二章  电子计算机基础知识</a:t>
            </a:r>
          </a:p>
        </p:txBody>
      </p:sp>
      <p:sp>
        <p:nvSpPr>
          <p:cNvPr id="41987" name="Rectangle 3"/>
          <p:cNvSpPr>
            <a:spLocks noGrp="1" noChangeArrowheads="1"/>
          </p:cNvSpPr>
          <p:nvPr>
            <p:ph idx="1"/>
          </p:nvPr>
        </p:nvSpPr>
        <p:spPr/>
        <p:txBody>
          <a:bodyPr vert="horz" wrap="square" lIns="91440" tIns="45720" rIns="91440" bIns="45720" numCol="1" anchor="t" anchorCtr="0" compatLnSpc="1"/>
          <a:lstStyle/>
          <a:p>
            <a:pPr marL="342900" marR="0" lvl="0" indent="-34290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Char char="v"/>
              <a:defRPr/>
            </a:pPr>
            <a:r>
              <a:rPr kumimoji="0" lang="zh-CN" altLang="zh-CN" sz="1600" b="1"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计算机网络</a:t>
            </a:r>
            <a:r>
              <a:rPr kumimoji="0" lang="zh-CN" altLang="en-US" sz="1600" b="1"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分类</a:t>
            </a:r>
            <a:endParaRPr kumimoji="0" lang="zh-CN" altLang="zh-CN" sz="1600" b="1"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endParaRPr>
          </a:p>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defRPr/>
            </a:pPr>
            <a:r>
              <a:rPr kumimoji="0" lang="zh-CN" altLang="zh-CN" sz="1600" b="1"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局域网</a:t>
            </a:r>
            <a:r>
              <a:rPr kumimoji="0" lang="zh-CN" altLang="en-US" sz="1600" b="1"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a:t>
            </a:r>
            <a:r>
              <a:rPr kumimoji="0" lang="en-US" altLang="zh-CN" sz="1600" b="1"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LAN</a:t>
            </a:r>
            <a:r>
              <a:rPr kumimoji="0" lang="zh-CN" altLang="en-US" sz="1600" b="1"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a:t>
            </a:r>
            <a:r>
              <a:rPr kumimoji="0" lang="zh-CN"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通常我们常见的</a:t>
            </a:r>
            <a:r>
              <a:rPr kumimoji="0" lang="zh-CN" altLang="en-US"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a:t>
            </a:r>
            <a:r>
              <a:rPr kumimoji="0" lang="en-US"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LAN</a:t>
            </a:r>
            <a:r>
              <a:rPr kumimoji="0" lang="zh-CN" altLang="en-US"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a:t>
            </a:r>
            <a:r>
              <a:rPr kumimoji="0" lang="zh-CN"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就是指局域网，是在局部地区范围内的网络，它所覆盖的地区范围较小。是我们最常见、应用最广的一种网络。局域网一般位于一个建筑物或一个单位内，不存在寻径问题，不包括网络层的应用。</a:t>
            </a:r>
            <a:r>
              <a:rPr kumimoji="0" lang="en-US"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  </a:t>
            </a:r>
            <a:endParaRPr kumimoji="0" lang="zh-CN"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endParaRPr>
          </a:p>
          <a:p>
            <a:pPr marL="342900" marR="0" lvl="0" indent="-34290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defRPr/>
            </a:pPr>
            <a:r>
              <a:rPr kumimoji="0" lang="zh-CN"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特点：连接范围窄、用户数少、配置容易、连接速率高。</a:t>
            </a:r>
            <a:endParaRPr kumimoji="0" lang="en-US"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endParaRPr>
          </a:p>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defRPr/>
            </a:pPr>
            <a:r>
              <a:rPr kumimoji="0" lang="en-US" altLang="zh-CN" sz="1600" b="1"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城域网（MAN）：</a:t>
            </a:r>
            <a:r>
              <a:rPr kumimoji="0" lang="en-US"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这种网络一般来说是在一个城市，但不在同一地理小区范围内的计算机互联。这种网络的连接距离可以在10—100公里，它采用的是IEEE802.6标准。MAN与LAN相比扩展的距离更长，连接的计算机数量更多，在地理范围上可以说是LAN网络的延伸。在一个大型城市或都市地区，一个MAN网络通常连接着多个LAN网。如连接政府机构的LAN、医院的LAN、电信的LAN、公司企业的LAN等等。由于光纤连接的引入，使MAN中高速的LAN互连成为可能。城域网多采用ATM技术做骨干网。ATM是一个用于数据、语音、视频以及多媒体应用程序的高速网络传输方法。ATM包括一个接口和一个协议，该协议能够在一个常规的传输信道上，在比特率不变及变化的通信量之间进行切换。ATM的最大缺点就是成本太高，所以一般在政府城域网中应用，如邮政、银行、医院等。</a:t>
            </a:r>
          </a:p>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defRPr/>
            </a:pPr>
            <a:r>
              <a:rPr kumimoji="0" lang="en-US" altLang="zh-CN" sz="1600" b="1"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广域网：</a:t>
            </a:r>
            <a:r>
              <a:rPr kumimoji="0" lang="en-US"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这种网络也称为远程网，所覆盖的范围比城域网更广，它一般是在不同城市之间的LAN或者MAN网络互联，地理范围可从几百公里到几千公里。因为距离较远，信息衰减比较严重，所以这种网络一般是要租用专线，通过IMP（接口信息处理）协议和线路连接起来，构成网状结构，解决循径问题。</a:t>
            </a:r>
          </a:p>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defRPr/>
            </a:pPr>
            <a:r>
              <a:rPr kumimoji="0" lang="en-US" altLang="zh-CN" sz="1600" b="1"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无线网：</a:t>
            </a:r>
            <a:r>
              <a:rPr kumimoji="0" lang="en-US"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是采用无线通信技术实现的网络。既包括允许用户建立远距离无线连接达成全球语音和数据网络，也包括为近距离无线连接进行优化的红外线技术及射频技术的网络。</a:t>
            </a:r>
          </a:p>
          <a:p>
            <a:pPr marL="342900" marR="0" lvl="0" indent="-34290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None/>
              <a:defRPr/>
            </a:pPr>
            <a:endParaRPr kumimoji="0" lang="en-US"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p:cNvSpPr>
          <p:nvPr>
            <p:ph type="title"/>
          </p:nvPr>
        </p:nvSpPr>
        <p:spPr/>
        <p:txBody>
          <a:bodyPr vert="horz" wrap="square" lIns="91440" tIns="45720" rIns="91440" bIns="45720" anchor="ctr" anchorCtr="0"/>
          <a:lstStyle/>
          <a:p>
            <a:pPr eaLnBrk="1" hangingPunct="1"/>
            <a:r>
              <a:rPr lang="zh-CN" altLang="en-US" sz="3200" dirty="0">
                <a:latin typeface="Times New Roman" panose="02020603050405020304" pitchFamily="18" charset="0"/>
                <a:ea typeface="宋体" panose="02010600030101010101" pitchFamily="2" charset="-122"/>
              </a:rPr>
              <a:t>第二章  电子计算机基础知识</a:t>
            </a:r>
          </a:p>
        </p:txBody>
      </p:sp>
      <p:sp>
        <p:nvSpPr>
          <p:cNvPr id="45059" name="Rectangle 3"/>
          <p:cNvSpPr>
            <a:spLocks noGrp="1" noChangeArrowheads="1"/>
          </p:cNvSpPr>
          <p:nvPr>
            <p:ph idx="1"/>
          </p:nvPr>
        </p:nvSpPr>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None/>
              <a:defRPr/>
            </a:pPr>
            <a:r>
              <a:rPr kumimoji="0" lang="zh-CN" altLang="zh-CN" sz="1600" b="1"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计算机网络的性能指标</a:t>
            </a:r>
          </a:p>
          <a:p>
            <a:pPr marL="342900" marR="0" lvl="0" indent="-34290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defRPr/>
            </a:pPr>
            <a:r>
              <a:rPr kumimoji="0" lang="zh-CN"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性能指标从不同的方面来度量计算机网络的性能。</a:t>
            </a:r>
          </a:p>
          <a:p>
            <a:pPr marL="342900" marR="0" lvl="0" indent="-342900" algn="l" defTabSz="914400" rtl="0" eaLnBrk="0" fontAlgn="base" latinLnBrk="0" hangingPunct="0">
              <a:lnSpc>
                <a:spcPct val="100000"/>
              </a:lnSpc>
              <a:spcBef>
                <a:spcPct val="20000"/>
              </a:spcBef>
              <a:spcAft>
                <a:spcPct val="0"/>
              </a:spcAft>
              <a:buClr>
                <a:schemeClr val="hlink"/>
              </a:buClr>
              <a:buSzTx/>
              <a:buFontTx/>
              <a:buAutoNum type="circleNumDbPlain"/>
              <a:defRPr/>
            </a:pPr>
            <a:r>
              <a:rPr kumimoji="0" lang="zh-CN"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速率。网络技术中的速率指的是连接在计算机网络上的主机在数字信道上传送数据的速率，它也称为数据率或比特率。速率是计算机网络中最重要的一个性能指标</a:t>
            </a:r>
            <a:r>
              <a:rPr kumimoji="0" lang="zh-CN" altLang="en-US"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，其</a:t>
            </a:r>
            <a:r>
              <a:rPr kumimoji="0" lang="zh-CN"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单位是</a:t>
            </a:r>
            <a:r>
              <a:rPr kumimoji="0" lang="en-US"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bit/s</a:t>
            </a:r>
            <a:r>
              <a:rPr kumimoji="0" lang="zh-CN"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（比特每秒</a:t>
            </a:r>
            <a:r>
              <a:rPr kumimoji="0" lang="zh-CN" altLang="en-US"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a:t>
            </a:r>
            <a:r>
              <a:rPr kumimoji="0" lang="zh-CN"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a:t>
            </a:r>
            <a:r>
              <a:rPr kumimoji="0" lang="en-US"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 </a:t>
            </a:r>
            <a:endParaRPr kumimoji="0" lang="zh-CN"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endParaRPr>
          </a:p>
          <a:p>
            <a:pPr marL="342900" marR="0" lvl="0" indent="-342900" algn="l" defTabSz="914400" rtl="0" eaLnBrk="0" fontAlgn="base" latinLnBrk="0" hangingPunct="0">
              <a:lnSpc>
                <a:spcPct val="100000"/>
              </a:lnSpc>
              <a:spcBef>
                <a:spcPct val="20000"/>
              </a:spcBef>
              <a:spcAft>
                <a:spcPct val="0"/>
              </a:spcAft>
              <a:buClr>
                <a:schemeClr val="hlink"/>
              </a:buClr>
              <a:buSzTx/>
              <a:buFontTx/>
              <a:buAutoNum type="circleNumDbPlain" startAt="2"/>
              <a:defRPr/>
            </a:pPr>
            <a:r>
              <a:rPr kumimoji="0" lang="zh-CN"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带宽。在计算机网络中，带宽用来表示网络的通信线路所能传送数据的能力，因此网络带宽表示在单位时间内从网络中的某一点到另一点所能通过的</a:t>
            </a:r>
            <a:r>
              <a:rPr kumimoji="0" lang="zh-CN" altLang="en-US"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a:t>
            </a:r>
            <a:r>
              <a:rPr kumimoji="0" lang="zh-CN"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最高数据率</a:t>
            </a:r>
            <a:r>
              <a:rPr kumimoji="0" lang="zh-CN" altLang="en-US"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a:t>
            </a:r>
            <a:r>
              <a:rPr kumimoji="0" lang="zh-CN"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 。</a:t>
            </a:r>
          </a:p>
          <a:p>
            <a:pPr marL="342900" marR="0" lvl="0" indent="-342900" algn="l" defTabSz="914400" rtl="0" eaLnBrk="0" fontAlgn="base" latinLnBrk="0" hangingPunct="0">
              <a:lnSpc>
                <a:spcPct val="100000"/>
              </a:lnSpc>
              <a:spcBef>
                <a:spcPct val="20000"/>
              </a:spcBef>
              <a:spcAft>
                <a:spcPct val="0"/>
              </a:spcAft>
              <a:buClr>
                <a:schemeClr val="hlink"/>
              </a:buClr>
              <a:buSzTx/>
              <a:buFontTx/>
              <a:buAutoNum type="circleNumDbPlain" startAt="2"/>
              <a:defRPr/>
            </a:pPr>
            <a:r>
              <a:rPr kumimoji="0" lang="en-US"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吞吐量</a:t>
            </a:r>
            <a:r>
              <a:rPr kumimoji="0" lang="zh-CN" altLang="en-US"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a:t>
            </a:r>
            <a:r>
              <a:rPr kumimoji="0" lang="en-US"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吞吐量表示在单位时间内通过某个网络（信道、接口）的数据量。吞吐量更经常地用于对现实世界中的网络的一种测量，以便知道实际上到底有多少数据量能够通过网络。显然，吞吐量受网络的带宽或网络的额定速率的限制。 </a:t>
            </a:r>
          </a:p>
          <a:p>
            <a:pPr marL="342900" marR="0" lvl="0" indent="-342900" algn="l" defTabSz="914400" rtl="0" eaLnBrk="0" fontAlgn="base" latinLnBrk="0" hangingPunct="0">
              <a:lnSpc>
                <a:spcPct val="100000"/>
              </a:lnSpc>
              <a:spcBef>
                <a:spcPct val="20000"/>
              </a:spcBef>
              <a:spcAft>
                <a:spcPct val="0"/>
              </a:spcAft>
              <a:buClr>
                <a:schemeClr val="hlink"/>
              </a:buClr>
              <a:buSzTx/>
              <a:buFontTx/>
              <a:buAutoNum type="circleNumDbPlain" startAt="2"/>
              <a:defRPr/>
            </a:pPr>
            <a:r>
              <a:rPr kumimoji="0" lang="en-US"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时延</a:t>
            </a:r>
            <a:r>
              <a:rPr kumimoji="0" lang="zh-CN" altLang="en-US"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a:t>
            </a:r>
            <a:r>
              <a:rPr kumimoji="0" lang="en-US"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时延是指数据（一个报文或分组，甚至比特）从网络（或链路）的一端传送到另一端所需的时间。时延是个很重要的性能指标，它有时也称为延迟或迟延。</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p:cNvSpPr>
          <p:nvPr>
            <p:ph type="title"/>
          </p:nvPr>
        </p:nvSpPr>
        <p:spPr/>
        <p:txBody>
          <a:bodyPr vert="horz" wrap="square" lIns="91440" tIns="45720" rIns="91440" bIns="45720" anchor="ctr" anchorCtr="0"/>
          <a:lstStyle/>
          <a:p>
            <a:pPr eaLnBrk="1" hangingPunct="1"/>
            <a:r>
              <a:rPr lang="zh-CN" altLang="en-US" sz="3200" dirty="0">
                <a:latin typeface="Times New Roman" panose="02020603050405020304" pitchFamily="18" charset="0"/>
                <a:ea typeface="宋体" panose="02010600030101010101" pitchFamily="2" charset="-122"/>
              </a:rPr>
              <a:t>第二章  电子计算机基础知识</a:t>
            </a:r>
          </a:p>
        </p:txBody>
      </p:sp>
      <p:sp>
        <p:nvSpPr>
          <p:cNvPr id="47107" name="Rectangle 3"/>
          <p:cNvSpPr>
            <a:spLocks noGrp="1" noChangeArrowheads="1"/>
          </p:cNvSpPr>
          <p:nvPr>
            <p:ph idx="1"/>
          </p:nvPr>
        </p:nvSpPr>
        <p:spPr/>
        <p:txBody>
          <a:bodyPr vert="horz" wrap="square" lIns="91440" tIns="45720" rIns="91440" bIns="45720" numCol="1" anchor="t" anchorCtr="0" compatLnSpc="1"/>
          <a:lstStyle/>
          <a:p>
            <a:pPr marL="342900" marR="0" lvl="0" indent="-34290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defRPr/>
            </a:pPr>
            <a:r>
              <a:rPr kumimoji="0" lang="en-US" altLang="zh-CN" sz="2000" b="0" i="0" u="none" strike="noStrike" kern="1200" cap="none" spc="0" normalizeH="0" baseline="0" noProof="0" dirty="0">
                <a:ln>
                  <a:noFill/>
                </a:ln>
                <a:solidFill>
                  <a:schemeClr val="tx1"/>
                </a:solidFill>
                <a:effectLst/>
                <a:uLnTx/>
                <a:uFillTx/>
                <a:latin typeface="+mn-lt"/>
                <a:ea typeface="宋体" panose="02010600030101010101" pitchFamily="2" charset="-122"/>
                <a:cs typeface="+mn-cs"/>
              </a:rPr>
              <a:t>  </a:t>
            </a:r>
            <a:r>
              <a:rPr kumimoji="0" lang="zh-CN"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数据在网络中经历的</a:t>
            </a:r>
            <a:r>
              <a:rPr kumimoji="0" lang="zh-CN" altLang="en-US"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时延有以下四种：</a:t>
            </a:r>
            <a:endParaRPr kumimoji="0" lang="zh-CN"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endParaRPr>
          </a:p>
          <a:p>
            <a:pPr marL="342900" marR="0" lvl="0" indent="-34290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defRPr/>
            </a:pPr>
            <a:r>
              <a:rPr kumimoji="0" lang="zh-CN"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① 发送时延</a:t>
            </a:r>
          </a:p>
          <a:p>
            <a:pPr marL="0" marR="0" lvl="0" indent="-342900" algn="just" defTabSz="914400" rtl="0" eaLnBrk="0" fontAlgn="base" latinLnBrk="0" hangingPunct="0">
              <a:lnSpc>
                <a:spcPct val="100000"/>
              </a:lnSpc>
              <a:spcBef>
                <a:spcPts val="0"/>
              </a:spcBef>
              <a:spcAft>
                <a:spcPct val="0"/>
              </a:spcAft>
              <a:buClr>
                <a:schemeClr val="hlink"/>
              </a:buClr>
              <a:buSzTx/>
              <a:buFont typeface="Wingdings" panose="05000000000000000000" pitchFamily="2" charset="2"/>
              <a:buNone/>
              <a:defRPr/>
            </a:pPr>
            <a:r>
              <a:rPr kumimoji="0" lang="en-US"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    </a:t>
            </a:r>
            <a:r>
              <a:rPr kumimoji="0" lang="zh-CN"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发送时延是主机或路由器发送数据帧所需要的时间，也就是从发送数据帧的第一个比特算起，到该帧最后一个比特发送完毕所需的时间</a:t>
            </a:r>
            <a:r>
              <a:rPr kumimoji="0" lang="zh-CN" altLang="en-US"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a:t>
            </a:r>
            <a:endParaRPr kumimoji="0" lang="zh-CN"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endParaRPr>
          </a:p>
          <a:p>
            <a:pPr marL="342900" marR="0" lvl="0" indent="-34290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defRPr/>
            </a:pPr>
            <a:r>
              <a:rPr kumimoji="0" lang="zh-CN"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发送时延的计算公式：发送时延</a:t>
            </a:r>
            <a:r>
              <a:rPr kumimoji="0" lang="en-US"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a:t>
            </a:r>
            <a:r>
              <a:rPr kumimoji="0" lang="zh-CN"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数据帧长度</a:t>
            </a:r>
            <a:r>
              <a:rPr kumimoji="0" lang="en-US"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a:t>
            </a:r>
            <a:r>
              <a:rPr kumimoji="0" lang="zh-CN"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信道带宽</a:t>
            </a:r>
            <a:endParaRPr kumimoji="0" lang="en-US"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endParaRPr>
          </a:p>
          <a:p>
            <a:pPr marL="342900" marR="0" lvl="0" indent="-34290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defRPr/>
            </a:pPr>
            <a:r>
              <a:rPr kumimoji="0" lang="zh-CN"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② 传播时延</a:t>
            </a:r>
          </a:p>
          <a:p>
            <a:pPr marL="342900" marR="0" lvl="0" indent="-34290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defRPr/>
            </a:pPr>
            <a:r>
              <a:rPr kumimoji="0" lang="en-US"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    </a:t>
            </a:r>
            <a:r>
              <a:rPr kumimoji="0" lang="zh-CN"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传播时延是电磁波在信道中传播一定的距离需要花费的时间。</a:t>
            </a:r>
            <a:endParaRPr kumimoji="0" lang="en-US"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endParaRPr>
          </a:p>
          <a:p>
            <a:pPr marL="342900" marR="0" lvl="0" indent="-34290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defRPr/>
            </a:pPr>
            <a:r>
              <a:rPr kumimoji="0" lang="zh-CN"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传播时延的计算公式：</a:t>
            </a:r>
            <a:r>
              <a:rPr kumimoji="0" lang="en-US"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 </a:t>
            </a:r>
            <a:r>
              <a:rPr kumimoji="0" lang="zh-CN"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传播时延</a:t>
            </a:r>
            <a:r>
              <a:rPr kumimoji="0" lang="en-US"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a:t>
            </a:r>
            <a:r>
              <a:rPr kumimoji="0" lang="zh-CN"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信道长度</a:t>
            </a:r>
            <a:r>
              <a:rPr kumimoji="0" lang="en-US"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a:t>
            </a:r>
            <a:r>
              <a:rPr kumimoji="0" lang="zh-CN"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电磁波在信道的传播速率</a:t>
            </a:r>
            <a:r>
              <a:rPr kumimoji="0" lang="en-US"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  </a:t>
            </a:r>
          </a:p>
          <a:p>
            <a:pPr marL="342900" marR="0" lvl="0" indent="-34290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defRPr/>
            </a:pPr>
            <a:r>
              <a:rPr kumimoji="0" lang="zh-CN"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③ 处理时延</a:t>
            </a:r>
          </a:p>
          <a:p>
            <a:pPr marL="342900" marR="0" lvl="0" indent="-34290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defRPr/>
            </a:pPr>
            <a:r>
              <a:rPr kumimoji="0" lang="zh-CN"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   主机或路由器在收到分组时要花费一定的时间进行处理，这就产生了处理时延。 </a:t>
            </a:r>
          </a:p>
          <a:p>
            <a:pPr marL="342900" marR="0" lvl="0" indent="-34290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defRPr/>
            </a:pPr>
            <a:endParaRPr kumimoji="0" lang="zh-CN"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endParaRPr>
          </a:p>
          <a:p>
            <a:pPr marL="342900" marR="0" lvl="0" indent="-34290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defRPr/>
            </a:pPr>
            <a:r>
              <a:rPr kumimoji="0" lang="zh-CN"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④ 排队时延</a:t>
            </a:r>
          </a:p>
          <a:p>
            <a:pPr marL="342900" marR="0" lvl="0" indent="-34290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defRPr/>
            </a:pPr>
            <a:r>
              <a:rPr kumimoji="0" lang="zh-CN"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   分组在经过网络传输时，要经过许多的路由器。但分组在进入路由器后要先在输入队列中排队等待处理。这就产生了排队时延。 </a:t>
            </a:r>
          </a:p>
          <a:p>
            <a:pPr marL="342900" marR="0" lvl="0" indent="-34290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defRPr/>
            </a:pPr>
            <a:r>
              <a:rPr kumimoji="0" lang="en-US"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    </a:t>
            </a:r>
            <a:r>
              <a:rPr kumimoji="0" lang="zh-CN"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数据在网络中经历的总时延=发送时延+传播时延+处理时延+排队时延</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p:cNvSpPr>
          <p:nvPr>
            <p:ph type="title"/>
          </p:nvPr>
        </p:nvSpPr>
        <p:spPr/>
        <p:txBody>
          <a:bodyPr vert="horz" wrap="square" lIns="91440" tIns="45720" rIns="91440" bIns="45720" anchor="ctr" anchorCtr="0"/>
          <a:lstStyle/>
          <a:p>
            <a:pPr eaLnBrk="1" hangingPunct="1"/>
            <a:r>
              <a:rPr lang="zh-CN" altLang="en-US" sz="3200" dirty="0">
                <a:latin typeface="Times New Roman" panose="02020603050405020304" pitchFamily="18" charset="0"/>
                <a:ea typeface="宋体" panose="02010600030101010101" pitchFamily="2" charset="-122"/>
              </a:rPr>
              <a:t>第二章 电子计算机基础知识</a:t>
            </a:r>
          </a:p>
        </p:txBody>
      </p:sp>
      <p:sp>
        <p:nvSpPr>
          <p:cNvPr id="49155" name="Rectangle 3"/>
          <p:cNvSpPr>
            <a:spLocks noGrp="1" noChangeArrowheads="1"/>
          </p:cNvSpPr>
          <p:nvPr>
            <p:ph idx="1"/>
          </p:nvPr>
        </p:nvSpPr>
        <p:spPr/>
        <p:txBody>
          <a:bodyPr vert="horz" wrap="square" lIns="91440" tIns="45720" rIns="91440" bIns="45720" numCol="1" anchor="t" anchorCtr="0" compatLnSpc="1"/>
          <a:lstStyle/>
          <a:p>
            <a:pPr marL="342900" marR="0" lvl="0" indent="-342900" algn="l" defTabSz="914400" rtl="0" eaLnBrk="0" fontAlgn="base" latinLnBrk="0" hangingPunct="0">
              <a:lnSpc>
                <a:spcPct val="100000"/>
              </a:lnSpc>
              <a:spcBef>
                <a:spcPct val="20000"/>
              </a:spcBef>
              <a:spcAft>
                <a:spcPct val="0"/>
              </a:spcAft>
              <a:buClr>
                <a:schemeClr val="hlink"/>
              </a:buClr>
              <a:buSzTx/>
              <a:buFontTx/>
              <a:buAutoNum type="circleNumDbPlain" startAt="5"/>
              <a:defRPr/>
            </a:pPr>
            <a:r>
              <a:rPr kumimoji="0" lang="zh-CN"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时延带宽积</a:t>
            </a:r>
          </a:p>
          <a:p>
            <a:pPr marL="0" marR="0" lvl="0" indent="-342900" algn="just" defTabSz="914400" rtl="0" eaLnBrk="0" fontAlgn="base" latinLnBrk="0" hangingPunct="0">
              <a:lnSpc>
                <a:spcPct val="100000"/>
              </a:lnSpc>
              <a:spcBef>
                <a:spcPts val="0"/>
              </a:spcBef>
              <a:spcAft>
                <a:spcPct val="0"/>
              </a:spcAft>
              <a:buClr>
                <a:schemeClr val="hlink"/>
              </a:buClr>
              <a:buSzTx/>
              <a:buFont typeface="Wingdings" panose="05000000000000000000" pitchFamily="2" charset="2"/>
              <a:buNone/>
              <a:defRPr/>
            </a:pPr>
            <a:r>
              <a:rPr kumimoji="0" lang="en-US"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       </a:t>
            </a:r>
            <a:r>
              <a:rPr kumimoji="0" lang="zh-CN"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把传播时延和带宽相乘，就得到另一个很有用的度量：传播时延带宽积，即时延带宽积</a:t>
            </a:r>
            <a:r>
              <a:rPr kumimoji="0" lang="en-US"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a:t>
            </a:r>
            <a:r>
              <a:rPr kumimoji="0" lang="zh-CN"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传播时延</a:t>
            </a:r>
            <a:r>
              <a:rPr kumimoji="0" lang="en-US"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a:t>
            </a:r>
            <a:r>
              <a:rPr kumimoji="0" lang="zh-CN"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带宽。</a:t>
            </a:r>
            <a:r>
              <a:rPr kumimoji="0" lang="en-US"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  </a:t>
            </a:r>
            <a:endParaRPr kumimoji="0" lang="zh-CN"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endParaRPr>
          </a:p>
          <a:p>
            <a:pPr marL="342900" marR="0" lvl="0" indent="-342900" algn="l" defTabSz="914400" rtl="0" eaLnBrk="0" fontAlgn="base" latinLnBrk="0" hangingPunct="0">
              <a:lnSpc>
                <a:spcPct val="100000"/>
              </a:lnSpc>
              <a:spcBef>
                <a:spcPct val="20000"/>
              </a:spcBef>
              <a:spcAft>
                <a:spcPct val="0"/>
              </a:spcAft>
              <a:buClr>
                <a:schemeClr val="hlink"/>
              </a:buClr>
              <a:buSzTx/>
              <a:buFontTx/>
              <a:buAutoNum type="circleNumDbPlain" startAt="6"/>
              <a:defRPr/>
            </a:pPr>
            <a:r>
              <a:rPr kumimoji="0" lang="zh-CN"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往返时间</a:t>
            </a:r>
            <a:endParaRPr kumimoji="0" lang="en-US"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endParaRPr>
          </a:p>
          <a:p>
            <a:pPr marL="0" marR="0" lvl="0" indent="-342900" algn="just" defTabSz="914400" rtl="0" eaLnBrk="0" fontAlgn="base" latinLnBrk="0" hangingPunct="0">
              <a:lnSpc>
                <a:spcPct val="100000"/>
              </a:lnSpc>
              <a:spcBef>
                <a:spcPts val="0"/>
              </a:spcBef>
              <a:spcAft>
                <a:spcPct val="0"/>
              </a:spcAft>
              <a:buClr>
                <a:schemeClr val="hlink"/>
              </a:buClr>
              <a:buSzTx/>
              <a:buFont typeface="Wingdings" panose="05000000000000000000" pitchFamily="2" charset="2"/>
              <a:buNone/>
              <a:defRPr/>
            </a:pPr>
            <a:r>
              <a:rPr kumimoji="0" lang="en-US"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      </a:t>
            </a:r>
            <a:r>
              <a:rPr kumimoji="0" lang="zh-CN"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在计算机网络中，往返时间也是一个重要的性能指标，它表示从发送方发送数据开始，到发送方收到来自接收方的确认总共经历的时间。当使用卫星通信时，往返时间相对较长。</a:t>
            </a:r>
            <a:r>
              <a:rPr kumimoji="0" lang="en-US"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 </a:t>
            </a:r>
            <a:endParaRPr kumimoji="0" lang="zh-CN"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endParaRPr>
          </a:p>
          <a:p>
            <a:pPr marL="342900" marR="0" lvl="0" indent="-342900" algn="l" defTabSz="914400" rtl="0" eaLnBrk="0" fontAlgn="base" latinLnBrk="0" hangingPunct="0">
              <a:lnSpc>
                <a:spcPct val="100000"/>
              </a:lnSpc>
              <a:spcBef>
                <a:spcPct val="20000"/>
              </a:spcBef>
              <a:spcAft>
                <a:spcPct val="0"/>
              </a:spcAft>
              <a:buClr>
                <a:schemeClr val="hlink"/>
              </a:buClr>
              <a:buSzTx/>
              <a:buFontTx/>
              <a:buAutoNum type="circleNumDbPlain" startAt="7"/>
              <a:defRPr/>
            </a:pPr>
            <a:r>
              <a:rPr kumimoji="0" lang="zh-CN"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利用率</a:t>
            </a:r>
          </a:p>
          <a:p>
            <a:pPr marL="0" marR="0" lvl="0" indent="-342900" algn="just" defTabSz="914400" rtl="0" eaLnBrk="0" fontAlgn="base" latinLnBrk="0" hangingPunct="0">
              <a:lnSpc>
                <a:spcPct val="100000"/>
              </a:lnSpc>
              <a:spcBef>
                <a:spcPts val="0"/>
              </a:spcBef>
              <a:spcAft>
                <a:spcPct val="0"/>
              </a:spcAft>
              <a:buClr>
                <a:schemeClr val="hlink"/>
              </a:buClr>
              <a:buSzTx/>
              <a:buFont typeface="Wingdings" panose="05000000000000000000" pitchFamily="2" charset="2"/>
              <a:buNone/>
              <a:defRPr/>
            </a:pPr>
            <a:r>
              <a:rPr kumimoji="0" lang="en-US"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      </a:t>
            </a:r>
            <a:r>
              <a:rPr kumimoji="0" lang="zh-CN"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利用率有信道利用率和网络利用率两种。信道利用率指某信道有百分之几的时间是被利用的（有数据通过），完全空闲的信道的利用率是零。网络利用率是全网络的信道利用率的加权平均值。</a:t>
            </a:r>
            <a:endParaRPr kumimoji="0" lang="en-US"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p:cNvSpPr>
          <p:nvPr>
            <p:ph type="title"/>
          </p:nvPr>
        </p:nvSpPr>
        <p:spPr>
          <a:xfrm>
            <a:off x="533400" y="836613"/>
            <a:ext cx="8229600" cy="288925"/>
          </a:xfrm>
        </p:spPr>
        <p:txBody>
          <a:bodyPr vert="horz" wrap="square" lIns="91440" tIns="45720" rIns="91440" bIns="45720" anchor="ctr" anchorCtr="0"/>
          <a:lstStyle/>
          <a:p>
            <a:pPr eaLnBrk="1" hangingPunct="1"/>
            <a:r>
              <a:rPr lang="zh-CN" altLang="en-US" sz="3200" dirty="0">
                <a:ea typeface="宋体" panose="02010600030101010101" pitchFamily="2" charset="-122"/>
              </a:rPr>
              <a:t>第一章 </a:t>
            </a:r>
            <a:r>
              <a:rPr lang="zh-CN" altLang="en-US" sz="3200" b="1" dirty="0">
                <a:ea typeface="宋体" panose="02010600030101010101" pitchFamily="2" charset="-122"/>
              </a:rPr>
              <a:t>电子信息产业发展及趋势</a:t>
            </a:r>
            <a:br>
              <a:rPr lang="en-US" altLang="zh-CN" b="1" dirty="0">
                <a:ea typeface="宋体" panose="02010600030101010101" pitchFamily="2" charset="-122"/>
              </a:rPr>
            </a:br>
            <a:endParaRPr lang="zh-CN" altLang="en-US" dirty="0">
              <a:ea typeface="宋体" panose="02010600030101010101" pitchFamily="2" charset="-122"/>
            </a:endParaRPr>
          </a:p>
        </p:txBody>
      </p:sp>
      <p:sp>
        <p:nvSpPr>
          <p:cNvPr id="6147" name="Rectangle 3"/>
          <p:cNvSpPr>
            <a:spLocks noGrp="1" noChangeArrowheads="1"/>
          </p:cNvSpPr>
          <p:nvPr>
            <p:ph idx="1"/>
          </p:nvPr>
        </p:nvSpPr>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
                <a:schemeClr val="hlink"/>
              </a:buClr>
              <a:buSzTx/>
              <a:buFont typeface="Wingdings" panose="05000000000000000000" pitchFamily="2" charset="2"/>
              <a:buNone/>
              <a:defRPr/>
            </a:pPr>
            <a:r>
              <a:rPr kumimoji="0" lang="en-US" altLang="zh-CN" sz="18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mn-cs"/>
              </a:rPr>
              <a:t>   </a:t>
            </a:r>
            <a:r>
              <a:rPr kumimoji="0" lang="zh-CN"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mn-cs"/>
              </a:rPr>
              <a:t>电子信息是一门应用计算机等现代化技术进行电子信息控制和信息处理的学科，主要研究信息的获取与处理，电子设备与信息系统的设计、开发、应用和集成。我们可以通过一些基础知识的学习认识这些东西，并能够应用更先进的技术进行新产品的研究和开发。电子信息是集现代电子计算机技术、信息技术、通信技术、广播电视、仪器仪表于一体的专业。</a:t>
            </a:r>
          </a:p>
          <a:p>
            <a:pPr marL="0" marR="0" lvl="0" indent="0" algn="l" defTabSz="914400" rtl="0" eaLnBrk="1" fontAlgn="base" latinLnBrk="0" hangingPunct="1">
              <a:lnSpc>
                <a:spcPct val="100000"/>
              </a:lnSpc>
              <a:spcBef>
                <a:spcPct val="0"/>
              </a:spcBef>
              <a:spcAft>
                <a:spcPct val="0"/>
              </a:spcAft>
              <a:buClr>
                <a:schemeClr val="hlink"/>
              </a:buClr>
              <a:buSzTx/>
              <a:buFont typeface="Wingdings" panose="05000000000000000000" pitchFamily="2" charset="2"/>
              <a:buNone/>
              <a:defRPr/>
            </a:pPr>
            <a:r>
              <a:rPr kumimoji="0" lang="zh-CN"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mn-cs"/>
              </a:rPr>
              <a:t>（1）电子信息产业基本含义</a:t>
            </a:r>
          </a:p>
          <a:p>
            <a:pPr marL="0" marR="0" lvl="0" indent="0" algn="l" defTabSz="914400" rtl="0" eaLnBrk="1" fontAlgn="base" latinLnBrk="0" hangingPunct="1">
              <a:lnSpc>
                <a:spcPct val="100000"/>
              </a:lnSpc>
              <a:spcBef>
                <a:spcPct val="0"/>
              </a:spcBef>
              <a:spcAft>
                <a:spcPct val="0"/>
              </a:spcAft>
              <a:buClr>
                <a:schemeClr val="hlink"/>
              </a:buClr>
              <a:buSzTx/>
              <a:buFont typeface="Wingdings" panose="05000000000000000000" pitchFamily="2" charset="2"/>
              <a:buNone/>
              <a:defRPr/>
            </a:pPr>
            <a:r>
              <a:rPr kumimoji="0" lang="zh-CN"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mn-cs"/>
              </a:rPr>
              <a:t>电子信息产业是指为了实现制作、加工、处理、传播或接收信息等功能或目的，利用电子技术和信息技术所从事的与电子信息产品相关的设备生产、硬件制造、系统集成、软件开发及应用服务等作业过程的集合。</a:t>
            </a:r>
          </a:p>
          <a:p>
            <a:pPr marL="0" marR="0" lvl="0" indent="0" algn="l" defTabSz="914400" rtl="0" eaLnBrk="1" fontAlgn="base" latinLnBrk="0" hangingPunct="1">
              <a:lnSpc>
                <a:spcPct val="100000"/>
              </a:lnSpc>
              <a:spcBef>
                <a:spcPct val="0"/>
              </a:spcBef>
              <a:spcAft>
                <a:spcPct val="0"/>
              </a:spcAft>
              <a:buClr>
                <a:schemeClr val="hlink"/>
              </a:buClr>
              <a:buSzTx/>
              <a:buFont typeface="Wingdings" panose="05000000000000000000" pitchFamily="2" charset="2"/>
              <a:buNone/>
              <a:defRPr/>
            </a:pPr>
            <a:r>
              <a:rPr kumimoji="0" lang="zh-CN"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mn-cs"/>
              </a:rPr>
              <a:t>人类社会经历了农业革命、工业革命，正在经历信息革命。电子信息技术以数字化、网络化、智能化为特征，与生物技术、新能源技术、新材料技术等多领域交叉融合，带来生产力质的飞跃，引发生产关系重大变革，成为重塑国际经济、政治、文化等多维度发展新格局的主导力量。当前全球信息化进入全面渗透、跨界融合、加速创新、引领发展的新阶段。</a:t>
            </a:r>
          </a:p>
          <a:p>
            <a:pPr marL="0" marR="0" lvl="0" indent="0" algn="l" defTabSz="914400" rtl="0" eaLnBrk="1" fontAlgn="base" latinLnBrk="0" hangingPunct="1">
              <a:lnSpc>
                <a:spcPct val="100000"/>
              </a:lnSpc>
              <a:spcBef>
                <a:spcPct val="0"/>
              </a:spcBef>
              <a:spcAft>
                <a:spcPct val="0"/>
              </a:spcAft>
              <a:buClr>
                <a:schemeClr val="hlink"/>
              </a:buClr>
              <a:buSzTx/>
              <a:buFont typeface="Wingdings" panose="05000000000000000000" pitchFamily="2" charset="2"/>
              <a:buNone/>
              <a:defRPr/>
            </a:pPr>
            <a:r>
              <a:rPr kumimoji="0" lang="zh-CN"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mn-cs"/>
              </a:rPr>
              <a:t>电子信息产业涵盖了从电子元器件设计和生产制造、增值分销、电子模组组装、设备制造到软件及技术服务的多个行业，集合了包括芯片设计、精密器件制造、模组组装和智能装备制造等多种电子信息技术。且随着电子信息技术的成熟，以电子信息产业为依托的“数字经济”正成为全球经济增长的新驱动。</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p:cNvSpPr>
          <p:nvPr>
            <p:ph type="title"/>
          </p:nvPr>
        </p:nvSpPr>
        <p:spPr/>
        <p:txBody>
          <a:bodyPr vert="horz" wrap="square" lIns="91440" tIns="45720" rIns="91440" bIns="45720" anchor="ctr" anchorCtr="0"/>
          <a:lstStyle/>
          <a:p>
            <a:pPr eaLnBrk="1" hangingPunct="1"/>
            <a:r>
              <a:rPr lang="zh-CN" altLang="en-US" sz="3200" dirty="0">
                <a:latin typeface="Times New Roman" panose="02020603050405020304" pitchFamily="18" charset="0"/>
                <a:ea typeface="宋体" panose="02010600030101010101" pitchFamily="2" charset="-122"/>
              </a:rPr>
              <a:t>第二章  电子计算机基础知识</a:t>
            </a:r>
          </a:p>
        </p:txBody>
      </p:sp>
      <p:sp>
        <p:nvSpPr>
          <p:cNvPr id="50179" name="Rectangle 3"/>
          <p:cNvSpPr>
            <a:spLocks noGrp="1" noChangeArrowheads="1"/>
          </p:cNvSpPr>
          <p:nvPr>
            <p:ph idx="1"/>
          </p:nvPr>
        </p:nvSpPr>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None/>
              <a:defRPr/>
            </a:pPr>
            <a:r>
              <a:rPr kumimoji="0" lang="zh-CN"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计算机网络体系结构：</a:t>
            </a:r>
            <a:endParaRPr kumimoji="0" lang="en-US"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endParaRPr>
          </a:p>
          <a:p>
            <a:pPr marL="0" marR="0" lvl="0" indent="-342900" algn="just" defTabSz="914400" rtl="0" eaLnBrk="1" fontAlgn="base" latinLnBrk="0" hangingPunct="1">
              <a:lnSpc>
                <a:spcPct val="100000"/>
              </a:lnSpc>
              <a:spcBef>
                <a:spcPts val="0"/>
              </a:spcBef>
              <a:spcAft>
                <a:spcPct val="0"/>
              </a:spcAft>
              <a:buClr>
                <a:schemeClr val="hlink"/>
              </a:buClr>
              <a:buSzTx/>
              <a:buFont typeface="Wingdings" panose="05000000000000000000" pitchFamily="2" charset="2"/>
              <a:buNone/>
              <a:defRPr/>
            </a:pPr>
            <a:r>
              <a:rPr kumimoji="0" lang="en-US"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   </a:t>
            </a:r>
            <a:r>
              <a:rPr kumimoji="0" lang="zh-CN"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计算机网络层次模型和各层协议的集合为计算机网络体系结构。为了使不同计算机厂家生产的计算机能够相互通信，以便在更大的范围内建立计算机网络，国际标准化组织（</a:t>
            </a:r>
            <a:r>
              <a:rPr kumimoji="0" lang="en-US"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ISO</a:t>
            </a:r>
            <a:r>
              <a:rPr kumimoji="0" lang="zh-CN"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）在</a:t>
            </a:r>
            <a:r>
              <a:rPr kumimoji="0" lang="en-US"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1978</a:t>
            </a:r>
            <a:r>
              <a:rPr kumimoji="0" lang="zh-CN"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年提出了</a:t>
            </a:r>
            <a:r>
              <a:rPr kumimoji="0" lang="zh-CN" altLang="en-US"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a:t>
            </a:r>
            <a:r>
              <a:rPr kumimoji="0" lang="zh-CN"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开放系统互联参考模型</a:t>
            </a:r>
            <a:r>
              <a:rPr kumimoji="0" lang="zh-CN" altLang="en-US"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a:t>
            </a:r>
            <a:r>
              <a:rPr kumimoji="0" lang="zh-CN"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 ，即著名的</a:t>
            </a:r>
            <a:r>
              <a:rPr kumimoji="0" lang="en-US"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OSI/RM</a:t>
            </a:r>
            <a:r>
              <a:rPr kumimoji="0" lang="zh-CN"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模型。它将计算机网络体系结构的通信协议划分为七层，自下而上依次为：物理层、数据链路层、网络层、传输层、会话层、表示层、应用层。其中第四层完成数据传送服务，上面三层面向用户。除了标准的</a:t>
            </a:r>
            <a:r>
              <a:rPr kumimoji="0" lang="en-US"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OSI</a:t>
            </a:r>
            <a:r>
              <a:rPr kumimoji="0" lang="zh-CN"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七层模型以外，常见的网络层次划分还有</a:t>
            </a:r>
            <a:r>
              <a:rPr kumimoji="0" lang="en-US"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TCP/IP</a:t>
            </a:r>
            <a:r>
              <a:rPr kumimoji="0" lang="zh-CN"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四层协议以及</a:t>
            </a:r>
            <a:r>
              <a:rPr kumimoji="0" lang="en-US"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TCP/IP</a:t>
            </a:r>
            <a:r>
              <a:rPr kumimoji="0" lang="zh-CN"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五层协议，它们之间的对应关系如下图所示：</a:t>
            </a:r>
          </a:p>
          <a:p>
            <a:pPr marL="342900" marR="0" lvl="0" indent="-34290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None/>
              <a:defRPr/>
            </a:pPr>
            <a:r>
              <a:rPr kumimoji="0" lang="en-US" altLang="zh-CN" sz="2000" i="0" u="none" strike="noStrike" kern="1200" cap="none" spc="0" normalizeH="0" baseline="0" noProof="0" dirty="0">
                <a:ln>
                  <a:noFill/>
                </a:ln>
                <a:solidFill>
                  <a:schemeClr val="tx1"/>
                </a:solidFill>
                <a:effectLst/>
                <a:uLnTx/>
                <a:uFillTx/>
                <a:latin typeface="+mn-lt"/>
                <a:ea typeface="宋体" panose="02010600030101010101" pitchFamily="2" charset="-122"/>
                <a:cs typeface="+mn-cs"/>
              </a:rPr>
              <a:t>    </a:t>
            </a:r>
            <a:endParaRPr kumimoji="0" lang="zh-CN" altLang="zh-CN" sz="2000" i="0" u="none" strike="noStrike" kern="1200" cap="none" spc="0" normalizeH="0" baseline="0" noProof="0" dirty="0">
              <a:ln>
                <a:noFill/>
              </a:ln>
              <a:solidFill>
                <a:schemeClr val="tx1"/>
              </a:solidFill>
              <a:effectLst/>
              <a:uLnTx/>
              <a:uFillTx/>
              <a:latin typeface="+mn-lt"/>
              <a:ea typeface="宋体" panose="02010600030101010101" pitchFamily="2" charset="-122"/>
              <a:cs typeface="+mn-cs"/>
            </a:endParaRPr>
          </a:p>
        </p:txBody>
      </p:sp>
      <p:pic>
        <p:nvPicPr>
          <p:cNvPr id="52228" name="图片 3" descr="https://images2015.cnblogs.com/blog/764050/201509/764050-20150904094019903-1923900106.jpg"/>
          <p:cNvPicPr>
            <a:picLocks noChangeAspect="1"/>
          </p:cNvPicPr>
          <p:nvPr>
            <p:custDataLst>
              <p:tags r:id="rId1"/>
            </p:custDataLst>
          </p:nvPr>
        </p:nvPicPr>
        <p:blipFill>
          <a:blip r:embed="rId3"/>
          <a:stretch>
            <a:fillRect/>
          </a:stretch>
        </p:blipFill>
        <p:spPr>
          <a:xfrm>
            <a:off x="2195195" y="3225800"/>
            <a:ext cx="5203825" cy="3098800"/>
          </a:xfrm>
          <a:prstGeom prst="rect">
            <a:avLst/>
          </a:prstGeom>
          <a:noFill/>
          <a:ln w="9525">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p:cNvSpPr>
          <p:nvPr>
            <p:ph type="title"/>
          </p:nvPr>
        </p:nvSpPr>
        <p:spPr/>
        <p:txBody>
          <a:bodyPr vert="horz" wrap="square" lIns="91440" tIns="45720" rIns="91440" bIns="45720" anchor="ctr" anchorCtr="0"/>
          <a:lstStyle/>
          <a:p>
            <a:pPr eaLnBrk="1" hangingPunct="1"/>
            <a:r>
              <a:rPr lang="zh-CN" altLang="en-US" sz="3200" dirty="0">
                <a:latin typeface="Times New Roman" panose="02020603050405020304" pitchFamily="18" charset="0"/>
                <a:ea typeface="宋体" panose="02010600030101010101" pitchFamily="2" charset="-122"/>
              </a:rPr>
              <a:t>第二章  电子计算机基础知识</a:t>
            </a:r>
          </a:p>
        </p:txBody>
      </p:sp>
      <p:sp>
        <p:nvSpPr>
          <p:cNvPr id="52227" name="Rectangle 3"/>
          <p:cNvSpPr>
            <a:spLocks noGrp="1" noChangeArrowheads="1"/>
          </p:cNvSpPr>
          <p:nvPr>
            <p:ph idx="1"/>
          </p:nvPr>
        </p:nvSpPr>
        <p:spPr/>
        <p:txBody>
          <a:bodyPr vert="horz" wrap="square" lIns="91440" tIns="45720" rIns="91440" bIns="45720" numCol="1" anchor="t" anchorCtr="0" compatLnSpc="1"/>
          <a:lstStyle/>
          <a:p>
            <a:pPr marL="342900" marR="0" lvl="0" indent="-34290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Char char="u"/>
              <a:defRPr/>
            </a:pPr>
            <a:r>
              <a:rPr kumimoji="0" lang="zh-CN" altLang="zh-CN" sz="1600" b="1"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计算机网络体系结构</a:t>
            </a:r>
            <a:endParaRPr kumimoji="0" lang="en-US" altLang="zh-CN" sz="1600" b="1"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endParaRPr>
          </a:p>
          <a:p>
            <a:pPr marL="0" marR="0" lvl="0" indent="-342900" algn="just" defTabSz="914400" rtl="0" eaLnBrk="0" fontAlgn="base" latinLnBrk="0" hangingPunct="0">
              <a:lnSpc>
                <a:spcPct val="100000"/>
              </a:lnSpc>
              <a:spcBef>
                <a:spcPts val="0"/>
              </a:spcBef>
              <a:spcAft>
                <a:spcPct val="0"/>
              </a:spcAft>
              <a:buClr>
                <a:schemeClr val="hlink"/>
              </a:buClr>
              <a:buSzTx/>
              <a:buFont typeface="Wingdings" panose="05000000000000000000" pitchFamily="2" charset="2"/>
              <a:buNone/>
              <a:defRPr/>
            </a:pPr>
            <a:r>
              <a:rPr kumimoji="0" lang="en-US"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     </a:t>
            </a:r>
            <a:r>
              <a:rPr kumimoji="0" lang="zh-CN"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不管是</a:t>
            </a:r>
            <a:r>
              <a:rPr kumimoji="0" lang="en-US"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OSI</a:t>
            </a:r>
            <a:r>
              <a:rPr kumimoji="0" lang="zh-CN"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七层模型还是</a:t>
            </a:r>
            <a:r>
              <a:rPr kumimoji="0" lang="en-US"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TCP/IP</a:t>
            </a:r>
            <a:r>
              <a:rPr kumimoji="0" lang="zh-CN"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的四层、五层模型，每一层中都</a:t>
            </a:r>
            <a:r>
              <a:rPr kumimoji="0" lang="zh-CN" altLang="en-US"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有</a:t>
            </a:r>
            <a:r>
              <a:rPr kumimoji="0" lang="zh-CN"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自己的专属协议，完成自己相应的工作以及与上下层级之间进行沟通。由于</a:t>
            </a:r>
            <a:r>
              <a:rPr kumimoji="0" lang="en-US"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OSI</a:t>
            </a:r>
            <a:r>
              <a:rPr kumimoji="0" lang="zh-CN"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七层模型为网络的标准层次划分，所以我们以</a:t>
            </a:r>
            <a:r>
              <a:rPr kumimoji="0" lang="en-US"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OSI</a:t>
            </a:r>
            <a:r>
              <a:rPr kumimoji="0" lang="zh-CN"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七层模型为例从下向上进行介绍。</a:t>
            </a:r>
            <a:endParaRPr kumimoji="0" lang="en-US"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endParaRPr>
          </a:p>
          <a:p>
            <a:pPr marL="342900" marR="0" lvl="0" indent="-34290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defRPr/>
            </a:pPr>
            <a:r>
              <a:rPr kumimoji="0" lang="en-US"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1</a:t>
            </a:r>
            <a:r>
              <a:rPr kumimoji="0" lang="zh-CN"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）物理层（</a:t>
            </a:r>
            <a:r>
              <a:rPr kumimoji="0" lang="en-US"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Physical Layer</a:t>
            </a:r>
            <a:r>
              <a:rPr kumimoji="0" lang="zh-CN"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a:t>
            </a:r>
          </a:p>
          <a:p>
            <a:pPr marL="0" marR="0" lvl="0" indent="-342900" algn="just" defTabSz="914400" rtl="0" eaLnBrk="0" fontAlgn="base" latinLnBrk="0" hangingPunct="0">
              <a:lnSpc>
                <a:spcPct val="100000"/>
              </a:lnSpc>
              <a:spcBef>
                <a:spcPts val="0"/>
              </a:spcBef>
              <a:spcAft>
                <a:spcPct val="0"/>
              </a:spcAft>
              <a:buClr>
                <a:schemeClr val="hlink"/>
              </a:buClr>
              <a:buSzTx/>
              <a:buFont typeface="Wingdings" panose="05000000000000000000" pitchFamily="2" charset="2"/>
              <a:buNone/>
              <a:defRPr/>
            </a:pPr>
            <a:r>
              <a:rPr kumimoji="0" lang="zh-CN" altLang="en-US"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   物理层的作用是</a:t>
            </a:r>
            <a:r>
              <a:rPr kumimoji="0" lang="zh-CN"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激活、维持、关闭通信端点之间的机械特性、电气特性、功能特性以及过程特性。该层为上层协议提供了一个传输数据的可靠的物理媒体。简单的说，物理层确保原始的数据可在各种物理媒体上传输。物理层</a:t>
            </a:r>
            <a:r>
              <a:rPr kumimoji="0" lang="zh-CN" altLang="en-US"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的</a:t>
            </a:r>
            <a:r>
              <a:rPr kumimoji="0" lang="zh-CN"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两个重要的设备</a:t>
            </a:r>
            <a:r>
              <a:rPr kumimoji="0" lang="zh-CN" altLang="en-US"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是</a:t>
            </a:r>
            <a:r>
              <a:rPr kumimoji="0" lang="zh-CN"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中继器和集线器。</a:t>
            </a:r>
          </a:p>
          <a:p>
            <a:pPr marL="0" marR="0" lvl="0" indent="-342900" algn="just" defTabSz="914400" rtl="0" eaLnBrk="0" fontAlgn="base" latinLnBrk="0" hangingPunct="0">
              <a:lnSpc>
                <a:spcPct val="100000"/>
              </a:lnSpc>
              <a:spcBef>
                <a:spcPts val="0"/>
              </a:spcBef>
              <a:spcAft>
                <a:spcPct val="0"/>
              </a:spcAft>
              <a:buClr>
                <a:schemeClr val="hlink"/>
              </a:buClr>
              <a:buSzTx/>
              <a:buFont typeface="Wingdings" panose="05000000000000000000" pitchFamily="2" charset="2"/>
              <a:buNone/>
              <a:defRPr/>
            </a:pPr>
            <a:r>
              <a:rPr kumimoji="0" lang="zh-CN"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2）数据链路层</a:t>
            </a:r>
          </a:p>
          <a:p>
            <a:pPr marL="0" marR="0" lvl="0" indent="-342900" algn="just" defTabSz="914400" rtl="0" eaLnBrk="0" fontAlgn="base" latinLnBrk="0" hangingPunct="0">
              <a:lnSpc>
                <a:spcPct val="100000"/>
              </a:lnSpc>
              <a:spcBef>
                <a:spcPts val="0"/>
              </a:spcBef>
              <a:spcAft>
                <a:spcPct val="0"/>
              </a:spcAft>
              <a:buClr>
                <a:schemeClr val="hlink"/>
              </a:buClr>
              <a:buSzTx/>
              <a:buFont typeface="Wingdings" panose="05000000000000000000" pitchFamily="2" charset="2"/>
              <a:buNone/>
              <a:defRPr/>
            </a:pPr>
            <a:r>
              <a:rPr kumimoji="0" lang="zh-CN"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   数据链路层在物理层提供的服务的基础上向网络层提供服务，其最基本的服务是将源自网络层来的数据可靠地传输到相邻节点的目标机网络层。为达到这一目的，数据链路必须具备一系列相应的功能，主要有：如何将数据组合成数据块；如何控制帧在物理信道上的传输，如何处理传输差错，如何调节发送速率以使与接收方相匹配；以及在两个网络实体之间提供数据链路通路的建立、维持和释放的管理。数据链路层在不可靠的物理介质上提供可靠的传输。该层的作用包括：物理地址寻址、数据的成帧、流量控制、数据的检错、重发等。</a:t>
            </a:r>
          </a:p>
          <a:p>
            <a:pPr marL="0" marR="0" lvl="0" indent="-342900" algn="just" defTabSz="914400" rtl="0" eaLnBrk="0" fontAlgn="base" latinLnBrk="0" hangingPunct="0">
              <a:lnSpc>
                <a:spcPct val="100000"/>
              </a:lnSpc>
              <a:spcBef>
                <a:spcPts val="0"/>
              </a:spcBef>
              <a:spcAft>
                <a:spcPct val="0"/>
              </a:spcAft>
              <a:buClr>
                <a:schemeClr val="hlink"/>
              </a:buClr>
              <a:buSzTx/>
              <a:buFont typeface="Wingdings" panose="05000000000000000000" pitchFamily="2" charset="2"/>
              <a:buNone/>
              <a:defRPr/>
            </a:pPr>
            <a:r>
              <a:rPr kumimoji="0" lang="zh-CN"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3）网络层</a:t>
            </a:r>
          </a:p>
          <a:p>
            <a:pPr marL="0" marR="0" lvl="0" indent="-342900" algn="just" defTabSz="914400" rtl="0" eaLnBrk="0" fontAlgn="base" latinLnBrk="0" hangingPunct="0">
              <a:lnSpc>
                <a:spcPct val="100000"/>
              </a:lnSpc>
              <a:spcBef>
                <a:spcPts val="0"/>
              </a:spcBef>
              <a:spcAft>
                <a:spcPct val="0"/>
              </a:spcAft>
              <a:buClr>
                <a:schemeClr val="hlink"/>
              </a:buClr>
              <a:buSzTx/>
              <a:buFont typeface="Wingdings" panose="05000000000000000000" pitchFamily="2" charset="2"/>
              <a:buNone/>
              <a:defRPr/>
            </a:pPr>
            <a:r>
              <a:rPr kumimoji="0" lang="zh-CN"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   网络层的目的是实现两个端系统之间的数据透明传送，具体功能包括寻址和路由选择、连接的建立、保持和终止等。它提供的服务使传输层不需要了解网络中的数据传输和交换技术。</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p:cNvSpPr>
          <p:nvPr>
            <p:ph type="title"/>
          </p:nvPr>
        </p:nvSpPr>
        <p:spPr/>
        <p:txBody>
          <a:bodyPr vert="horz" wrap="square" lIns="91440" tIns="45720" rIns="91440" bIns="45720" anchor="ctr" anchorCtr="0"/>
          <a:lstStyle/>
          <a:p>
            <a:pPr eaLnBrk="1" hangingPunct="1"/>
            <a:r>
              <a:rPr lang="zh-CN" altLang="en-US" sz="3200" dirty="0">
                <a:latin typeface="Times New Roman" panose="02020603050405020304" pitchFamily="18" charset="0"/>
                <a:ea typeface="宋体" panose="02010600030101010101" pitchFamily="2" charset="-122"/>
              </a:rPr>
              <a:t>第二章 电子计算机基础知识</a:t>
            </a:r>
          </a:p>
        </p:txBody>
      </p:sp>
      <p:sp>
        <p:nvSpPr>
          <p:cNvPr id="54275" name="Rectangle 3"/>
          <p:cNvSpPr>
            <a:spLocks noGrp="1" noChangeArrowheads="1"/>
          </p:cNvSpPr>
          <p:nvPr>
            <p:ph idx="1"/>
          </p:nvPr>
        </p:nvSpPr>
        <p:spPr/>
        <p:txBody>
          <a:bodyPr vert="horz" wrap="square" lIns="91440" tIns="45720" rIns="91440" bIns="45720" numCol="1" anchor="t" anchorCtr="0" compatLnSpc="1"/>
          <a:lstStyle/>
          <a:p>
            <a:pPr marL="342900" marR="0" lvl="0" indent="-34290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defRPr/>
            </a:pPr>
            <a:r>
              <a:rPr kumimoji="0" lang="en-US"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4</a:t>
            </a:r>
            <a:r>
              <a:rPr kumimoji="0" lang="zh-CN"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）传输层</a:t>
            </a:r>
            <a:endParaRPr kumimoji="0" lang="en-US"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endParaRPr>
          </a:p>
          <a:p>
            <a:pPr marL="0" marR="0" lvl="0" indent="-342900" algn="just" defTabSz="914400" rtl="0" eaLnBrk="0" fontAlgn="base" latinLnBrk="0" hangingPunct="0">
              <a:lnSpc>
                <a:spcPct val="100000"/>
              </a:lnSpc>
              <a:spcBef>
                <a:spcPts val="0"/>
              </a:spcBef>
              <a:spcAft>
                <a:spcPct val="0"/>
              </a:spcAft>
              <a:buClr>
                <a:schemeClr val="hlink"/>
              </a:buClr>
              <a:buSzTx/>
              <a:buFont typeface="Wingdings" panose="05000000000000000000" pitchFamily="2" charset="2"/>
              <a:buNone/>
              <a:defRPr/>
            </a:pPr>
            <a:r>
              <a:rPr kumimoji="0" lang="en-US"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   </a:t>
            </a:r>
            <a:r>
              <a:rPr kumimoji="0" lang="zh-CN"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传输层负责将上层数据分段并提供端到端的、可靠的或不可靠的传输。此外，传输层还要处理端到端的差错控制和流量控制问题。传输层的任务是根据通信子网的特性，最佳的利用网络资源，为两个端系统的会话层之间，提供建立、维护和取消传输连接的功能，负责端到端的可靠数据传输。在这一层，信息传送的协议数据单元称为段或报文。网络层只是根据网络地址将源结点发出的数据包传送到目的结点，而传输层则负责将数据可靠地传送到相应的端口。</a:t>
            </a:r>
          </a:p>
          <a:p>
            <a:pPr marL="0" marR="0" lvl="0" indent="-342900" algn="just" defTabSz="914400" rtl="0" eaLnBrk="0" fontAlgn="base" latinLnBrk="0" hangingPunct="0">
              <a:lnSpc>
                <a:spcPct val="100000"/>
              </a:lnSpc>
              <a:spcBef>
                <a:spcPts val="0"/>
              </a:spcBef>
              <a:spcAft>
                <a:spcPct val="0"/>
              </a:spcAft>
              <a:buClr>
                <a:schemeClr val="hlink"/>
              </a:buClr>
              <a:buSzTx/>
              <a:buFont typeface="Wingdings" panose="05000000000000000000" pitchFamily="2" charset="2"/>
              <a:buNone/>
              <a:defRPr/>
            </a:pPr>
            <a:r>
              <a:rPr kumimoji="0" lang="en-US"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5）会话层</a:t>
            </a:r>
          </a:p>
          <a:p>
            <a:pPr marL="0" marR="0" lvl="0" indent="-342900" algn="just" defTabSz="914400" rtl="0" eaLnBrk="0" fontAlgn="base" latinLnBrk="0" hangingPunct="0">
              <a:lnSpc>
                <a:spcPct val="100000"/>
              </a:lnSpc>
              <a:spcBef>
                <a:spcPts val="0"/>
              </a:spcBef>
              <a:spcAft>
                <a:spcPct val="0"/>
              </a:spcAft>
              <a:buClr>
                <a:schemeClr val="hlink"/>
              </a:buClr>
              <a:buSzTx/>
              <a:buFont typeface="Wingdings" panose="05000000000000000000" pitchFamily="2" charset="2"/>
              <a:buNone/>
              <a:defRPr/>
            </a:pPr>
            <a:r>
              <a:rPr kumimoji="0" lang="en-US"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   会话层管理主机之间的会话进程，即负责建立、管理、终止进程之间的会话。会话层还利用在数据中插入校验点来实现数据的同步。</a:t>
            </a:r>
          </a:p>
          <a:p>
            <a:pPr marL="0" marR="0" lvl="0" indent="-342900" algn="just" defTabSz="914400" rtl="0" eaLnBrk="0" fontAlgn="base" latinLnBrk="0" hangingPunct="0">
              <a:lnSpc>
                <a:spcPct val="100000"/>
              </a:lnSpc>
              <a:spcBef>
                <a:spcPts val="0"/>
              </a:spcBef>
              <a:spcAft>
                <a:spcPct val="0"/>
              </a:spcAft>
              <a:buClr>
                <a:schemeClr val="hlink"/>
              </a:buClr>
              <a:buSzTx/>
              <a:buFont typeface="Wingdings" panose="05000000000000000000" pitchFamily="2" charset="2"/>
              <a:buNone/>
              <a:defRPr/>
            </a:pPr>
            <a:r>
              <a:rPr kumimoji="0" lang="en-US"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6）表示层</a:t>
            </a:r>
          </a:p>
          <a:p>
            <a:pPr marL="0" marR="0" lvl="0" indent="-342900" algn="just" defTabSz="914400" rtl="0" eaLnBrk="0" fontAlgn="base" latinLnBrk="0" hangingPunct="0">
              <a:lnSpc>
                <a:spcPct val="100000"/>
              </a:lnSpc>
              <a:spcBef>
                <a:spcPts val="0"/>
              </a:spcBef>
              <a:spcAft>
                <a:spcPct val="0"/>
              </a:spcAft>
              <a:buClr>
                <a:schemeClr val="hlink"/>
              </a:buClr>
              <a:buSzTx/>
              <a:buFont typeface="Wingdings" panose="05000000000000000000" pitchFamily="2" charset="2"/>
              <a:buNone/>
              <a:defRPr/>
            </a:pPr>
            <a:r>
              <a:rPr kumimoji="0" lang="en-US"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   表示层对上层数据或信息进行变换以保证一个主机应用层信息可以被另一个主机的应用程序理解。表示层的数据转换包括数据的加密、压缩、格式转换等。</a:t>
            </a:r>
          </a:p>
          <a:p>
            <a:pPr marL="0" marR="0" lvl="0" indent="-342900" algn="just" defTabSz="914400" rtl="0" eaLnBrk="0" fontAlgn="base" latinLnBrk="0" hangingPunct="0">
              <a:lnSpc>
                <a:spcPct val="100000"/>
              </a:lnSpc>
              <a:spcBef>
                <a:spcPts val="0"/>
              </a:spcBef>
              <a:spcAft>
                <a:spcPct val="0"/>
              </a:spcAft>
              <a:buClr>
                <a:schemeClr val="hlink"/>
              </a:buClr>
              <a:buSzTx/>
              <a:buFont typeface="Wingdings" panose="05000000000000000000" pitchFamily="2" charset="2"/>
              <a:buNone/>
              <a:defRPr/>
            </a:pPr>
            <a:r>
              <a:rPr kumimoji="0" lang="en-US"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7）应用层</a:t>
            </a:r>
          </a:p>
          <a:p>
            <a:pPr marL="0" marR="0" lvl="0" indent="-342900" algn="just" defTabSz="914400" rtl="0" eaLnBrk="0" fontAlgn="base" latinLnBrk="0" hangingPunct="0">
              <a:lnSpc>
                <a:spcPct val="100000"/>
              </a:lnSpc>
              <a:spcBef>
                <a:spcPts val="0"/>
              </a:spcBef>
              <a:spcAft>
                <a:spcPct val="0"/>
              </a:spcAft>
              <a:buClr>
                <a:schemeClr val="hlink"/>
              </a:buClr>
              <a:buSzTx/>
              <a:buFont typeface="Wingdings" panose="05000000000000000000" pitchFamily="2" charset="2"/>
              <a:buNone/>
              <a:defRPr/>
            </a:pPr>
            <a:r>
              <a:rPr kumimoji="0" lang="en-US"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   为操作系统或网络应用程序提供访问网络服务的接口。</a:t>
            </a:r>
          </a:p>
          <a:p>
            <a:pPr marL="0" marR="0" lvl="0" indent="-342900" algn="just" defTabSz="914400" rtl="0" eaLnBrk="0" fontAlgn="base" latinLnBrk="0" hangingPunct="0">
              <a:lnSpc>
                <a:spcPct val="100000"/>
              </a:lnSpc>
              <a:spcBef>
                <a:spcPts val="0"/>
              </a:spcBef>
              <a:spcAft>
                <a:spcPct val="0"/>
              </a:spcAft>
              <a:buClr>
                <a:schemeClr val="hlink"/>
              </a:buClr>
              <a:buSzTx/>
              <a:buFont typeface="Wingdings" panose="05000000000000000000" pitchFamily="2" charset="2"/>
              <a:buNone/>
              <a:defRPr/>
            </a:pPr>
            <a:endParaRPr kumimoji="0" lang="en-US" altLang="zh-CN" sz="2000" b="0" i="0" u="none" strike="noStrike" kern="1200" cap="none" spc="0" normalizeH="0" baseline="0" noProof="0" dirty="0">
              <a:ln>
                <a:noFill/>
              </a:ln>
              <a:solidFill>
                <a:schemeClr val="tx1"/>
              </a:solidFill>
              <a:effectLst/>
              <a:uLnTx/>
              <a:uFillTx/>
              <a:latin typeface="+mn-lt"/>
              <a:ea typeface="宋体" panose="02010600030101010101" pitchFamily="2" charset="-122"/>
              <a:cs typeface="+mn-cs"/>
            </a:endParaRPr>
          </a:p>
          <a:p>
            <a:pPr marL="342900" marR="0" lvl="0" indent="-34290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defRPr/>
            </a:pPr>
            <a:r>
              <a:rPr kumimoji="0" lang="en-US" altLang="zh-CN" sz="2000" b="0" i="0" u="none" strike="noStrike" kern="1200" cap="none" spc="0" normalizeH="0" baseline="0" noProof="0" dirty="0">
                <a:ln>
                  <a:noFill/>
                </a:ln>
                <a:solidFill>
                  <a:schemeClr val="tx1"/>
                </a:solidFill>
                <a:effectLst/>
                <a:uLnTx/>
                <a:uFillTx/>
                <a:latin typeface="+mn-lt"/>
                <a:ea typeface="宋体" panose="02010600030101010101" pitchFamily="2" charset="-122"/>
                <a:cs typeface="+mn-cs"/>
              </a:rPr>
              <a:t>           </a:t>
            </a:r>
            <a:endParaRPr kumimoji="0" lang="zh-CN" altLang="zh-CN" sz="2000" b="0" i="0" u="none" strike="noStrike" kern="1200" cap="none" spc="0" normalizeH="0" baseline="0" noProof="0" dirty="0">
              <a:ln>
                <a:noFill/>
              </a:ln>
              <a:solidFill>
                <a:schemeClr val="tx1"/>
              </a:solidFill>
              <a:effectLst/>
              <a:uLnTx/>
              <a:uFillTx/>
              <a:latin typeface="+mn-lt"/>
              <a:ea typeface="宋体" panose="02010600030101010101" pitchFamily="2" charset="-122"/>
              <a:cs typeface="+mn-cs"/>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p:cNvSpPr>
          <p:nvPr>
            <p:ph type="title"/>
          </p:nvPr>
        </p:nvSpPr>
        <p:spPr/>
        <p:txBody>
          <a:bodyPr vert="horz" wrap="square" lIns="91440" tIns="45720" rIns="91440" bIns="45720" anchor="ctr" anchorCtr="0"/>
          <a:lstStyle/>
          <a:p>
            <a:pPr eaLnBrk="1" hangingPunct="1"/>
            <a:r>
              <a:rPr lang="zh-CN" altLang="en-US" sz="3200" dirty="0">
                <a:latin typeface="Times New Roman" panose="02020603050405020304" pitchFamily="18" charset="0"/>
                <a:ea typeface="宋体" panose="02010600030101010101" pitchFamily="2" charset="-122"/>
              </a:rPr>
              <a:t>第二章  电子计算机基础知识</a:t>
            </a:r>
          </a:p>
        </p:txBody>
      </p:sp>
      <p:sp>
        <p:nvSpPr>
          <p:cNvPr id="56323" name="Rectangle 3"/>
          <p:cNvSpPr>
            <a:spLocks noGrp="1" noChangeArrowheads="1"/>
          </p:cNvSpPr>
          <p:nvPr>
            <p:ph idx="1"/>
          </p:nvPr>
        </p:nvSpPr>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None/>
              <a:defRPr/>
            </a:pPr>
            <a:r>
              <a:rPr kumimoji="0" lang="zh-CN" altLang="zh-CN" sz="1600" b="1"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常用的网络协议：</a:t>
            </a:r>
            <a:r>
              <a:rPr kumimoji="0" lang="zh-CN"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网络协议是为计算机网络中进行数据交换而建立的规则、标准或者说是约定的集合。</a:t>
            </a:r>
            <a:r>
              <a:rPr kumimoji="0" lang="zh-CN"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不同用户的数据终端可能采取的字符集是不同的，两者需要进行通信，必须要在一定的标准上进行。计算机网络协议同我们的语言一样，多种多样。</a:t>
            </a:r>
            <a:endParaRPr kumimoji="0" lang="en-US"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endParaRPr>
          </a:p>
          <a:p>
            <a:pPr marL="342900" marR="0" lvl="0" indent="-34290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None/>
              <a:defRPr/>
            </a:pPr>
            <a:r>
              <a:rPr kumimoji="0" lang="en-US"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1</a:t>
            </a:r>
            <a:r>
              <a:rPr kumimoji="0" lang="zh-CN"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）动态主机配置协议</a:t>
            </a:r>
          </a:p>
          <a:p>
            <a:pPr marL="0" marR="0" lvl="0" indent="-342900" algn="just" defTabSz="914400" rtl="0" eaLnBrk="0" fontAlgn="base" latinLnBrk="0" hangingPunct="0">
              <a:lnSpc>
                <a:spcPct val="100000"/>
              </a:lnSpc>
              <a:spcBef>
                <a:spcPts val="0"/>
              </a:spcBef>
              <a:spcAft>
                <a:spcPct val="0"/>
              </a:spcAft>
              <a:buClr>
                <a:schemeClr val="hlink"/>
              </a:buClr>
              <a:buSzTx/>
              <a:buFont typeface="Wingdings" panose="05000000000000000000" pitchFamily="2" charset="2"/>
              <a:buNone/>
              <a:defRPr/>
            </a:pPr>
            <a:r>
              <a:rPr kumimoji="0" lang="en-US"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  </a:t>
            </a:r>
            <a:r>
              <a:rPr kumimoji="0" lang="en-US"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 DHCP </a:t>
            </a:r>
            <a:r>
              <a:rPr kumimoji="0" lang="zh-CN"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提供了即插即用的连网方式，用户不再需要去手动配置</a:t>
            </a:r>
            <a:r>
              <a:rPr kumimoji="0" lang="en-US"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 IP </a:t>
            </a:r>
            <a:r>
              <a:rPr kumimoji="0" lang="zh-CN"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地址等信息。</a:t>
            </a:r>
            <a:r>
              <a:rPr kumimoji="0" lang="en-US"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DHCP </a:t>
            </a:r>
            <a:r>
              <a:rPr kumimoji="0" lang="zh-CN"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配置的内容不仅是</a:t>
            </a:r>
            <a:r>
              <a:rPr kumimoji="0" lang="en-US"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 IP </a:t>
            </a:r>
            <a:r>
              <a:rPr kumimoji="0" lang="zh-CN"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地址，还包括子网掩码、网关</a:t>
            </a:r>
            <a:r>
              <a:rPr kumimoji="0" lang="en-US"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 IP </a:t>
            </a:r>
            <a:r>
              <a:rPr kumimoji="0" lang="zh-CN"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地址。</a:t>
            </a:r>
          </a:p>
          <a:p>
            <a:pPr marL="0" marR="0" lvl="0" indent="-342900" algn="just" defTabSz="914400" rtl="0" eaLnBrk="0" fontAlgn="base" latinLnBrk="0" hangingPunct="0">
              <a:lnSpc>
                <a:spcPct val="100000"/>
              </a:lnSpc>
              <a:spcBef>
                <a:spcPts val="0"/>
              </a:spcBef>
              <a:spcAft>
                <a:spcPct val="0"/>
              </a:spcAft>
              <a:buClr>
                <a:schemeClr val="hlink"/>
              </a:buClr>
              <a:buSzTx/>
              <a:buFont typeface="Wingdings" panose="05000000000000000000" pitchFamily="2" charset="2"/>
              <a:buNone/>
              <a:defRPr/>
            </a:pPr>
            <a:r>
              <a:rPr kumimoji="0" lang="zh-CN" altLang="zh-CN" sz="1600" i="0" u="none" strike="noStrike" kern="1200" cap="none" spc="0" normalizeH="0" baseline="0" noProof="0" dirty="0">
                <a:ln>
                  <a:noFill/>
                </a:ln>
                <a:solidFill>
                  <a:schemeClr val="tx1"/>
                </a:solidFill>
                <a:effectLst/>
                <a:uLnTx/>
                <a:uFillTx/>
                <a:latin typeface="+mn-lt"/>
                <a:ea typeface="宋体" panose="02010600030101010101" pitchFamily="2" charset="-122"/>
                <a:cs typeface="+mn-cs"/>
              </a:rPr>
              <a:t>DHCP 工作过程如下：客户端发送 Discover 报文，该报文的目的地址和源地址被放入 UDP 中，该报文被广播到同一个子网的所有主机上。如果客户端和 DHCP 服务器不在同一个子网，就需要使用中继代理。DHCP 服务器收到 Discover 报文之后，发送 Offer 报文给客户端，该报文包含了客户端所需要的信息。因为客户端可能收到多个 DHCP 服务器提供的信息，因此客户端需要进行选择。如果客户端选择了某个 DHCP 服务器提供的信息，那么就发送 Request 报文给该 DHCP 服务器。DHCP 服务器发送 Ack 报文，表示客户端此时可以使用提供给它的信息。</a:t>
            </a:r>
          </a:p>
          <a:p>
            <a:pPr marL="0" marR="0" lvl="0" indent="-342900" algn="just" defTabSz="914400" rtl="0" eaLnBrk="0" fontAlgn="base" latinLnBrk="0" hangingPunct="0">
              <a:lnSpc>
                <a:spcPct val="100000"/>
              </a:lnSpc>
              <a:spcBef>
                <a:spcPts val="0"/>
              </a:spcBef>
              <a:spcAft>
                <a:spcPct val="0"/>
              </a:spcAft>
              <a:buClr>
                <a:schemeClr val="hlink"/>
              </a:buClr>
              <a:buSzTx/>
              <a:buFont typeface="Wingdings" panose="05000000000000000000" pitchFamily="2" charset="2"/>
              <a:buNone/>
              <a:defRPr/>
            </a:pPr>
            <a:r>
              <a:rPr kumimoji="0" lang="zh-CN" altLang="zh-CN" sz="1600" i="0" u="none" strike="noStrike" kern="1200" cap="none" spc="0" normalizeH="0" baseline="0" noProof="0" dirty="0">
                <a:ln>
                  <a:noFill/>
                </a:ln>
                <a:solidFill>
                  <a:schemeClr val="tx1"/>
                </a:solidFill>
                <a:effectLst/>
                <a:uLnTx/>
                <a:uFillTx/>
                <a:latin typeface="+mn-lt"/>
                <a:ea typeface="宋体" panose="02010600030101010101" pitchFamily="2" charset="-122"/>
                <a:cs typeface="+mn-cs"/>
              </a:rPr>
              <a:t>2）远程登录协议</a:t>
            </a:r>
          </a:p>
          <a:p>
            <a:pPr marL="0" marR="0" lvl="0" indent="-342900" algn="just" defTabSz="914400" rtl="0" eaLnBrk="0" fontAlgn="base" latinLnBrk="0" hangingPunct="0">
              <a:lnSpc>
                <a:spcPct val="100000"/>
              </a:lnSpc>
              <a:spcBef>
                <a:spcPts val="0"/>
              </a:spcBef>
              <a:spcAft>
                <a:spcPct val="0"/>
              </a:spcAft>
              <a:buClr>
                <a:schemeClr val="hlink"/>
              </a:buClr>
              <a:buSzTx/>
              <a:buFont typeface="Wingdings" panose="05000000000000000000" pitchFamily="2" charset="2"/>
              <a:buNone/>
              <a:defRPr/>
            </a:pPr>
            <a:r>
              <a:rPr kumimoji="0" lang="zh-CN" altLang="zh-CN" sz="1600" i="0" u="none" strike="noStrike" kern="1200" cap="none" spc="0" normalizeH="0" baseline="0" noProof="0" dirty="0">
                <a:ln>
                  <a:noFill/>
                </a:ln>
                <a:solidFill>
                  <a:schemeClr val="tx1"/>
                </a:solidFill>
                <a:effectLst/>
                <a:uLnTx/>
                <a:uFillTx/>
                <a:latin typeface="+mn-lt"/>
                <a:ea typeface="宋体" panose="02010600030101010101" pitchFamily="2" charset="-122"/>
                <a:cs typeface="+mn-cs"/>
              </a:rPr>
              <a:t>     用于登录到远程主机上，并且远程主机上的输出也会返回，可以适应许多计算机和操作系统的差异，例如不同操作系统的换行符定义。</a:t>
            </a:r>
          </a:p>
          <a:p>
            <a:pPr marL="0" marR="0" lvl="0" indent="-342900" algn="just" defTabSz="914400" rtl="0" eaLnBrk="0" fontAlgn="base" latinLnBrk="0" hangingPunct="0">
              <a:lnSpc>
                <a:spcPct val="100000"/>
              </a:lnSpc>
              <a:spcBef>
                <a:spcPts val="0"/>
              </a:spcBef>
              <a:spcAft>
                <a:spcPct val="0"/>
              </a:spcAft>
              <a:buClr>
                <a:schemeClr val="hlink"/>
              </a:buClr>
              <a:buSzTx/>
              <a:buFont typeface="Wingdings" panose="05000000000000000000" pitchFamily="2" charset="2"/>
              <a:buNone/>
              <a:defRPr/>
            </a:pPr>
            <a:r>
              <a:rPr kumimoji="0" lang="zh-CN" altLang="zh-CN" sz="1600" i="0" u="none" strike="noStrike" kern="1200" cap="none" spc="0" normalizeH="0" baseline="0" noProof="0" dirty="0">
                <a:ln>
                  <a:noFill/>
                </a:ln>
                <a:solidFill>
                  <a:schemeClr val="tx1"/>
                </a:solidFill>
                <a:effectLst/>
                <a:uLnTx/>
                <a:uFillTx/>
                <a:latin typeface="+mn-lt"/>
                <a:ea typeface="宋体" panose="02010600030101010101" pitchFamily="2" charset="-122"/>
                <a:cs typeface="+mn-cs"/>
              </a:rPr>
              <a:t>3）路由选择协议</a:t>
            </a:r>
          </a:p>
          <a:p>
            <a:pPr marL="0" marR="0" lvl="0" indent="-342900" algn="just" defTabSz="914400" rtl="0" eaLnBrk="0" fontAlgn="base" latinLnBrk="0" hangingPunct="0">
              <a:lnSpc>
                <a:spcPct val="100000"/>
              </a:lnSpc>
              <a:spcBef>
                <a:spcPts val="0"/>
              </a:spcBef>
              <a:spcAft>
                <a:spcPct val="0"/>
              </a:spcAft>
              <a:buClr>
                <a:schemeClr val="hlink"/>
              </a:buClr>
              <a:buSzTx/>
              <a:buFont typeface="Wingdings" panose="05000000000000000000" pitchFamily="2" charset="2"/>
              <a:buNone/>
              <a:defRPr/>
            </a:pPr>
            <a:r>
              <a:rPr kumimoji="0" lang="zh-CN" altLang="zh-CN" sz="1600" i="0" u="none" strike="noStrike" kern="1200" cap="none" spc="0" normalizeH="0" baseline="0" noProof="0" dirty="0">
                <a:ln>
                  <a:noFill/>
                </a:ln>
                <a:solidFill>
                  <a:schemeClr val="tx1"/>
                </a:solidFill>
                <a:effectLst/>
                <a:uLnTx/>
                <a:uFillTx/>
                <a:latin typeface="+mn-lt"/>
                <a:ea typeface="宋体" panose="02010600030101010101" pitchFamily="2" charset="-122"/>
                <a:cs typeface="+mn-cs"/>
              </a:rPr>
              <a:t>     RIP协议 ，底层是贝尔曼福特算法，它选择路由的度量标准是跳数，最大跳数是15跳，如果大于15跳，它就会丢弃数据包。</a:t>
            </a:r>
          </a:p>
          <a:p>
            <a:pPr marL="0" marR="0" lvl="0" indent="-342900" algn="just" defTabSz="914400" rtl="0" eaLnBrk="0" fontAlgn="base" latinLnBrk="0" hangingPunct="0">
              <a:lnSpc>
                <a:spcPct val="100000"/>
              </a:lnSpc>
              <a:spcBef>
                <a:spcPts val="0"/>
              </a:spcBef>
              <a:spcAft>
                <a:spcPct val="0"/>
              </a:spcAft>
              <a:buClr>
                <a:schemeClr val="hlink"/>
              </a:buClr>
              <a:buSzTx/>
              <a:buFont typeface="Wingdings" panose="05000000000000000000" pitchFamily="2" charset="2"/>
              <a:buNone/>
              <a:defRPr/>
            </a:pPr>
            <a:endParaRPr kumimoji="0" lang="zh-CN" altLang="zh-CN" sz="1600" b="0" i="0" u="none" strike="noStrike" kern="1200" cap="none" spc="0" normalizeH="0" baseline="0" noProof="0" dirty="0">
              <a:ln>
                <a:noFill/>
              </a:ln>
              <a:solidFill>
                <a:schemeClr val="tx1"/>
              </a:solidFill>
              <a:effectLst/>
              <a:uLnTx/>
              <a:uFillTx/>
              <a:latin typeface="+mn-lt"/>
              <a:ea typeface="宋体" panose="02010600030101010101" pitchFamily="2" charset="-122"/>
              <a:cs typeface="+mn-cs"/>
            </a:endParaRPr>
          </a:p>
          <a:p>
            <a:pPr marL="0" marR="0" lvl="0" indent="-342900" algn="just" defTabSz="914400" rtl="0" eaLnBrk="0" fontAlgn="base" latinLnBrk="0" hangingPunct="0">
              <a:lnSpc>
                <a:spcPct val="100000"/>
              </a:lnSpc>
              <a:spcBef>
                <a:spcPts val="0"/>
              </a:spcBef>
              <a:spcAft>
                <a:spcPct val="0"/>
              </a:spcAft>
              <a:buClr>
                <a:schemeClr val="hlink"/>
              </a:buClr>
              <a:buSzTx/>
              <a:buFont typeface="Wingdings" panose="05000000000000000000" pitchFamily="2" charset="2"/>
              <a:buNone/>
              <a:defRPr/>
            </a:pPr>
            <a:endParaRPr kumimoji="0" lang="zh-CN" altLang="zh-CN" sz="2000" b="0" i="0" u="none" strike="noStrike" kern="1200" cap="none" spc="0" normalizeH="0" baseline="0" noProof="0" dirty="0">
              <a:ln>
                <a:noFill/>
              </a:ln>
              <a:solidFill>
                <a:schemeClr val="tx1"/>
              </a:solidFill>
              <a:effectLst/>
              <a:uLnTx/>
              <a:uFillTx/>
              <a:latin typeface="+mn-lt"/>
              <a:ea typeface="宋体" panose="02010600030101010101" pitchFamily="2" charset="-122"/>
              <a:cs typeface="+mn-cs"/>
            </a:endParaRPr>
          </a:p>
          <a:p>
            <a:pPr marL="342900" marR="0" lvl="0" indent="-34290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Char char="u"/>
              <a:defRPr/>
            </a:pPr>
            <a:endParaRPr kumimoji="0" lang="en-US" altLang="zh-CN" sz="3200" b="0" i="0" u="none" strike="noStrike" kern="1200" cap="none" spc="0" normalizeH="0" baseline="0" noProof="0" dirty="0">
              <a:ln>
                <a:noFill/>
              </a:ln>
              <a:solidFill>
                <a:schemeClr val="tx1"/>
              </a:solidFill>
              <a:effectLst/>
              <a:uLnTx/>
              <a:uFillTx/>
              <a:latin typeface="+mn-lt"/>
              <a:ea typeface="宋体" panose="02010600030101010101" pitchFamily="2" charset="-122"/>
              <a:cs typeface="+mn-cs"/>
            </a:endParaRPr>
          </a:p>
          <a:p>
            <a:pPr marL="342900" marR="0" lvl="0" indent="-34290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defRPr/>
            </a:pPr>
            <a:endParaRPr kumimoji="0" lang="en-US" altLang="zh-CN" sz="2000" b="0" i="0" u="none" strike="noStrike" kern="1200" cap="none" spc="0" normalizeH="0" baseline="0" noProof="0" dirty="0">
              <a:ln>
                <a:noFill/>
              </a:ln>
              <a:solidFill>
                <a:schemeClr val="tx1"/>
              </a:solidFill>
              <a:effectLst/>
              <a:uLnTx/>
              <a:uFillTx/>
              <a:latin typeface="+mn-lt"/>
              <a:ea typeface="宋体" panose="02010600030101010101" pitchFamily="2" charset="-122"/>
              <a:cs typeface="+mn-cs"/>
            </a:endParaRPr>
          </a:p>
          <a:p>
            <a:pPr marL="342900" marR="0" lvl="0" indent="-34290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defRPr/>
            </a:pPr>
            <a:r>
              <a:rPr kumimoji="0" lang="en-US" altLang="zh-CN" sz="2000" b="0" i="0" u="none" strike="noStrike" kern="1200" cap="none" spc="0" normalizeH="0" baseline="0" noProof="0" dirty="0">
                <a:ln>
                  <a:noFill/>
                </a:ln>
                <a:solidFill>
                  <a:schemeClr val="tx1"/>
                </a:solidFill>
                <a:effectLst/>
                <a:uLnTx/>
                <a:uFillTx/>
                <a:latin typeface="+mn-lt"/>
                <a:ea typeface="宋体" panose="02010600030101010101" pitchFamily="2" charset="-122"/>
                <a:cs typeface="+mn-cs"/>
              </a:rPr>
              <a:t>           </a:t>
            </a:r>
            <a:endParaRPr kumimoji="0" lang="zh-CN" altLang="zh-CN" sz="2000" b="0" i="0" u="none" strike="noStrike" kern="1200" cap="none" spc="0" normalizeH="0" baseline="0" noProof="0" dirty="0">
              <a:ln>
                <a:noFill/>
              </a:ln>
              <a:solidFill>
                <a:schemeClr val="tx1"/>
              </a:solidFill>
              <a:effectLst/>
              <a:uLnTx/>
              <a:uFillTx/>
              <a:latin typeface="+mn-lt"/>
              <a:ea typeface="宋体" panose="02010600030101010101" pitchFamily="2" charset="-122"/>
              <a:cs typeface="+mn-cs"/>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p:cNvSpPr>
          <p:nvPr>
            <p:ph type="title"/>
          </p:nvPr>
        </p:nvSpPr>
        <p:spPr/>
        <p:txBody>
          <a:bodyPr vert="horz" wrap="square" lIns="91440" tIns="45720" rIns="91440" bIns="45720" anchor="ctr" anchorCtr="0"/>
          <a:lstStyle/>
          <a:p>
            <a:pPr eaLnBrk="1" hangingPunct="1"/>
            <a:r>
              <a:rPr lang="zh-CN" altLang="en-US" sz="3200" dirty="0">
                <a:latin typeface="Times New Roman" panose="02020603050405020304" pitchFamily="18" charset="0"/>
                <a:ea typeface="宋体" panose="02010600030101010101" pitchFamily="2" charset="-122"/>
              </a:rPr>
              <a:t>第二章  电子计算机基础知识</a:t>
            </a:r>
          </a:p>
        </p:txBody>
      </p:sp>
      <p:sp>
        <p:nvSpPr>
          <p:cNvPr id="59395" name="Rectangle 3"/>
          <p:cNvSpPr>
            <a:spLocks noGrp="1" noChangeArrowheads="1"/>
          </p:cNvSpPr>
          <p:nvPr>
            <p:ph idx="1"/>
          </p:nvPr>
        </p:nvSpPr>
        <p:spPr>
          <a:xfrm>
            <a:off x="457200" y="1076325"/>
            <a:ext cx="8229600" cy="5763895"/>
          </a:xfrm>
        </p:spPr>
        <p:txBody>
          <a:bodyPr vert="horz" wrap="square" lIns="91440" tIns="45720" rIns="91440" bIns="45720" numCol="1" anchor="t" anchorCtr="0" compatLnSpc="1"/>
          <a:lstStyle/>
          <a:p>
            <a:pPr marL="342900" marR="0" lvl="0" indent="-34290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defRPr/>
            </a:pPr>
            <a:r>
              <a:rPr kumimoji="0" lang="en-US"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4</a:t>
            </a:r>
            <a:r>
              <a:rPr kumimoji="0" lang="zh-CN"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）电子邮件协议</a:t>
            </a:r>
            <a:endParaRPr kumimoji="0" lang="en-US"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endParaRPr>
          </a:p>
          <a:p>
            <a:pPr marL="0" marR="0" lvl="0" indent="-342900" algn="just" defTabSz="914400" rtl="0" eaLnBrk="0" fontAlgn="base" latinLnBrk="0" hangingPunct="0">
              <a:lnSpc>
                <a:spcPct val="100000"/>
              </a:lnSpc>
              <a:spcBef>
                <a:spcPts val="0"/>
              </a:spcBef>
              <a:spcAft>
                <a:spcPct val="0"/>
              </a:spcAft>
              <a:buClr>
                <a:schemeClr val="hlink"/>
              </a:buClr>
              <a:buSzTx/>
              <a:buFont typeface="Wingdings" panose="05000000000000000000" pitchFamily="2" charset="2"/>
              <a:buNone/>
              <a:defRPr/>
            </a:pPr>
            <a:r>
              <a:rPr kumimoji="0" lang="en-US"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   </a:t>
            </a:r>
            <a:r>
              <a:rPr kumimoji="0" lang="zh-CN"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一个电子邮件系统由三部分组成：用户代理、邮件服务器以及邮件协议。邮件协议包含发送协议和读取协议，发送协议常用</a:t>
            </a:r>
            <a:r>
              <a:rPr kumimoji="0" lang="en-US"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 SMTP</a:t>
            </a:r>
            <a:r>
              <a:rPr kumimoji="0" lang="zh-CN"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，读取协议常用</a:t>
            </a:r>
            <a:r>
              <a:rPr kumimoji="0" lang="en-US"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 POP3 </a:t>
            </a:r>
            <a:r>
              <a:rPr kumimoji="0" lang="zh-CN"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和</a:t>
            </a:r>
            <a:r>
              <a:rPr kumimoji="0" lang="en-US"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 IMAP</a:t>
            </a:r>
            <a:r>
              <a:rPr kumimoji="0" lang="zh-CN"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a:t>
            </a:r>
          </a:p>
          <a:p>
            <a:pPr marL="0" marR="0" lvl="0" indent="-342900" algn="just" defTabSz="914400" rtl="0" eaLnBrk="0" fontAlgn="base" latinLnBrk="0" hangingPunct="0">
              <a:lnSpc>
                <a:spcPct val="100000"/>
              </a:lnSpc>
              <a:spcBef>
                <a:spcPts val="0"/>
              </a:spcBef>
              <a:spcAft>
                <a:spcPct val="0"/>
              </a:spcAft>
              <a:buClr>
                <a:schemeClr val="hlink"/>
              </a:buClr>
              <a:buSzTx/>
              <a:buFont typeface="Wingdings" panose="05000000000000000000" pitchFamily="2" charset="2"/>
              <a:buNone/>
              <a:defRPr/>
            </a:pPr>
            <a:r>
              <a:rPr kumimoji="0" lang="en-US"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1. SMTP</a:t>
            </a:r>
            <a:r>
              <a:rPr kumimoji="0" lang="zh-CN" altLang="en-US"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a:t>
            </a:r>
            <a:r>
              <a:rPr kumimoji="0" lang="en-US"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SMTP </a:t>
            </a:r>
            <a:r>
              <a:rPr kumimoji="0" lang="zh-CN"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只能发送</a:t>
            </a:r>
            <a:r>
              <a:rPr kumimoji="0" lang="en-US"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 ASCII </a:t>
            </a:r>
            <a:r>
              <a:rPr kumimoji="0" lang="zh-CN"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码，而互联网邮件扩充</a:t>
            </a:r>
            <a:r>
              <a:rPr kumimoji="0" lang="en-US"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 MIME </a:t>
            </a:r>
            <a:r>
              <a:rPr kumimoji="0" lang="zh-CN"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可以发送二进制文件。</a:t>
            </a:r>
            <a:r>
              <a:rPr kumimoji="0" lang="en-US"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MIME </a:t>
            </a:r>
            <a:r>
              <a:rPr kumimoji="0" lang="zh-CN"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并没有改动或者取代</a:t>
            </a:r>
            <a:r>
              <a:rPr kumimoji="0" lang="en-US"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 SMTP</a:t>
            </a:r>
            <a:r>
              <a:rPr kumimoji="0" lang="zh-CN"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，而是增加邮件主体的结构，定义了非</a:t>
            </a:r>
            <a:r>
              <a:rPr kumimoji="0" lang="en-US"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 ASCII </a:t>
            </a:r>
            <a:r>
              <a:rPr kumimoji="0" lang="zh-CN"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码的编码规则。</a:t>
            </a:r>
          </a:p>
          <a:p>
            <a:pPr marL="0" marR="0" lvl="0" indent="-342900" algn="just" defTabSz="914400" rtl="0" eaLnBrk="0" fontAlgn="base" latinLnBrk="0" hangingPunct="0">
              <a:lnSpc>
                <a:spcPct val="100000"/>
              </a:lnSpc>
              <a:spcBef>
                <a:spcPts val="0"/>
              </a:spcBef>
              <a:spcAft>
                <a:spcPct val="0"/>
              </a:spcAft>
              <a:buClr>
                <a:schemeClr val="hlink"/>
              </a:buClr>
              <a:buSzTx/>
              <a:buFont typeface="Wingdings" panose="05000000000000000000" pitchFamily="2" charset="2"/>
              <a:buNone/>
              <a:defRPr/>
            </a:pPr>
            <a:r>
              <a:rPr kumimoji="0" lang="en-US"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2. POP3</a:t>
            </a:r>
            <a:r>
              <a:rPr kumimoji="0" lang="zh-CN" altLang="en-US"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a:t>
            </a:r>
            <a:r>
              <a:rPr kumimoji="0" lang="en-US"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POP3 </a:t>
            </a:r>
            <a:r>
              <a:rPr kumimoji="0" lang="zh-CN"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的特点是只要用户从服务器上读取了邮件，就把该邮件删除。</a:t>
            </a:r>
          </a:p>
          <a:p>
            <a:pPr marL="0" marR="0" lvl="0" indent="-342900" algn="just" defTabSz="914400" rtl="0" eaLnBrk="0" fontAlgn="base" latinLnBrk="0" hangingPunct="0">
              <a:lnSpc>
                <a:spcPct val="100000"/>
              </a:lnSpc>
              <a:spcBef>
                <a:spcPts val="0"/>
              </a:spcBef>
              <a:spcAft>
                <a:spcPct val="0"/>
              </a:spcAft>
              <a:buClr>
                <a:schemeClr val="hlink"/>
              </a:buClr>
              <a:buSzTx/>
              <a:buFont typeface="Wingdings" panose="05000000000000000000" pitchFamily="2" charset="2"/>
              <a:buNone/>
              <a:defRPr/>
            </a:pPr>
            <a:r>
              <a:rPr kumimoji="0" lang="en-US"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3. IMAP</a:t>
            </a:r>
            <a:r>
              <a:rPr kumimoji="0" lang="zh-CN" altLang="en-US"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a:t>
            </a:r>
            <a:r>
              <a:rPr kumimoji="0" lang="en-US"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IMAP </a:t>
            </a:r>
            <a:r>
              <a:rPr kumimoji="0" lang="zh-CN"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协议中客户端和服务器上的邮件保持同步，如果不手动删除邮件，那么服务器上的邮件也不会被删除。</a:t>
            </a:r>
            <a:r>
              <a:rPr kumimoji="0" lang="en-US"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IMAP </a:t>
            </a:r>
            <a:r>
              <a:rPr kumimoji="0" lang="zh-CN"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这种做法可以让用户随时随地去访问服务器上的邮件。</a:t>
            </a:r>
          </a:p>
          <a:p>
            <a:pPr marL="342900" marR="0" lvl="0" indent="-34290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defRPr/>
            </a:pPr>
            <a:r>
              <a:rPr kumimoji="0" lang="zh-CN" altLang="zh-CN" sz="1600" b="0" i="0" u="none" strike="noStrike" kern="1200" cap="none" spc="0" normalizeH="0" baseline="0" noProof="0" dirty="0">
                <a:ln>
                  <a:noFill/>
                </a:ln>
                <a:solidFill>
                  <a:schemeClr val="tx1"/>
                </a:solidFill>
                <a:effectLst/>
                <a:uLnTx/>
                <a:uFillTx/>
                <a:latin typeface="+mn-lt"/>
                <a:ea typeface="宋体" panose="02010600030101010101" pitchFamily="2" charset="-122"/>
                <a:cs typeface="+mn-cs"/>
              </a:rPr>
              <a:t>常用端口如下表所示：</a:t>
            </a:r>
          </a:p>
          <a:p>
            <a:pPr marL="342900" marR="0" lvl="0" indent="-34290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defRPr/>
            </a:pPr>
            <a:endParaRPr kumimoji="0" lang="en-US" altLang="zh-CN" sz="2000" b="0" i="0" u="none" strike="noStrike" kern="1200" cap="none" spc="0" normalizeH="0" baseline="0" noProof="0" dirty="0">
              <a:ln>
                <a:noFill/>
              </a:ln>
              <a:solidFill>
                <a:schemeClr val="tx1"/>
              </a:solidFill>
              <a:effectLst/>
              <a:uLnTx/>
              <a:uFillTx/>
              <a:latin typeface="+mn-lt"/>
              <a:ea typeface="宋体" panose="02010600030101010101" pitchFamily="2" charset="-122"/>
              <a:cs typeface="+mn-cs"/>
            </a:endParaRPr>
          </a:p>
          <a:p>
            <a:pPr marL="342900" marR="0" lvl="0" indent="-34290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defRPr/>
            </a:pPr>
            <a:endParaRPr kumimoji="0" lang="en-US" altLang="zh-CN" sz="2000" b="0" i="0" u="none" strike="noStrike" kern="1200" cap="none" spc="0" normalizeH="0" baseline="0" noProof="0" dirty="0">
              <a:ln>
                <a:noFill/>
              </a:ln>
              <a:solidFill>
                <a:schemeClr val="tx1"/>
              </a:solidFill>
              <a:effectLst/>
              <a:uLnTx/>
              <a:uFillTx/>
              <a:latin typeface="+mn-lt"/>
              <a:ea typeface="宋体" panose="02010600030101010101" pitchFamily="2" charset="-122"/>
              <a:cs typeface="+mn-cs"/>
            </a:endParaRPr>
          </a:p>
          <a:p>
            <a:pPr marL="342900" marR="0" lvl="0" indent="-34290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defRPr/>
            </a:pPr>
            <a:r>
              <a:rPr kumimoji="0" lang="en-US" altLang="zh-CN" sz="2000" b="0" i="0" u="none" strike="noStrike" kern="1200" cap="none" spc="0" normalizeH="0" baseline="0" noProof="0" dirty="0">
                <a:ln>
                  <a:noFill/>
                </a:ln>
                <a:solidFill>
                  <a:schemeClr val="tx1"/>
                </a:solidFill>
                <a:effectLst/>
                <a:uLnTx/>
                <a:uFillTx/>
                <a:latin typeface="+mn-lt"/>
                <a:ea typeface="宋体" panose="02010600030101010101" pitchFamily="2" charset="-122"/>
                <a:cs typeface="+mn-cs"/>
              </a:rPr>
              <a:t>           </a:t>
            </a:r>
            <a:endParaRPr kumimoji="0" lang="zh-CN" altLang="zh-CN" sz="2000" b="0" i="0" u="none" strike="noStrike" kern="1200" cap="none" spc="0" normalizeH="0" baseline="0" noProof="0" dirty="0">
              <a:ln>
                <a:noFill/>
              </a:ln>
              <a:solidFill>
                <a:schemeClr val="tx1"/>
              </a:solidFill>
              <a:effectLst/>
              <a:uLnTx/>
              <a:uFillTx/>
              <a:latin typeface="+mn-lt"/>
              <a:ea typeface="宋体" panose="02010600030101010101" pitchFamily="2" charset="-122"/>
              <a:cs typeface="+mn-cs"/>
            </a:endParaRPr>
          </a:p>
        </p:txBody>
      </p:sp>
      <p:graphicFrame>
        <p:nvGraphicFramePr>
          <p:cNvPr id="2" name="表格 1"/>
          <p:cNvGraphicFramePr>
            <a:graphicFrameLocks noGrp="1"/>
          </p:cNvGraphicFramePr>
          <p:nvPr>
            <p:custDataLst>
              <p:tags r:id="rId1"/>
            </p:custDataLst>
          </p:nvPr>
        </p:nvGraphicFramePr>
        <p:xfrm>
          <a:off x="984250" y="3429000"/>
          <a:ext cx="6588125" cy="3048000"/>
        </p:xfrm>
        <a:graphic>
          <a:graphicData uri="http://schemas.openxmlformats.org/drawingml/2006/table">
            <a:tbl>
              <a:tblPr firstRow="1" firstCol="1" bandRow="1">
                <a:tableStyleId>{5C22544A-7EE6-4342-B048-85BDC9FD1C3A}</a:tableStyleId>
              </a:tblPr>
              <a:tblGrid>
                <a:gridCol w="1336040">
                  <a:extLst>
                    <a:ext uri="{9D8B030D-6E8A-4147-A177-3AD203B41FA5}">
                      <a16:colId xmlns:a16="http://schemas.microsoft.com/office/drawing/2014/main" val="20000"/>
                    </a:ext>
                  </a:extLst>
                </a:gridCol>
                <a:gridCol w="906780">
                  <a:extLst>
                    <a:ext uri="{9D8B030D-6E8A-4147-A177-3AD203B41FA5}">
                      <a16:colId xmlns:a16="http://schemas.microsoft.com/office/drawing/2014/main" val="20001"/>
                    </a:ext>
                  </a:extLst>
                </a:gridCol>
                <a:gridCol w="890270">
                  <a:extLst>
                    <a:ext uri="{9D8B030D-6E8A-4147-A177-3AD203B41FA5}">
                      <a16:colId xmlns:a16="http://schemas.microsoft.com/office/drawing/2014/main" val="20002"/>
                    </a:ext>
                  </a:extLst>
                </a:gridCol>
                <a:gridCol w="1031875">
                  <a:extLst>
                    <a:ext uri="{9D8B030D-6E8A-4147-A177-3AD203B41FA5}">
                      <a16:colId xmlns:a16="http://schemas.microsoft.com/office/drawing/2014/main" val="20003"/>
                    </a:ext>
                  </a:extLst>
                </a:gridCol>
                <a:gridCol w="2423160">
                  <a:extLst>
                    <a:ext uri="{9D8B030D-6E8A-4147-A177-3AD203B41FA5}">
                      <a16:colId xmlns:a16="http://schemas.microsoft.com/office/drawing/2014/main" val="20004"/>
                    </a:ext>
                  </a:extLst>
                </a:gridCol>
              </a:tblGrid>
              <a:tr h="304800">
                <a:tc>
                  <a:txBody>
                    <a:bodyPr/>
                    <a:lstStyle/>
                    <a:p>
                      <a:pPr algn="l">
                        <a:spcAft>
                          <a:spcPts val="0"/>
                        </a:spcAft>
                      </a:pPr>
                      <a:r>
                        <a:rPr lang="zh-CN" sz="1000" kern="0" dirty="0">
                          <a:effectLst/>
                        </a:rPr>
                        <a:t>应用</a:t>
                      </a:r>
                      <a:endParaRPr lang="zh-CN" sz="10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133350" marR="133350" marT="76179" marB="76179" anchor="ctr"/>
                </a:tc>
                <a:tc>
                  <a:txBody>
                    <a:bodyPr/>
                    <a:lstStyle/>
                    <a:p>
                      <a:pPr algn="l">
                        <a:spcAft>
                          <a:spcPts val="0"/>
                        </a:spcAft>
                      </a:pPr>
                      <a:r>
                        <a:rPr lang="zh-CN" sz="1000" kern="0">
                          <a:effectLst/>
                        </a:rPr>
                        <a:t>应用层协议</a:t>
                      </a:r>
                      <a:endParaRPr lang="zh-CN" sz="1000" kern="100">
                        <a:effectLst/>
                        <a:latin typeface="Calibri" panose="020F0502020204030204" pitchFamily="34" charset="0"/>
                        <a:ea typeface="宋体" panose="02010600030101010101" pitchFamily="2" charset="-122"/>
                        <a:cs typeface="Times New Roman" panose="02020603050405020304" pitchFamily="18" charset="0"/>
                      </a:endParaRPr>
                    </a:p>
                  </a:txBody>
                  <a:tcPr marL="133350" marR="133350" marT="76179" marB="76179" anchor="ctr"/>
                </a:tc>
                <a:tc>
                  <a:txBody>
                    <a:bodyPr/>
                    <a:lstStyle/>
                    <a:p>
                      <a:pPr algn="l">
                        <a:spcAft>
                          <a:spcPts val="0"/>
                        </a:spcAft>
                      </a:pPr>
                      <a:r>
                        <a:rPr lang="zh-CN" sz="1000" kern="0">
                          <a:effectLst/>
                        </a:rPr>
                        <a:t>端口号</a:t>
                      </a:r>
                      <a:endParaRPr lang="zh-CN" sz="1000" kern="100">
                        <a:effectLst/>
                        <a:latin typeface="Calibri" panose="020F0502020204030204" pitchFamily="34" charset="0"/>
                        <a:ea typeface="宋体" panose="02010600030101010101" pitchFamily="2" charset="-122"/>
                        <a:cs typeface="Times New Roman" panose="02020603050405020304" pitchFamily="18" charset="0"/>
                      </a:endParaRPr>
                    </a:p>
                  </a:txBody>
                  <a:tcPr marL="133350" marR="133350" marT="76179" marB="76179" anchor="ctr"/>
                </a:tc>
                <a:tc>
                  <a:txBody>
                    <a:bodyPr/>
                    <a:lstStyle/>
                    <a:p>
                      <a:pPr algn="l">
                        <a:spcAft>
                          <a:spcPts val="0"/>
                        </a:spcAft>
                      </a:pPr>
                      <a:r>
                        <a:rPr lang="zh-CN" sz="1000" kern="0">
                          <a:effectLst/>
                        </a:rPr>
                        <a:t>传输层协议</a:t>
                      </a:r>
                      <a:endParaRPr lang="zh-CN" sz="1000" kern="100">
                        <a:effectLst/>
                        <a:latin typeface="Calibri" panose="020F0502020204030204" pitchFamily="34" charset="0"/>
                        <a:ea typeface="宋体" panose="02010600030101010101" pitchFamily="2" charset="-122"/>
                        <a:cs typeface="Times New Roman" panose="02020603050405020304" pitchFamily="18" charset="0"/>
                      </a:endParaRPr>
                    </a:p>
                  </a:txBody>
                  <a:tcPr marL="133350" marR="133350" marT="76179" marB="76179" anchor="ctr"/>
                </a:tc>
                <a:tc>
                  <a:txBody>
                    <a:bodyPr/>
                    <a:lstStyle/>
                    <a:p>
                      <a:pPr algn="l">
                        <a:spcAft>
                          <a:spcPts val="0"/>
                        </a:spcAft>
                      </a:pPr>
                      <a:r>
                        <a:rPr lang="zh-CN" sz="1000" kern="0">
                          <a:effectLst/>
                        </a:rPr>
                        <a:t>备注</a:t>
                      </a:r>
                      <a:endParaRPr lang="zh-CN" sz="1000" kern="100">
                        <a:effectLst/>
                        <a:latin typeface="Calibri" panose="020F0502020204030204" pitchFamily="34" charset="0"/>
                        <a:ea typeface="宋体" panose="02010600030101010101" pitchFamily="2" charset="-122"/>
                        <a:cs typeface="Times New Roman" panose="02020603050405020304" pitchFamily="18" charset="0"/>
                      </a:endParaRPr>
                    </a:p>
                  </a:txBody>
                  <a:tcPr marL="133350" marR="133350" marT="76179" marB="76179" anchor="ctr"/>
                </a:tc>
                <a:extLst>
                  <a:ext uri="{0D108BD9-81ED-4DB2-BD59-A6C34878D82A}">
                    <a16:rowId xmlns:a16="http://schemas.microsoft.com/office/drawing/2014/main" val="10000"/>
                  </a:ext>
                </a:extLst>
              </a:tr>
              <a:tr h="304800">
                <a:tc>
                  <a:txBody>
                    <a:bodyPr/>
                    <a:lstStyle/>
                    <a:p>
                      <a:pPr algn="l">
                        <a:spcBef>
                          <a:spcPts val="750"/>
                        </a:spcBef>
                        <a:spcAft>
                          <a:spcPts val="750"/>
                        </a:spcAft>
                      </a:pPr>
                      <a:r>
                        <a:rPr lang="zh-CN" sz="1000" kern="0">
                          <a:effectLst/>
                        </a:rPr>
                        <a:t>域名解析</a:t>
                      </a:r>
                      <a:endParaRPr lang="zh-CN" sz="1000" kern="100">
                        <a:effectLst/>
                        <a:latin typeface="Calibri" panose="020F0502020204030204" pitchFamily="34" charset="0"/>
                        <a:ea typeface="宋体" panose="02010600030101010101" pitchFamily="2" charset="-122"/>
                        <a:cs typeface="Times New Roman" panose="02020603050405020304" pitchFamily="18" charset="0"/>
                      </a:endParaRPr>
                    </a:p>
                  </a:txBody>
                  <a:tcPr marL="133350" marR="133350" marT="76179" marB="76179" anchor="ctr"/>
                </a:tc>
                <a:tc>
                  <a:txBody>
                    <a:bodyPr/>
                    <a:lstStyle/>
                    <a:p>
                      <a:pPr algn="l">
                        <a:spcBef>
                          <a:spcPts val="750"/>
                        </a:spcBef>
                        <a:spcAft>
                          <a:spcPts val="750"/>
                        </a:spcAft>
                      </a:pPr>
                      <a:r>
                        <a:rPr lang="en-US" sz="1000" kern="0">
                          <a:effectLst/>
                        </a:rPr>
                        <a:t>DNS</a:t>
                      </a:r>
                      <a:endParaRPr lang="zh-CN" sz="1000" kern="100">
                        <a:effectLst/>
                        <a:latin typeface="Calibri" panose="020F0502020204030204" pitchFamily="34" charset="0"/>
                        <a:ea typeface="宋体" panose="02010600030101010101" pitchFamily="2" charset="-122"/>
                        <a:cs typeface="Times New Roman" panose="02020603050405020304" pitchFamily="18" charset="0"/>
                      </a:endParaRPr>
                    </a:p>
                  </a:txBody>
                  <a:tcPr marL="133350" marR="133350" marT="76179" marB="76179" anchor="ctr"/>
                </a:tc>
                <a:tc>
                  <a:txBody>
                    <a:bodyPr/>
                    <a:lstStyle/>
                    <a:p>
                      <a:pPr algn="l">
                        <a:spcBef>
                          <a:spcPts val="750"/>
                        </a:spcBef>
                        <a:spcAft>
                          <a:spcPts val="750"/>
                        </a:spcAft>
                      </a:pPr>
                      <a:r>
                        <a:rPr lang="en-US" sz="1000" kern="0">
                          <a:effectLst/>
                        </a:rPr>
                        <a:t>53</a:t>
                      </a:r>
                      <a:endParaRPr lang="zh-CN" sz="1000" kern="100">
                        <a:effectLst/>
                        <a:latin typeface="Calibri" panose="020F0502020204030204" pitchFamily="34" charset="0"/>
                        <a:ea typeface="宋体" panose="02010600030101010101" pitchFamily="2" charset="-122"/>
                        <a:cs typeface="Times New Roman" panose="02020603050405020304" pitchFamily="18" charset="0"/>
                      </a:endParaRPr>
                    </a:p>
                  </a:txBody>
                  <a:tcPr marL="133350" marR="133350" marT="76179" marB="76179" anchor="ctr"/>
                </a:tc>
                <a:tc>
                  <a:txBody>
                    <a:bodyPr/>
                    <a:lstStyle/>
                    <a:p>
                      <a:pPr algn="l">
                        <a:spcBef>
                          <a:spcPts val="750"/>
                        </a:spcBef>
                        <a:spcAft>
                          <a:spcPts val="750"/>
                        </a:spcAft>
                      </a:pPr>
                      <a:r>
                        <a:rPr lang="en-US" sz="1000" kern="0">
                          <a:effectLst/>
                        </a:rPr>
                        <a:t>UDP/TCP</a:t>
                      </a:r>
                      <a:endParaRPr lang="zh-CN" sz="1000" kern="100">
                        <a:effectLst/>
                        <a:latin typeface="Calibri" panose="020F0502020204030204" pitchFamily="34" charset="0"/>
                        <a:ea typeface="宋体" panose="02010600030101010101" pitchFamily="2" charset="-122"/>
                        <a:cs typeface="Times New Roman" panose="02020603050405020304" pitchFamily="18" charset="0"/>
                      </a:endParaRPr>
                    </a:p>
                  </a:txBody>
                  <a:tcPr marL="133350" marR="133350" marT="76179" marB="76179" anchor="ctr"/>
                </a:tc>
                <a:tc>
                  <a:txBody>
                    <a:bodyPr/>
                    <a:lstStyle/>
                    <a:p>
                      <a:pPr algn="l">
                        <a:spcBef>
                          <a:spcPts val="750"/>
                        </a:spcBef>
                        <a:spcAft>
                          <a:spcPts val="750"/>
                        </a:spcAft>
                      </a:pPr>
                      <a:r>
                        <a:rPr lang="zh-CN" sz="1000" kern="0">
                          <a:effectLst/>
                        </a:rPr>
                        <a:t>长度超过</a:t>
                      </a:r>
                      <a:r>
                        <a:rPr lang="en-US" sz="1000" kern="0">
                          <a:effectLst/>
                        </a:rPr>
                        <a:t> 512 </a:t>
                      </a:r>
                      <a:r>
                        <a:rPr lang="zh-CN" sz="1000" kern="0">
                          <a:effectLst/>
                        </a:rPr>
                        <a:t>字节时使用 </a:t>
                      </a:r>
                      <a:r>
                        <a:rPr lang="en-US" sz="1000" kern="0">
                          <a:effectLst/>
                        </a:rPr>
                        <a:t>TCP</a:t>
                      </a:r>
                      <a:endParaRPr lang="zh-CN" sz="1000" kern="100">
                        <a:effectLst/>
                        <a:latin typeface="Calibri" panose="020F0502020204030204" pitchFamily="34" charset="0"/>
                        <a:ea typeface="宋体" panose="02010600030101010101" pitchFamily="2" charset="-122"/>
                        <a:cs typeface="Times New Roman" panose="02020603050405020304" pitchFamily="18" charset="0"/>
                      </a:endParaRPr>
                    </a:p>
                  </a:txBody>
                  <a:tcPr marL="133350" marR="133350" marT="76179" marB="76179" anchor="ctr"/>
                </a:tc>
                <a:extLst>
                  <a:ext uri="{0D108BD9-81ED-4DB2-BD59-A6C34878D82A}">
                    <a16:rowId xmlns:a16="http://schemas.microsoft.com/office/drawing/2014/main" val="10001"/>
                  </a:ext>
                </a:extLst>
              </a:tr>
              <a:tr h="304800">
                <a:tc>
                  <a:txBody>
                    <a:bodyPr/>
                    <a:lstStyle/>
                    <a:p>
                      <a:pPr algn="l">
                        <a:spcBef>
                          <a:spcPts val="750"/>
                        </a:spcBef>
                        <a:spcAft>
                          <a:spcPts val="750"/>
                        </a:spcAft>
                      </a:pPr>
                      <a:r>
                        <a:rPr lang="zh-CN" sz="1000" kern="0">
                          <a:effectLst/>
                        </a:rPr>
                        <a:t>动态主机配置协议</a:t>
                      </a:r>
                      <a:endParaRPr lang="zh-CN" sz="1000" kern="100">
                        <a:effectLst/>
                        <a:latin typeface="Calibri" panose="020F0502020204030204" pitchFamily="34" charset="0"/>
                        <a:ea typeface="宋体" panose="02010600030101010101" pitchFamily="2" charset="-122"/>
                        <a:cs typeface="Times New Roman" panose="02020603050405020304" pitchFamily="18" charset="0"/>
                      </a:endParaRPr>
                    </a:p>
                  </a:txBody>
                  <a:tcPr marL="133350" marR="133350" marT="76179" marB="76179" anchor="ctr"/>
                </a:tc>
                <a:tc>
                  <a:txBody>
                    <a:bodyPr/>
                    <a:lstStyle/>
                    <a:p>
                      <a:pPr algn="l">
                        <a:spcBef>
                          <a:spcPts val="750"/>
                        </a:spcBef>
                        <a:spcAft>
                          <a:spcPts val="750"/>
                        </a:spcAft>
                      </a:pPr>
                      <a:r>
                        <a:rPr lang="en-US" sz="1000" kern="0">
                          <a:effectLst/>
                        </a:rPr>
                        <a:t>DHCP</a:t>
                      </a:r>
                      <a:endParaRPr lang="zh-CN" sz="1000" kern="100">
                        <a:effectLst/>
                        <a:latin typeface="Calibri" panose="020F0502020204030204" pitchFamily="34" charset="0"/>
                        <a:ea typeface="宋体" panose="02010600030101010101" pitchFamily="2" charset="-122"/>
                        <a:cs typeface="Times New Roman" panose="02020603050405020304" pitchFamily="18" charset="0"/>
                      </a:endParaRPr>
                    </a:p>
                  </a:txBody>
                  <a:tcPr marL="133350" marR="133350" marT="76179" marB="76179" anchor="ctr"/>
                </a:tc>
                <a:tc>
                  <a:txBody>
                    <a:bodyPr/>
                    <a:lstStyle/>
                    <a:p>
                      <a:pPr algn="l">
                        <a:spcBef>
                          <a:spcPts val="750"/>
                        </a:spcBef>
                        <a:spcAft>
                          <a:spcPts val="750"/>
                        </a:spcAft>
                      </a:pPr>
                      <a:r>
                        <a:rPr lang="en-US" sz="1000" kern="0">
                          <a:effectLst/>
                        </a:rPr>
                        <a:t>67/68</a:t>
                      </a:r>
                      <a:endParaRPr lang="zh-CN" sz="1000" kern="100">
                        <a:effectLst/>
                        <a:latin typeface="Calibri" panose="020F0502020204030204" pitchFamily="34" charset="0"/>
                        <a:ea typeface="宋体" panose="02010600030101010101" pitchFamily="2" charset="-122"/>
                        <a:cs typeface="Times New Roman" panose="02020603050405020304" pitchFamily="18" charset="0"/>
                      </a:endParaRPr>
                    </a:p>
                  </a:txBody>
                  <a:tcPr marL="133350" marR="133350" marT="76179" marB="76179" anchor="ctr"/>
                </a:tc>
                <a:tc>
                  <a:txBody>
                    <a:bodyPr/>
                    <a:lstStyle/>
                    <a:p>
                      <a:pPr algn="l">
                        <a:spcBef>
                          <a:spcPts val="750"/>
                        </a:spcBef>
                        <a:spcAft>
                          <a:spcPts val="750"/>
                        </a:spcAft>
                      </a:pPr>
                      <a:r>
                        <a:rPr lang="en-US" sz="1000" kern="0">
                          <a:effectLst/>
                        </a:rPr>
                        <a:t>UDP</a:t>
                      </a:r>
                      <a:endParaRPr lang="zh-CN" sz="1000" kern="100">
                        <a:effectLst/>
                        <a:latin typeface="Calibri" panose="020F0502020204030204" pitchFamily="34" charset="0"/>
                        <a:ea typeface="宋体" panose="02010600030101010101" pitchFamily="2" charset="-122"/>
                        <a:cs typeface="Times New Roman" panose="02020603050405020304" pitchFamily="18" charset="0"/>
                      </a:endParaRPr>
                    </a:p>
                  </a:txBody>
                  <a:tcPr marL="133350" marR="133350" marT="76179" marB="76179" anchor="ctr"/>
                </a:tc>
                <a:tc>
                  <a:txBody>
                    <a:bodyPr/>
                    <a:lstStyle/>
                    <a:p>
                      <a:pPr algn="l">
                        <a:spcAft>
                          <a:spcPts val="0"/>
                        </a:spcAft>
                      </a:pPr>
                      <a:r>
                        <a:rPr lang="en-US" sz="1000" kern="0">
                          <a:effectLst/>
                        </a:rPr>
                        <a:t> </a:t>
                      </a:r>
                      <a:endParaRPr lang="zh-CN" sz="1000" kern="100">
                        <a:effectLst/>
                        <a:latin typeface="Calibri" panose="020F0502020204030204" pitchFamily="34" charset="0"/>
                        <a:ea typeface="宋体" panose="02010600030101010101" pitchFamily="2" charset="-122"/>
                        <a:cs typeface="Times New Roman" panose="02020603050405020304" pitchFamily="18" charset="0"/>
                      </a:endParaRPr>
                    </a:p>
                  </a:txBody>
                  <a:tcPr marL="133350" marR="133350" marT="76179" marB="76179" anchor="ctr"/>
                </a:tc>
                <a:extLst>
                  <a:ext uri="{0D108BD9-81ED-4DB2-BD59-A6C34878D82A}">
                    <a16:rowId xmlns:a16="http://schemas.microsoft.com/office/drawing/2014/main" val="10002"/>
                  </a:ext>
                </a:extLst>
              </a:tr>
              <a:tr h="304800">
                <a:tc>
                  <a:txBody>
                    <a:bodyPr/>
                    <a:lstStyle/>
                    <a:p>
                      <a:pPr algn="l">
                        <a:spcBef>
                          <a:spcPts val="750"/>
                        </a:spcBef>
                        <a:spcAft>
                          <a:spcPts val="750"/>
                        </a:spcAft>
                      </a:pPr>
                      <a:r>
                        <a:rPr lang="zh-CN" sz="1000" kern="0">
                          <a:effectLst/>
                        </a:rPr>
                        <a:t>简单网络管理协议</a:t>
                      </a:r>
                      <a:endParaRPr lang="zh-CN" sz="1000" kern="100">
                        <a:effectLst/>
                        <a:latin typeface="Calibri" panose="020F0502020204030204" pitchFamily="34" charset="0"/>
                        <a:ea typeface="宋体" panose="02010600030101010101" pitchFamily="2" charset="-122"/>
                        <a:cs typeface="Times New Roman" panose="02020603050405020304" pitchFamily="18" charset="0"/>
                      </a:endParaRPr>
                    </a:p>
                  </a:txBody>
                  <a:tcPr marL="133350" marR="133350" marT="76179" marB="76179" anchor="ctr"/>
                </a:tc>
                <a:tc>
                  <a:txBody>
                    <a:bodyPr/>
                    <a:lstStyle/>
                    <a:p>
                      <a:pPr algn="l">
                        <a:spcBef>
                          <a:spcPts val="750"/>
                        </a:spcBef>
                        <a:spcAft>
                          <a:spcPts val="750"/>
                        </a:spcAft>
                      </a:pPr>
                      <a:r>
                        <a:rPr lang="en-US" sz="1000" kern="0">
                          <a:effectLst/>
                        </a:rPr>
                        <a:t>SNMP</a:t>
                      </a:r>
                      <a:endParaRPr lang="zh-CN" sz="1000" kern="100">
                        <a:effectLst/>
                        <a:latin typeface="Calibri" panose="020F0502020204030204" pitchFamily="34" charset="0"/>
                        <a:ea typeface="宋体" panose="02010600030101010101" pitchFamily="2" charset="-122"/>
                        <a:cs typeface="Times New Roman" panose="02020603050405020304" pitchFamily="18" charset="0"/>
                      </a:endParaRPr>
                    </a:p>
                  </a:txBody>
                  <a:tcPr marL="133350" marR="133350" marT="76179" marB="76179" anchor="ctr"/>
                </a:tc>
                <a:tc>
                  <a:txBody>
                    <a:bodyPr/>
                    <a:lstStyle/>
                    <a:p>
                      <a:pPr algn="l">
                        <a:spcBef>
                          <a:spcPts val="750"/>
                        </a:spcBef>
                        <a:spcAft>
                          <a:spcPts val="750"/>
                        </a:spcAft>
                      </a:pPr>
                      <a:r>
                        <a:rPr lang="en-US" sz="1000" kern="0">
                          <a:effectLst/>
                        </a:rPr>
                        <a:t>161/162</a:t>
                      </a:r>
                      <a:endParaRPr lang="zh-CN" sz="1000" kern="100">
                        <a:effectLst/>
                        <a:latin typeface="Calibri" panose="020F0502020204030204" pitchFamily="34" charset="0"/>
                        <a:ea typeface="宋体" panose="02010600030101010101" pitchFamily="2" charset="-122"/>
                        <a:cs typeface="Times New Roman" panose="02020603050405020304" pitchFamily="18" charset="0"/>
                      </a:endParaRPr>
                    </a:p>
                  </a:txBody>
                  <a:tcPr marL="133350" marR="133350" marT="76179" marB="76179" anchor="ctr"/>
                </a:tc>
                <a:tc>
                  <a:txBody>
                    <a:bodyPr/>
                    <a:lstStyle/>
                    <a:p>
                      <a:pPr algn="l">
                        <a:spcBef>
                          <a:spcPts val="750"/>
                        </a:spcBef>
                        <a:spcAft>
                          <a:spcPts val="750"/>
                        </a:spcAft>
                      </a:pPr>
                      <a:r>
                        <a:rPr lang="en-US" sz="1000" kern="0">
                          <a:effectLst/>
                        </a:rPr>
                        <a:t>UDP</a:t>
                      </a:r>
                      <a:endParaRPr lang="zh-CN" sz="1000" kern="100">
                        <a:effectLst/>
                        <a:latin typeface="Calibri" panose="020F0502020204030204" pitchFamily="34" charset="0"/>
                        <a:ea typeface="宋体" panose="02010600030101010101" pitchFamily="2" charset="-122"/>
                        <a:cs typeface="Times New Roman" panose="02020603050405020304" pitchFamily="18" charset="0"/>
                      </a:endParaRPr>
                    </a:p>
                  </a:txBody>
                  <a:tcPr marL="133350" marR="133350" marT="76179" marB="76179" anchor="ctr"/>
                </a:tc>
                <a:tc>
                  <a:txBody>
                    <a:bodyPr/>
                    <a:lstStyle/>
                    <a:p>
                      <a:pPr algn="l">
                        <a:spcAft>
                          <a:spcPts val="0"/>
                        </a:spcAft>
                      </a:pPr>
                      <a:r>
                        <a:rPr lang="en-US" sz="1000" kern="0">
                          <a:effectLst/>
                        </a:rPr>
                        <a:t> </a:t>
                      </a:r>
                      <a:endParaRPr lang="zh-CN" sz="1000" kern="100">
                        <a:effectLst/>
                        <a:latin typeface="Calibri" panose="020F0502020204030204" pitchFamily="34" charset="0"/>
                        <a:ea typeface="宋体" panose="02010600030101010101" pitchFamily="2" charset="-122"/>
                        <a:cs typeface="Times New Roman" panose="02020603050405020304" pitchFamily="18" charset="0"/>
                      </a:endParaRPr>
                    </a:p>
                  </a:txBody>
                  <a:tcPr marL="133350" marR="133350" marT="76179" marB="76179" anchor="ctr"/>
                </a:tc>
                <a:extLst>
                  <a:ext uri="{0D108BD9-81ED-4DB2-BD59-A6C34878D82A}">
                    <a16:rowId xmlns:a16="http://schemas.microsoft.com/office/drawing/2014/main" val="10003"/>
                  </a:ext>
                </a:extLst>
              </a:tr>
              <a:tr h="304800">
                <a:tc>
                  <a:txBody>
                    <a:bodyPr/>
                    <a:lstStyle/>
                    <a:p>
                      <a:pPr algn="l">
                        <a:spcBef>
                          <a:spcPts val="750"/>
                        </a:spcBef>
                        <a:spcAft>
                          <a:spcPts val="750"/>
                        </a:spcAft>
                      </a:pPr>
                      <a:r>
                        <a:rPr lang="zh-CN" sz="1000" kern="0">
                          <a:effectLst/>
                        </a:rPr>
                        <a:t>文件传送协议</a:t>
                      </a:r>
                      <a:endParaRPr lang="zh-CN" sz="1000" kern="100">
                        <a:effectLst/>
                        <a:latin typeface="Calibri" panose="020F0502020204030204" pitchFamily="34" charset="0"/>
                        <a:ea typeface="宋体" panose="02010600030101010101" pitchFamily="2" charset="-122"/>
                        <a:cs typeface="Times New Roman" panose="02020603050405020304" pitchFamily="18" charset="0"/>
                      </a:endParaRPr>
                    </a:p>
                  </a:txBody>
                  <a:tcPr marL="133350" marR="133350" marT="76179" marB="76179" anchor="ctr"/>
                </a:tc>
                <a:tc>
                  <a:txBody>
                    <a:bodyPr/>
                    <a:lstStyle/>
                    <a:p>
                      <a:pPr algn="l">
                        <a:spcBef>
                          <a:spcPts val="750"/>
                        </a:spcBef>
                        <a:spcAft>
                          <a:spcPts val="750"/>
                        </a:spcAft>
                      </a:pPr>
                      <a:r>
                        <a:rPr lang="en-US" sz="1000" kern="0">
                          <a:effectLst/>
                        </a:rPr>
                        <a:t>FTP</a:t>
                      </a:r>
                      <a:endParaRPr lang="zh-CN" sz="1000" kern="100">
                        <a:effectLst/>
                        <a:latin typeface="Calibri" panose="020F0502020204030204" pitchFamily="34" charset="0"/>
                        <a:ea typeface="宋体" panose="02010600030101010101" pitchFamily="2" charset="-122"/>
                        <a:cs typeface="Times New Roman" panose="02020603050405020304" pitchFamily="18" charset="0"/>
                      </a:endParaRPr>
                    </a:p>
                  </a:txBody>
                  <a:tcPr marL="133350" marR="133350" marT="76179" marB="76179" anchor="ctr"/>
                </a:tc>
                <a:tc>
                  <a:txBody>
                    <a:bodyPr/>
                    <a:lstStyle/>
                    <a:p>
                      <a:pPr algn="l">
                        <a:spcBef>
                          <a:spcPts val="750"/>
                        </a:spcBef>
                        <a:spcAft>
                          <a:spcPts val="750"/>
                        </a:spcAft>
                      </a:pPr>
                      <a:r>
                        <a:rPr lang="en-US" sz="1000" kern="0">
                          <a:effectLst/>
                        </a:rPr>
                        <a:t>20/21</a:t>
                      </a:r>
                      <a:endParaRPr lang="zh-CN" sz="1000" kern="100">
                        <a:effectLst/>
                        <a:latin typeface="Calibri" panose="020F0502020204030204" pitchFamily="34" charset="0"/>
                        <a:ea typeface="宋体" panose="02010600030101010101" pitchFamily="2" charset="-122"/>
                        <a:cs typeface="Times New Roman" panose="02020603050405020304" pitchFamily="18" charset="0"/>
                      </a:endParaRPr>
                    </a:p>
                  </a:txBody>
                  <a:tcPr marL="133350" marR="133350" marT="76179" marB="76179" anchor="ctr"/>
                </a:tc>
                <a:tc>
                  <a:txBody>
                    <a:bodyPr/>
                    <a:lstStyle/>
                    <a:p>
                      <a:pPr algn="l">
                        <a:spcBef>
                          <a:spcPts val="750"/>
                        </a:spcBef>
                        <a:spcAft>
                          <a:spcPts val="750"/>
                        </a:spcAft>
                      </a:pPr>
                      <a:r>
                        <a:rPr lang="en-US" sz="1000" kern="0">
                          <a:effectLst/>
                        </a:rPr>
                        <a:t>TCP</a:t>
                      </a:r>
                      <a:endParaRPr lang="zh-CN" sz="1000" kern="100">
                        <a:effectLst/>
                        <a:latin typeface="Calibri" panose="020F0502020204030204" pitchFamily="34" charset="0"/>
                        <a:ea typeface="宋体" panose="02010600030101010101" pitchFamily="2" charset="-122"/>
                        <a:cs typeface="Times New Roman" panose="02020603050405020304" pitchFamily="18" charset="0"/>
                      </a:endParaRPr>
                    </a:p>
                  </a:txBody>
                  <a:tcPr marL="133350" marR="133350" marT="76179" marB="76179" anchor="ctr"/>
                </a:tc>
                <a:tc>
                  <a:txBody>
                    <a:bodyPr/>
                    <a:lstStyle/>
                    <a:p>
                      <a:pPr algn="l">
                        <a:spcBef>
                          <a:spcPts val="750"/>
                        </a:spcBef>
                        <a:spcAft>
                          <a:spcPts val="750"/>
                        </a:spcAft>
                      </a:pPr>
                      <a:r>
                        <a:rPr lang="zh-CN" sz="1000" kern="0">
                          <a:effectLst/>
                        </a:rPr>
                        <a:t>控制连接</a:t>
                      </a:r>
                      <a:r>
                        <a:rPr lang="en-US" sz="1000" kern="0">
                          <a:effectLst/>
                        </a:rPr>
                        <a:t> 21</a:t>
                      </a:r>
                      <a:r>
                        <a:rPr lang="zh-CN" sz="1000" kern="0">
                          <a:effectLst/>
                        </a:rPr>
                        <a:t>，数据连接</a:t>
                      </a:r>
                      <a:r>
                        <a:rPr lang="en-US" sz="1000" kern="0">
                          <a:effectLst/>
                        </a:rPr>
                        <a:t> 20</a:t>
                      </a:r>
                      <a:endParaRPr lang="zh-CN" sz="1000" kern="100">
                        <a:effectLst/>
                        <a:latin typeface="Calibri" panose="020F0502020204030204" pitchFamily="34" charset="0"/>
                        <a:ea typeface="宋体" panose="02010600030101010101" pitchFamily="2" charset="-122"/>
                        <a:cs typeface="Times New Roman" panose="02020603050405020304" pitchFamily="18" charset="0"/>
                      </a:endParaRPr>
                    </a:p>
                  </a:txBody>
                  <a:tcPr marL="133350" marR="133350" marT="76179" marB="76179" anchor="ctr"/>
                </a:tc>
                <a:extLst>
                  <a:ext uri="{0D108BD9-81ED-4DB2-BD59-A6C34878D82A}">
                    <a16:rowId xmlns:a16="http://schemas.microsoft.com/office/drawing/2014/main" val="10004"/>
                  </a:ext>
                </a:extLst>
              </a:tr>
              <a:tr h="304800">
                <a:tc>
                  <a:txBody>
                    <a:bodyPr/>
                    <a:lstStyle/>
                    <a:p>
                      <a:pPr algn="l">
                        <a:spcBef>
                          <a:spcPts val="750"/>
                        </a:spcBef>
                        <a:spcAft>
                          <a:spcPts val="750"/>
                        </a:spcAft>
                      </a:pPr>
                      <a:r>
                        <a:rPr lang="zh-CN" sz="1000" kern="0">
                          <a:effectLst/>
                        </a:rPr>
                        <a:t>远程终端协议</a:t>
                      </a:r>
                      <a:endParaRPr lang="zh-CN" sz="1000" kern="100">
                        <a:effectLst/>
                        <a:latin typeface="Calibri" panose="020F0502020204030204" pitchFamily="34" charset="0"/>
                        <a:ea typeface="宋体" panose="02010600030101010101" pitchFamily="2" charset="-122"/>
                        <a:cs typeface="Times New Roman" panose="02020603050405020304" pitchFamily="18" charset="0"/>
                      </a:endParaRPr>
                    </a:p>
                  </a:txBody>
                  <a:tcPr marL="133350" marR="133350" marT="76179" marB="76179" anchor="ctr"/>
                </a:tc>
                <a:tc>
                  <a:txBody>
                    <a:bodyPr/>
                    <a:lstStyle/>
                    <a:p>
                      <a:pPr algn="l">
                        <a:spcBef>
                          <a:spcPts val="750"/>
                        </a:spcBef>
                        <a:spcAft>
                          <a:spcPts val="750"/>
                        </a:spcAft>
                      </a:pPr>
                      <a:r>
                        <a:rPr lang="en-US" sz="1000" kern="0">
                          <a:effectLst/>
                        </a:rPr>
                        <a:t>TELNET</a:t>
                      </a:r>
                      <a:endParaRPr lang="zh-CN" sz="1000" kern="100">
                        <a:effectLst/>
                        <a:latin typeface="Calibri" panose="020F0502020204030204" pitchFamily="34" charset="0"/>
                        <a:ea typeface="宋体" panose="02010600030101010101" pitchFamily="2" charset="-122"/>
                        <a:cs typeface="Times New Roman" panose="02020603050405020304" pitchFamily="18" charset="0"/>
                      </a:endParaRPr>
                    </a:p>
                  </a:txBody>
                  <a:tcPr marL="133350" marR="133350" marT="76179" marB="76179" anchor="ctr"/>
                </a:tc>
                <a:tc>
                  <a:txBody>
                    <a:bodyPr/>
                    <a:lstStyle/>
                    <a:p>
                      <a:pPr algn="l">
                        <a:spcBef>
                          <a:spcPts val="750"/>
                        </a:spcBef>
                        <a:spcAft>
                          <a:spcPts val="750"/>
                        </a:spcAft>
                      </a:pPr>
                      <a:r>
                        <a:rPr lang="en-US" sz="1000" kern="0">
                          <a:effectLst/>
                        </a:rPr>
                        <a:t>23</a:t>
                      </a:r>
                      <a:endParaRPr lang="zh-CN" sz="1000" kern="100">
                        <a:effectLst/>
                        <a:latin typeface="Calibri" panose="020F0502020204030204" pitchFamily="34" charset="0"/>
                        <a:ea typeface="宋体" panose="02010600030101010101" pitchFamily="2" charset="-122"/>
                        <a:cs typeface="Times New Roman" panose="02020603050405020304" pitchFamily="18" charset="0"/>
                      </a:endParaRPr>
                    </a:p>
                  </a:txBody>
                  <a:tcPr marL="133350" marR="133350" marT="76179" marB="76179" anchor="ctr"/>
                </a:tc>
                <a:tc>
                  <a:txBody>
                    <a:bodyPr/>
                    <a:lstStyle/>
                    <a:p>
                      <a:pPr algn="l">
                        <a:spcBef>
                          <a:spcPts val="750"/>
                        </a:spcBef>
                        <a:spcAft>
                          <a:spcPts val="750"/>
                        </a:spcAft>
                      </a:pPr>
                      <a:r>
                        <a:rPr lang="en-US" sz="1000" kern="0">
                          <a:effectLst/>
                        </a:rPr>
                        <a:t>TCP</a:t>
                      </a:r>
                      <a:endParaRPr lang="zh-CN" sz="1000" kern="100">
                        <a:effectLst/>
                        <a:latin typeface="Calibri" panose="020F0502020204030204" pitchFamily="34" charset="0"/>
                        <a:ea typeface="宋体" panose="02010600030101010101" pitchFamily="2" charset="-122"/>
                        <a:cs typeface="Times New Roman" panose="02020603050405020304" pitchFamily="18" charset="0"/>
                      </a:endParaRPr>
                    </a:p>
                  </a:txBody>
                  <a:tcPr marL="133350" marR="133350" marT="76179" marB="76179" anchor="ctr"/>
                </a:tc>
                <a:tc>
                  <a:txBody>
                    <a:bodyPr/>
                    <a:lstStyle/>
                    <a:p>
                      <a:pPr algn="l">
                        <a:spcAft>
                          <a:spcPts val="0"/>
                        </a:spcAft>
                      </a:pPr>
                      <a:r>
                        <a:rPr lang="en-US" sz="1000" kern="0">
                          <a:effectLst/>
                        </a:rPr>
                        <a:t> </a:t>
                      </a:r>
                      <a:endParaRPr lang="zh-CN" sz="1000" kern="100">
                        <a:effectLst/>
                        <a:latin typeface="Calibri" panose="020F0502020204030204" pitchFamily="34" charset="0"/>
                        <a:ea typeface="宋体" panose="02010600030101010101" pitchFamily="2" charset="-122"/>
                        <a:cs typeface="Times New Roman" panose="02020603050405020304" pitchFamily="18" charset="0"/>
                      </a:endParaRPr>
                    </a:p>
                  </a:txBody>
                  <a:tcPr marL="133350" marR="133350" marT="76179" marB="76179" anchor="ctr"/>
                </a:tc>
                <a:extLst>
                  <a:ext uri="{0D108BD9-81ED-4DB2-BD59-A6C34878D82A}">
                    <a16:rowId xmlns:a16="http://schemas.microsoft.com/office/drawing/2014/main" val="10005"/>
                  </a:ext>
                </a:extLst>
              </a:tr>
              <a:tr h="304800">
                <a:tc>
                  <a:txBody>
                    <a:bodyPr/>
                    <a:lstStyle/>
                    <a:p>
                      <a:pPr algn="l">
                        <a:spcBef>
                          <a:spcPts val="750"/>
                        </a:spcBef>
                        <a:spcAft>
                          <a:spcPts val="750"/>
                        </a:spcAft>
                      </a:pPr>
                      <a:r>
                        <a:rPr lang="zh-CN" sz="1000" kern="0">
                          <a:effectLst/>
                        </a:rPr>
                        <a:t>超文本传送协议</a:t>
                      </a:r>
                      <a:endParaRPr lang="zh-CN" sz="1000" kern="100">
                        <a:effectLst/>
                        <a:latin typeface="Calibri" panose="020F0502020204030204" pitchFamily="34" charset="0"/>
                        <a:ea typeface="宋体" panose="02010600030101010101" pitchFamily="2" charset="-122"/>
                        <a:cs typeface="Times New Roman" panose="02020603050405020304" pitchFamily="18" charset="0"/>
                      </a:endParaRPr>
                    </a:p>
                  </a:txBody>
                  <a:tcPr marL="133350" marR="133350" marT="76179" marB="76179" anchor="ctr"/>
                </a:tc>
                <a:tc>
                  <a:txBody>
                    <a:bodyPr/>
                    <a:lstStyle/>
                    <a:p>
                      <a:pPr algn="l">
                        <a:spcBef>
                          <a:spcPts val="750"/>
                        </a:spcBef>
                        <a:spcAft>
                          <a:spcPts val="750"/>
                        </a:spcAft>
                      </a:pPr>
                      <a:r>
                        <a:rPr lang="en-US" sz="1000" kern="0">
                          <a:effectLst/>
                        </a:rPr>
                        <a:t>HTTP</a:t>
                      </a:r>
                      <a:endParaRPr lang="zh-CN" sz="1000" kern="100">
                        <a:effectLst/>
                        <a:latin typeface="Calibri" panose="020F0502020204030204" pitchFamily="34" charset="0"/>
                        <a:ea typeface="宋体" panose="02010600030101010101" pitchFamily="2" charset="-122"/>
                        <a:cs typeface="Times New Roman" panose="02020603050405020304" pitchFamily="18" charset="0"/>
                      </a:endParaRPr>
                    </a:p>
                  </a:txBody>
                  <a:tcPr marL="133350" marR="133350" marT="76179" marB="76179" anchor="ctr"/>
                </a:tc>
                <a:tc>
                  <a:txBody>
                    <a:bodyPr/>
                    <a:lstStyle/>
                    <a:p>
                      <a:pPr algn="l">
                        <a:spcBef>
                          <a:spcPts val="750"/>
                        </a:spcBef>
                        <a:spcAft>
                          <a:spcPts val="750"/>
                        </a:spcAft>
                      </a:pPr>
                      <a:r>
                        <a:rPr lang="en-US" sz="1000" kern="0">
                          <a:effectLst/>
                        </a:rPr>
                        <a:t>80</a:t>
                      </a:r>
                      <a:endParaRPr lang="zh-CN" sz="1000" kern="100">
                        <a:effectLst/>
                        <a:latin typeface="Calibri" panose="020F0502020204030204" pitchFamily="34" charset="0"/>
                        <a:ea typeface="宋体" panose="02010600030101010101" pitchFamily="2" charset="-122"/>
                        <a:cs typeface="Times New Roman" panose="02020603050405020304" pitchFamily="18" charset="0"/>
                      </a:endParaRPr>
                    </a:p>
                  </a:txBody>
                  <a:tcPr marL="133350" marR="133350" marT="76179" marB="76179" anchor="ctr"/>
                </a:tc>
                <a:tc>
                  <a:txBody>
                    <a:bodyPr/>
                    <a:lstStyle/>
                    <a:p>
                      <a:pPr algn="l">
                        <a:spcBef>
                          <a:spcPts val="750"/>
                        </a:spcBef>
                        <a:spcAft>
                          <a:spcPts val="750"/>
                        </a:spcAft>
                      </a:pPr>
                      <a:r>
                        <a:rPr lang="en-US" sz="1000" kern="0">
                          <a:effectLst/>
                        </a:rPr>
                        <a:t>TCP</a:t>
                      </a:r>
                      <a:endParaRPr lang="zh-CN" sz="1000" kern="100">
                        <a:effectLst/>
                        <a:latin typeface="Calibri" panose="020F0502020204030204" pitchFamily="34" charset="0"/>
                        <a:ea typeface="宋体" panose="02010600030101010101" pitchFamily="2" charset="-122"/>
                        <a:cs typeface="Times New Roman" panose="02020603050405020304" pitchFamily="18" charset="0"/>
                      </a:endParaRPr>
                    </a:p>
                  </a:txBody>
                  <a:tcPr marL="133350" marR="133350" marT="76179" marB="76179" anchor="ctr"/>
                </a:tc>
                <a:tc>
                  <a:txBody>
                    <a:bodyPr/>
                    <a:lstStyle/>
                    <a:p>
                      <a:pPr algn="l">
                        <a:spcAft>
                          <a:spcPts val="0"/>
                        </a:spcAft>
                      </a:pPr>
                      <a:r>
                        <a:rPr lang="en-US" sz="1000" kern="0">
                          <a:effectLst/>
                        </a:rPr>
                        <a:t> </a:t>
                      </a:r>
                      <a:endParaRPr lang="zh-CN" sz="1000" kern="100">
                        <a:effectLst/>
                        <a:latin typeface="Calibri" panose="020F0502020204030204" pitchFamily="34" charset="0"/>
                        <a:ea typeface="宋体" panose="02010600030101010101" pitchFamily="2" charset="-122"/>
                        <a:cs typeface="Times New Roman" panose="02020603050405020304" pitchFamily="18" charset="0"/>
                      </a:endParaRPr>
                    </a:p>
                  </a:txBody>
                  <a:tcPr marL="133350" marR="133350" marT="76179" marB="76179" anchor="ctr"/>
                </a:tc>
                <a:extLst>
                  <a:ext uri="{0D108BD9-81ED-4DB2-BD59-A6C34878D82A}">
                    <a16:rowId xmlns:a16="http://schemas.microsoft.com/office/drawing/2014/main" val="10006"/>
                  </a:ext>
                </a:extLst>
              </a:tr>
              <a:tr h="304800">
                <a:tc>
                  <a:txBody>
                    <a:bodyPr/>
                    <a:lstStyle/>
                    <a:p>
                      <a:pPr algn="l">
                        <a:spcBef>
                          <a:spcPts val="750"/>
                        </a:spcBef>
                        <a:spcAft>
                          <a:spcPts val="750"/>
                        </a:spcAft>
                      </a:pPr>
                      <a:r>
                        <a:rPr lang="zh-CN" sz="1000" kern="0">
                          <a:effectLst/>
                        </a:rPr>
                        <a:t>简单邮件传送协议</a:t>
                      </a:r>
                      <a:endParaRPr lang="zh-CN" sz="1000" kern="100">
                        <a:effectLst/>
                        <a:latin typeface="Calibri" panose="020F0502020204030204" pitchFamily="34" charset="0"/>
                        <a:ea typeface="宋体" panose="02010600030101010101" pitchFamily="2" charset="-122"/>
                        <a:cs typeface="Times New Roman" panose="02020603050405020304" pitchFamily="18" charset="0"/>
                      </a:endParaRPr>
                    </a:p>
                  </a:txBody>
                  <a:tcPr marL="133350" marR="133350" marT="76179" marB="76179" anchor="ctr"/>
                </a:tc>
                <a:tc>
                  <a:txBody>
                    <a:bodyPr/>
                    <a:lstStyle/>
                    <a:p>
                      <a:pPr algn="l">
                        <a:spcBef>
                          <a:spcPts val="750"/>
                        </a:spcBef>
                        <a:spcAft>
                          <a:spcPts val="750"/>
                        </a:spcAft>
                      </a:pPr>
                      <a:r>
                        <a:rPr lang="en-US" sz="1000" kern="0">
                          <a:effectLst/>
                        </a:rPr>
                        <a:t>SMTP</a:t>
                      </a:r>
                      <a:endParaRPr lang="zh-CN" sz="1000" kern="100">
                        <a:effectLst/>
                        <a:latin typeface="Calibri" panose="020F0502020204030204" pitchFamily="34" charset="0"/>
                        <a:ea typeface="宋体" panose="02010600030101010101" pitchFamily="2" charset="-122"/>
                        <a:cs typeface="Times New Roman" panose="02020603050405020304" pitchFamily="18" charset="0"/>
                      </a:endParaRPr>
                    </a:p>
                  </a:txBody>
                  <a:tcPr marL="133350" marR="133350" marT="76179" marB="76179" anchor="ctr"/>
                </a:tc>
                <a:tc>
                  <a:txBody>
                    <a:bodyPr/>
                    <a:lstStyle/>
                    <a:p>
                      <a:pPr algn="l">
                        <a:spcBef>
                          <a:spcPts val="750"/>
                        </a:spcBef>
                        <a:spcAft>
                          <a:spcPts val="750"/>
                        </a:spcAft>
                      </a:pPr>
                      <a:r>
                        <a:rPr lang="en-US" sz="1000" kern="0">
                          <a:effectLst/>
                        </a:rPr>
                        <a:t>25</a:t>
                      </a:r>
                      <a:endParaRPr lang="zh-CN" sz="1000" kern="100">
                        <a:effectLst/>
                        <a:latin typeface="Calibri" panose="020F0502020204030204" pitchFamily="34" charset="0"/>
                        <a:ea typeface="宋体" panose="02010600030101010101" pitchFamily="2" charset="-122"/>
                        <a:cs typeface="Times New Roman" panose="02020603050405020304" pitchFamily="18" charset="0"/>
                      </a:endParaRPr>
                    </a:p>
                  </a:txBody>
                  <a:tcPr marL="133350" marR="133350" marT="76179" marB="76179" anchor="ctr"/>
                </a:tc>
                <a:tc>
                  <a:txBody>
                    <a:bodyPr/>
                    <a:lstStyle/>
                    <a:p>
                      <a:pPr algn="l">
                        <a:spcBef>
                          <a:spcPts val="750"/>
                        </a:spcBef>
                        <a:spcAft>
                          <a:spcPts val="750"/>
                        </a:spcAft>
                      </a:pPr>
                      <a:r>
                        <a:rPr lang="en-US" sz="1000" kern="0">
                          <a:effectLst/>
                        </a:rPr>
                        <a:t>TCP</a:t>
                      </a:r>
                      <a:endParaRPr lang="zh-CN" sz="1000" kern="100">
                        <a:effectLst/>
                        <a:latin typeface="Calibri" panose="020F0502020204030204" pitchFamily="34" charset="0"/>
                        <a:ea typeface="宋体" panose="02010600030101010101" pitchFamily="2" charset="-122"/>
                        <a:cs typeface="Times New Roman" panose="02020603050405020304" pitchFamily="18" charset="0"/>
                      </a:endParaRPr>
                    </a:p>
                  </a:txBody>
                  <a:tcPr marL="133350" marR="133350" marT="76179" marB="76179" anchor="ctr"/>
                </a:tc>
                <a:tc>
                  <a:txBody>
                    <a:bodyPr/>
                    <a:lstStyle/>
                    <a:p>
                      <a:pPr algn="l">
                        <a:spcAft>
                          <a:spcPts val="0"/>
                        </a:spcAft>
                      </a:pPr>
                      <a:r>
                        <a:rPr lang="en-US" sz="1000" kern="0">
                          <a:effectLst/>
                        </a:rPr>
                        <a:t> </a:t>
                      </a:r>
                      <a:endParaRPr lang="zh-CN" sz="1000" kern="100">
                        <a:effectLst/>
                        <a:latin typeface="Calibri" panose="020F0502020204030204" pitchFamily="34" charset="0"/>
                        <a:ea typeface="宋体" panose="02010600030101010101" pitchFamily="2" charset="-122"/>
                        <a:cs typeface="Times New Roman" panose="02020603050405020304" pitchFamily="18" charset="0"/>
                      </a:endParaRPr>
                    </a:p>
                  </a:txBody>
                  <a:tcPr marL="133350" marR="133350" marT="76179" marB="76179" anchor="ctr"/>
                </a:tc>
                <a:extLst>
                  <a:ext uri="{0D108BD9-81ED-4DB2-BD59-A6C34878D82A}">
                    <a16:rowId xmlns:a16="http://schemas.microsoft.com/office/drawing/2014/main" val="10007"/>
                  </a:ext>
                </a:extLst>
              </a:tr>
              <a:tr h="304800">
                <a:tc>
                  <a:txBody>
                    <a:bodyPr/>
                    <a:lstStyle/>
                    <a:p>
                      <a:pPr algn="l">
                        <a:spcBef>
                          <a:spcPts val="750"/>
                        </a:spcBef>
                        <a:spcAft>
                          <a:spcPts val="750"/>
                        </a:spcAft>
                      </a:pPr>
                      <a:r>
                        <a:rPr lang="zh-CN" sz="1000" kern="0">
                          <a:effectLst/>
                        </a:rPr>
                        <a:t>邮件读取协议</a:t>
                      </a:r>
                      <a:endParaRPr lang="zh-CN" sz="1000" kern="100">
                        <a:effectLst/>
                        <a:latin typeface="Calibri" panose="020F0502020204030204" pitchFamily="34" charset="0"/>
                        <a:ea typeface="宋体" panose="02010600030101010101" pitchFamily="2" charset="-122"/>
                        <a:cs typeface="Times New Roman" panose="02020603050405020304" pitchFamily="18" charset="0"/>
                      </a:endParaRPr>
                    </a:p>
                  </a:txBody>
                  <a:tcPr marL="133350" marR="133350" marT="76179" marB="76179" anchor="ctr"/>
                </a:tc>
                <a:tc>
                  <a:txBody>
                    <a:bodyPr/>
                    <a:lstStyle/>
                    <a:p>
                      <a:pPr algn="l">
                        <a:spcBef>
                          <a:spcPts val="750"/>
                        </a:spcBef>
                        <a:spcAft>
                          <a:spcPts val="750"/>
                        </a:spcAft>
                      </a:pPr>
                      <a:r>
                        <a:rPr lang="en-US" sz="1000" kern="0">
                          <a:effectLst/>
                        </a:rPr>
                        <a:t>POP3</a:t>
                      </a:r>
                      <a:endParaRPr lang="zh-CN" sz="1000" kern="100">
                        <a:effectLst/>
                        <a:latin typeface="Calibri" panose="020F0502020204030204" pitchFamily="34" charset="0"/>
                        <a:ea typeface="宋体" panose="02010600030101010101" pitchFamily="2" charset="-122"/>
                        <a:cs typeface="Times New Roman" panose="02020603050405020304" pitchFamily="18" charset="0"/>
                      </a:endParaRPr>
                    </a:p>
                  </a:txBody>
                  <a:tcPr marL="133350" marR="133350" marT="76179" marB="76179" anchor="ctr"/>
                </a:tc>
                <a:tc>
                  <a:txBody>
                    <a:bodyPr/>
                    <a:lstStyle/>
                    <a:p>
                      <a:pPr algn="l">
                        <a:spcBef>
                          <a:spcPts val="750"/>
                        </a:spcBef>
                        <a:spcAft>
                          <a:spcPts val="750"/>
                        </a:spcAft>
                      </a:pPr>
                      <a:r>
                        <a:rPr lang="en-US" sz="1000" kern="0">
                          <a:effectLst/>
                        </a:rPr>
                        <a:t>110</a:t>
                      </a:r>
                      <a:endParaRPr lang="zh-CN" sz="1000" kern="100">
                        <a:effectLst/>
                        <a:latin typeface="Calibri" panose="020F0502020204030204" pitchFamily="34" charset="0"/>
                        <a:ea typeface="宋体" panose="02010600030101010101" pitchFamily="2" charset="-122"/>
                        <a:cs typeface="Times New Roman" panose="02020603050405020304" pitchFamily="18" charset="0"/>
                      </a:endParaRPr>
                    </a:p>
                  </a:txBody>
                  <a:tcPr marL="133350" marR="133350" marT="76179" marB="76179" anchor="ctr"/>
                </a:tc>
                <a:tc>
                  <a:txBody>
                    <a:bodyPr/>
                    <a:lstStyle/>
                    <a:p>
                      <a:pPr algn="l">
                        <a:spcBef>
                          <a:spcPts val="750"/>
                        </a:spcBef>
                        <a:spcAft>
                          <a:spcPts val="750"/>
                        </a:spcAft>
                      </a:pPr>
                      <a:r>
                        <a:rPr lang="en-US" sz="1000" kern="0">
                          <a:effectLst/>
                        </a:rPr>
                        <a:t>TCP</a:t>
                      </a:r>
                      <a:endParaRPr lang="zh-CN" sz="1000" kern="100">
                        <a:effectLst/>
                        <a:latin typeface="Calibri" panose="020F0502020204030204" pitchFamily="34" charset="0"/>
                        <a:ea typeface="宋体" panose="02010600030101010101" pitchFamily="2" charset="-122"/>
                        <a:cs typeface="Times New Roman" panose="02020603050405020304" pitchFamily="18" charset="0"/>
                      </a:endParaRPr>
                    </a:p>
                  </a:txBody>
                  <a:tcPr marL="133350" marR="133350" marT="76179" marB="76179" anchor="ctr"/>
                </a:tc>
                <a:tc>
                  <a:txBody>
                    <a:bodyPr/>
                    <a:lstStyle/>
                    <a:p>
                      <a:pPr algn="l">
                        <a:spcAft>
                          <a:spcPts val="0"/>
                        </a:spcAft>
                      </a:pPr>
                      <a:r>
                        <a:rPr lang="en-US" sz="1000" kern="0">
                          <a:effectLst/>
                        </a:rPr>
                        <a:t> </a:t>
                      </a:r>
                      <a:endParaRPr lang="zh-CN" sz="1000" kern="100">
                        <a:effectLst/>
                        <a:latin typeface="Calibri" panose="020F0502020204030204" pitchFamily="34" charset="0"/>
                        <a:ea typeface="宋体" panose="02010600030101010101" pitchFamily="2" charset="-122"/>
                        <a:cs typeface="Times New Roman" panose="02020603050405020304" pitchFamily="18" charset="0"/>
                      </a:endParaRPr>
                    </a:p>
                  </a:txBody>
                  <a:tcPr marL="133350" marR="133350" marT="76179" marB="76179" anchor="ctr"/>
                </a:tc>
                <a:extLst>
                  <a:ext uri="{0D108BD9-81ED-4DB2-BD59-A6C34878D82A}">
                    <a16:rowId xmlns:a16="http://schemas.microsoft.com/office/drawing/2014/main" val="10008"/>
                  </a:ext>
                </a:extLst>
              </a:tr>
              <a:tr h="304800">
                <a:tc>
                  <a:txBody>
                    <a:bodyPr/>
                    <a:lstStyle/>
                    <a:p>
                      <a:pPr algn="l">
                        <a:spcBef>
                          <a:spcPts val="750"/>
                        </a:spcBef>
                        <a:spcAft>
                          <a:spcPts val="750"/>
                        </a:spcAft>
                      </a:pPr>
                      <a:r>
                        <a:rPr lang="zh-CN" sz="1000" kern="0" dirty="0">
                          <a:effectLst/>
                        </a:rPr>
                        <a:t>网际报文存取协议</a:t>
                      </a:r>
                      <a:endParaRPr lang="zh-CN" sz="10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133350" marR="133350" marT="76179" marB="76179" anchor="ctr"/>
                </a:tc>
                <a:tc>
                  <a:txBody>
                    <a:bodyPr/>
                    <a:lstStyle/>
                    <a:p>
                      <a:pPr algn="l">
                        <a:spcBef>
                          <a:spcPts val="750"/>
                        </a:spcBef>
                        <a:spcAft>
                          <a:spcPts val="750"/>
                        </a:spcAft>
                      </a:pPr>
                      <a:r>
                        <a:rPr lang="en-US" sz="1000" kern="0">
                          <a:effectLst/>
                        </a:rPr>
                        <a:t>IMAP</a:t>
                      </a:r>
                      <a:endParaRPr lang="zh-CN" sz="1000" kern="100">
                        <a:effectLst/>
                        <a:latin typeface="Calibri" panose="020F0502020204030204" pitchFamily="34" charset="0"/>
                        <a:ea typeface="宋体" panose="02010600030101010101" pitchFamily="2" charset="-122"/>
                        <a:cs typeface="Times New Roman" panose="02020603050405020304" pitchFamily="18" charset="0"/>
                      </a:endParaRPr>
                    </a:p>
                  </a:txBody>
                  <a:tcPr marL="133350" marR="133350" marT="76179" marB="76179" anchor="ctr"/>
                </a:tc>
                <a:tc>
                  <a:txBody>
                    <a:bodyPr/>
                    <a:lstStyle/>
                    <a:p>
                      <a:pPr algn="l">
                        <a:spcBef>
                          <a:spcPts val="750"/>
                        </a:spcBef>
                        <a:spcAft>
                          <a:spcPts val="750"/>
                        </a:spcAft>
                      </a:pPr>
                      <a:r>
                        <a:rPr lang="en-US" sz="1000" kern="0">
                          <a:effectLst/>
                        </a:rPr>
                        <a:t>143</a:t>
                      </a:r>
                      <a:endParaRPr lang="zh-CN" sz="1000" kern="100">
                        <a:effectLst/>
                        <a:latin typeface="Calibri" panose="020F0502020204030204" pitchFamily="34" charset="0"/>
                        <a:ea typeface="宋体" panose="02010600030101010101" pitchFamily="2" charset="-122"/>
                        <a:cs typeface="Times New Roman" panose="02020603050405020304" pitchFamily="18" charset="0"/>
                      </a:endParaRPr>
                    </a:p>
                  </a:txBody>
                  <a:tcPr marL="133350" marR="133350" marT="76179" marB="76179" anchor="ctr"/>
                </a:tc>
                <a:tc>
                  <a:txBody>
                    <a:bodyPr/>
                    <a:lstStyle/>
                    <a:p>
                      <a:pPr algn="l">
                        <a:spcBef>
                          <a:spcPts val="750"/>
                        </a:spcBef>
                        <a:spcAft>
                          <a:spcPts val="750"/>
                        </a:spcAft>
                      </a:pPr>
                      <a:r>
                        <a:rPr lang="en-US" sz="1000" kern="0">
                          <a:effectLst/>
                        </a:rPr>
                        <a:t>TCP</a:t>
                      </a:r>
                      <a:endParaRPr lang="zh-CN" sz="1000" kern="100">
                        <a:effectLst/>
                        <a:latin typeface="Calibri" panose="020F0502020204030204" pitchFamily="34" charset="0"/>
                        <a:ea typeface="宋体" panose="02010600030101010101" pitchFamily="2" charset="-122"/>
                        <a:cs typeface="Times New Roman" panose="02020603050405020304" pitchFamily="18" charset="0"/>
                      </a:endParaRPr>
                    </a:p>
                  </a:txBody>
                  <a:tcPr marL="133350" marR="133350" marT="76179" marB="76179" anchor="ctr"/>
                </a:tc>
                <a:tc>
                  <a:txBody>
                    <a:bodyPr/>
                    <a:lstStyle/>
                    <a:p>
                      <a:pPr algn="l">
                        <a:spcAft>
                          <a:spcPts val="0"/>
                        </a:spcAft>
                      </a:pPr>
                      <a:r>
                        <a:rPr lang="en-US" sz="1000" kern="0" dirty="0">
                          <a:effectLst/>
                        </a:rPr>
                        <a:t> </a:t>
                      </a:r>
                      <a:endParaRPr lang="zh-CN" sz="10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133350" marR="133350" marT="76179" marB="76179" anchor="ctr"/>
                </a:tc>
                <a:extLst>
                  <a:ext uri="{0D108BD9-81ED-4DB2-BD59-A6C34878D82A}">
                    <a16:rowId xmlns:a16="http://schemas.microsoft.com/office/drawing/2014/main" val="10009"/>
                  </a:ext>
                </a:extLst>
              </a:tr>
            </a:tbl>
          </a:graphicData>
        </a:graphic>
      </p:graphicFrame>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p:cNvSpPr>
          <p:nvPr>
            <p:ph type="title"/>
          </p:nvPr>
        </p:nvSpPr>
        <p:spPr/>
        <p:txBody>
          <a:bodyPr vert="horz" wrap="square" lIns="91440" tIns="45720" rIns="91440" bIns="45720" anchor="ctr" anchorCtr="0"/>
          <a:lstStyle/>
          <a:p>
            <a:pPr eaLnBrk="1" hangingPunct="1"/>
            <a:r>
              <a:rPr lang="zh-CN" altLang="en-US" sz="3200" dirty="0">
                <a:latin typeface="Times New Roman" panose="02020603050405020304" pitchFamily="18" charset="0"/>
                <a:ea typeface="宋体" panose="02010600030101010101" pitchFamily="2" charset="-122"/>
              </a:rPr>
              <a:t>第二章  电子计算机基础知识</a:t>
            </a:r>
          </a:p>
        </p:txBody>
      </p:sp>
      <p:sp>
        <p:nvSpPr>
          <p:cNvPr id="61443" name="Rectangle 3"/>
          <p:cNvSpPr>
            <a:spLocks noGrp="1" noChangeArrowheads="1"/>
          </p:cNvSpPr>
          <p:nvPr>
            <p:ph idx="1"/>
          </p:nvPr>
        </p:nvSpPr>
        <p:spPr/>
        <p:txBody>
          <a:bodyPr vert="horz" wrap="square" lIns="91440" tIns="45720" rIns="91440" bIns="45720" numCol="1" anchor="t" anchorCtr="0" compatLnSpc="1"/>
          <a:lstStyle/>
          <a:p>
            <a:pPr marL="342900" marR="0" lvl="0" indent="-34290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defRPr/>
            </a:pPr>
            <a:r>
              <a:rPr kumimoji="0" lang="en-US"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5</a:t>
            </a:r>
            <a:r>
              <a:rPr kumimoji="0" lang="zh-CN"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）地址解析协议</a:t>
            </a:r>
            <a:endParaRPr kumimoji="0" lang="en-US"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endParaRPr>
          </a:p>
          <a:p>
            <a:pPr marL="0" marR="0" lvl="0" indent="-342900" algn="just" defTabSz="914400" rtl="0" eaLnBrk="0" fontAlgn="base" latinLnBrk="0" hangingPunct="0">
              <a:lnSpc>
                <a:spcPct val="100000"/>
              </a:lnSpc>
              <a:spcBef>
                <a:spcPts val="0"/>
              </a:spcBef>
              <a:spcAft>
                <a:spcPct val="0"/>
              </a:spcAft>
              <a:buClr>
                <a:schemeClr val="hlink"/>
              </a:buClr>
              <a:buSzTx/>
              <a:buFont typeface="Wingdings" panose="05000000000000000000" pitchFamily="2" charset="2"/>
              <a:buNone/>
              <a:defRPr/>
            </a:pPr>
            <a:r>
              <a:rPr kumimoji="0" lang="en-US"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     ARP</a:t>
            </a:r>
            <a:r>
              <a:rPr kumimoji="0" lang="zh-CN"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是根据</a:t>
            </a:r>
            <a:r>
              <a:rPr kumimoji="0" lang="en-US"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IP</a:t>
            </a:r>
            <a:r>
              <a:rPr kumimoji="0" lang="zh-CN"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地址获取物理地址的一个</a:t>
            </a:r>
            <a:r>
              <a:rPr kumimoji="0" lang="en-US"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TCP/IP</a:t>
            </a:r>
            <a:r>
              <a:rPr kumimoji="0" lang="zh-CN"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协议。主机发送信息时将包含目标</a:t>
            </a:r>
            <a:r>
              <a:rPr kumimoji="0" lang="en-US"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IP</a:t>
            </a:r>
            <a:r>
              <a:rPr kumimoji="0" lang="zh-CN"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地址的</a:t>
            </a:r>
            <a:r>
              <a:rPr kumimoji="0" lang="en-US"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ARP</a:t>
            </a:r>
            <a:r>
              <a:rPr kumimoji="0" lang="zh-CN"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请求广播到网络上的所有主机，并接收返回消息，以此确定目标的物理地址；收到返回消息后将该</a:t>
            </a:r>
            <a:r>
              <a:rPr kumimoji="0" lang="en-US"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IP</a:t>
            </a:r>
            <a:r>
              <a:rPr kumimoji="0" lang="zh-CN"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地址和物理地址存入本机</a:t>
            </a:r>
            <a:r>
              <a:rPr kumimoji="0" lang="en-US"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ARP</a:t>
            </a:r>
            <a:r>
              <a:rPr kumimoji="0" lang="zh-CN"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缓存中并保留一定时间，下次请求时直接查询</a:t>
            </a:r>
            <a:r>
              <a:rPr kumimoji="0" lang="en-US"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ARP</a:t>
            </a:r>
            <a:r>
              <a:rPr kumimoji="0" lang="zh-CN"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缓存以节约资源。地址解析协议是建立在网络中各个主机互相信任的基础上的，网络上的主机可以自主发送</a:t>
            </a:r>
            <a:r>
              <a:rPr kumimoji="0" lang="en-US"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ARP</a:t>
            </a:r>
            <a:r>
              <a:rPr kumimoji="0" lang="zh-CN"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应答消息，其他主机收到应答报文时不会检测该报文的真实性就会将其记入本机</a:t>
            </a:r>
            <a:r>
              <a:rPr kumimoji="0" lang="en-US"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ARP</a:t>
            </a:r>
            <a:r>
              <a:rPr kumimoji="0" lang="zh-CN"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缓存；由此攻击者就可以向某一主机发送伪</a:t>
            </a:r>
            <a:r>
              <a:rPr kumimoji="0" lang="en-US"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ARP</a:t>
            </a:r>
            <a:r>
              <a:rPr kumimoji="0" lang="zh-CN"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应答报文，使其发送的信息无法到达预期的主机或到达错误的主机，这就构成了一个</a:t>
            </a:r>
            <a:r>
              <a:rPr kumimoji="0" lang="en-US"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ARP</a:t>
            </a:r>
            <a:r>
              <a:rPr kumimoji="0" lang="zh-CN"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欺骗。</a:t>
            </a:r>
            <a:r>
              <a:rPr kumimoji="0" lang="en-US"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ARP</a:t>
            </a:r>
            <a:r>
              <a:rPr kumimoji="0" lang="zh-CN"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命令可用于查询本机</a:t>
            </a:r>
            <a:r>
              <a:rPr kumimoji="0" lang="en-US"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ARP</a:t>
            </a:r>
            <a:r>
              <a:rPr kumimoji="0" lang="zh-CN"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缓存中</a:t>
            </a:r>
            <a:r>
              <a:rPr kumimoji="0" lang="en-US"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IP</a:t>
            </a:r>
            <a:r>
              <a:rPr kumimoji="0" lang="zh-CN"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地址和</a:t>
            </a:r>
            <a:r>
              <a:rPr kumimoji="0" lang="en-US"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MAC</a:t>
            </a:r>
            <a:r>
              <a:rPr kumimoji="0" lang="zh-CN"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地址的对应关系、添加或删除静态对应关系等。</a:t>
            </a:r>
          </a:p>
          <a:p>
            <a:pPr marL="0" marR="0" lvl="0" indent="-342900" algn="just" defTabSz="914400" rtl="0" eaLnBrk="0" fontAlgn="base" latinLnBrk="0" hangingPunct="0">
              <a:lnSpc>
                <a:spcPct val="100000"/>
              </a:lnSpc>
              <a:spcBef>
                <a:spcPts val="0"/>
              </a:spcBef>
              <a:spcAft>
                <a:spcPct val="0"/>
              </a:spcAft>
              <a:buClr>
                <a:schemeClr val="hlink"/>
              </a:buClr>
              <a:buSzTx/>
              <a:buFont typeface="Wingdings" panose="05000000000000000000" pitchFamily="2" charset="2"/>
              <a:buNone/>
              <a:defRPr/>
            </a:pPr>
            <a:r>
              <a:rPr kumimoji="0" lang="zh-CN"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6）逆地址解析协议</a:t>
            </a:r>
          </a:p>
          <a:p>
            <a:pPr marL="0" marR="0" lvl="0" indent="-342900" algn="just" defTabSz="914400" rtl="0" eaLnBrk="0" fontAlgn="base" latinLnBrk="0" hangingPunct="0">
              <a:lnSpc>
                <a:spcPct val="100000"/>
              </a:lnSpc>
              <a:spcBef>
                <a:spcPts val="0"/>
              </a:spcBef>
              <a:spcAft>
                <a:spcPct val="0"/>
              </a:spcAft>
              <a:buClr>
                <a:schemeClr val="hlink"/>
              </a:buClr>
              <a:buSzTx/>
              <a:buFont typeface="Wingdings" panose="05000000000000000000" pitchFamily="2" charset="2"/>
              <a:buNone/>
              <a:defRPr/>
            </a:pPr>
            <a:r>
              <a:rPr kumimoji="0" lang="zh-CN"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     RARP,功能和ARP协议相对，其将局域网中某个主机的物理地址转换为IP地址，比如局域网中有一台主机只知道物理地址而不知道IP地址，那么可以通过RARP协议发出征求自身IP地址的广播请求，然后由RARP服务器负责回答。</a:t>
            </a:r>
          </a:p>
          <a:p>
            <a:pPr marL="342900" marR="0" lvl="0" indent="-34290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defRPr/>
            </a:pPr>
            <a:endParaRPr kumimoji="0" lang="en-US" altLang="zh-CN" sz="2000" b="0" i="0" u="none" strike="noStrike" kern="1200" cap="none" spc="0" normalizeH="0" baseline="0" noProof="0" dirty="0">
              <a:ln>
                <a:noFill/>
              </a:ln>
              <a:solidFill>
                <a:schemeClr val="tx1"/>
              </a:solidFill>
              <a:effectLst/>
              <a:uLnTx/>
              <a:uFillTx/>
              <a:latin typeface="+mn-lt"/>
              <a:ea typeface="宋体" panose="02010600030101010101" pitchFamily="2" charset="-122"/>
              <a:cs typeface="+mn-cs"/>
            </a:endParaRPr>
          </a:p>
          <a:p>
            <a:pPr marL="342900" marR="0" lvl="0" indent="-34290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defRPr/>
            </a:pPr>
            <a:endParaRPr kumimoji="0" lang="en-US" altLang="zh-CN" sz="2000" b="0" i="0" u="none" strike="noStrike" kern="1200" cap="none" spc="0" normalizeH="0" baseline="0" noProof="0" dirty="0">
              <a:ln>
                <a:noFill/>
              </a:ln>
              <a:solidFill>
                <a:schemeClr val="tx1"/>
              </a:solidFill>
              <a:effectLst/>
              <a:uLnTx/>
              <a:uFillTx/>
              <a:latin typeface="+mn-lt"/>
              <a:ea typeface="宋体" panose="02010600030101010101" pitchFamily="2" charset="-122"/>
              <a:cs typeface="+mn-cs"/>
            </a:endParaRPr>
          </a:p>
          <a:p>
            <a:pPr marL="342900" marR="0" lvl="0" indent="-34290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defRPr/>
            </a:pPr>
            <a:r>
              <a:rPr kumimoji="0" lang="en-US" altLang="zh-CN" sz="2000" b="0" i="0" u="none" strike="noStrike" kern="1200" cap="none" spc="0" normalizeH="0" baseline="0" noProof="0" dirty="0">
                <a:ln>
                  <a:noFill/>
                </a:ln>
                <a:solidFill>
                  <a:schemeClr val="tx1"/>
                </a:solidFill>
                <a:effectLst/>
                <a:uLnTx/>
                <a:uFillTx/>
                <a:latin typeface="+mn-lt"/>
                <a:ea typeface="宋体" panose="02010600030101010101" pitchFamily="2" charset="-122"/>
                <a:cs typeface="+mn-cs"/>
              </a:rPr>
              <a:t>           </a:t>
            </a:r>
            <a:endParaRPr kumimoji="0" lang="zh-CN" altLang="zh-CN" sz="2000" b="0" i="0" u="none" strike="noStrike" kern="1200" cap="none" spc="0" normalizeH="0" baseline="0" noProof="0" dirty="0">
              <a:ln>
                <a:noFill/>
              </a:ln>
              <a:solidFill>
                <a:schemeClr val="tx1"/>
              </a:solidFill>
              <a:effectLst/>
              <a:uLnTx/>
              <a:uFillTx/>
              <a:latin typeface="+mn-lt"/>
              <a:ea typeface="宋体" panose="02010600030101010101" pitchFamily="2" charset="-122"/>
              <a:cs typeface="+mn-cs"/>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p:cNvSpPr>
          <p:nvPr>
            <p:ph type="title"/>
          </p:nvPr>
        </p:nvSpPr>
        <p:spPr/>
        <p:txBody>
          <a:bodyPr vert="horz" wrap="square" lIns="91440" tIns="45720" rIns="91440" bIns="45720" anchor="ctr" anchorCtr="0"/>
          <a:lstStyle/>
          <a:p>
            <a:pPr eaLnBrk="1" hangingPunct="1"/>
            <a:r>
              <a:rPr lang="zh-CN" altLang="en-US" sz="3200" dirty="0">
                <a:latin typeface="Times New Roman" panose="02020603050405020304" pitchFamily="18" charset="0"/>
                <a:ea typeface="宋体" panose="02010600030101010101" pitchFamily="2" charset="-122"/>
              </a:rPr>
              <a:t>第二章  电子计算机基础知识</a:t>
            </a:r>
          </a:p>
        </p:txBody>
      </p:sp>
      <p:sp>
        <p:nvSpPr>
          <p:cNvPr id="63491" name="Rectangle 3"/>
          <p:cNvSpPr>
            <a:spLocks noGrp="1" noChangeArrowheads="1"/>
          </p:cNvSpPr>
          <p:nvPr>
            <p:ph idx="1"/>
          </p:nvPr>
        </p:nvSpPr>
        <p:spPr/>
        <p:txBody>
          <a:bodyPr vert="horz" wrap="square" lIns="91440" tIns="45720" rIns="91440" bIns="45720" numCol="1" anchor="t" anchorCtr="0" compatLnSpc="1"/>
          <a:lstStyle/>
          <a:p>
            <a:pPr marL="342900" marR="0" lvl="0" indent="-34290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Char char="v"/>
              <a:defRPr/>
            </a:pPr>
            <a:r>
              <a:rPr kumimoji="0" lang="zh-CN" altLang="zh-CN" sz="1600" b="1"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计算机安全：</a:t>
            </a:r>
          </a:p>
          <a:p>
            <a:pPr marL="0" marR="0" lvl="0" indent="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None/>
              <a:defRPr/>
            </a:pPr>
            <a:r>
              <a:rPr kumimoji="0" lang="en-US"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    </a:t>
            </a:r>
            <a:r>
              <a:rPr kumimoji="0" lang="zh-CN"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计算机安全是指</a:t>
            </a:r>
            <a:r>
              <a:rPr kumimoji="0" lang="en-US" altLang="zh-CN" sz="1600" b="0" i="0" u="none" strike="noStrike" kern="1200" cap="none" spc="0" normalizeH="0" baseline="0" noProof="0" dirty="0" err="1">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计算机</a:t>
            </a:r>
            <a:r>
              <a:rPr kumimoji="0" lang="zh-CN"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资产安全，即计算机信息系统资源和信息资源不受自然和人为有害因素的威胁和危害。计算机安全包括存储数据的安全和计算机硬件安全。</a:t>
            </a:r>
          </a:p>
          <a:p>
            <a:pPr marL="0" marR="0" lvl="0" indent="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None/>
              <a:defRPr/>
            </a:pPr>
            <a:r>
              <a:rPr kumimoji="0" lang="zh-CN"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 </a:t>
            </a:r>
            <a:r>
              <a:rPr kumimoji="0" lang="en-US"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   </a:t>
            </a:r>
            <a:r>
              <a:rPr kumimoji="0" lang="zh-CN" altLang="zh-CN" sz="1600" b="1"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存储数据安全</a:t>
            </a:r>
            <a:endParaRPr kumimoji="0" lang="en-US" altLang="zh-CN" sz="1600" b="1"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endParaRPr>
          </a:p>
          <a:p>
            <a:pPr marL="0" marR="0" lvl="0" indent="-342900" algn="just" defTabSz="914400" rtl="0" eaLnBrk="0" fontAlgn="base" latinLnBrk="0" hangingPunct="0">
              <a:lnSpc>
                <a:spcPct val="100000"/>
              </a:lnSpc>
              <a:spcBef>
                <a:spcPts val="0"/>
              </a:spcBef>
              <a:spcAft>
                <a:spcPct val="0"/>
              </a:spcAft>
              <a:buClr>
                <a:schemeClr val="hlink"/>
              </a:buClr>
              <a:buSzTx/>
              <a:buFont typeface="Wingdings" panose="05000000000000000000" pitchFamily="2" charset="2"/>
              <a:buNone/>
              <a:defRPr/>
            </a:pPr>
            <a:r>
              <a:rPr kumimoji="0" lang="en-US"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    </a:t>
            </a:r>
            <a:r>
              <a:rPr kumimoji="0" lang="zh-CN" altLang="en-US"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存储数据安全是</a:t>
            </a:r>
            <a:r>
              <a:rPr kumimoji="0" lang="zh-CN"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计算机安全最重要的</a:t>
            </a:r>
            <a:r>
              <a:rPr kumimoji="0" lang="zh-CN" altLang="en-US"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部分</a:t>
            </a:r>
            <a:r>
              <a:rPr kumimoji="0" lang="zh-CN"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，其面临的主要威胁包括</a:t>
            </a:r>
            <a:r>
              <a:rPr kumimoji="0" lang="en-US"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a:t>
            </a:r>
            <a:r>
              <a:rPr kumimoji="0" lang="zh-CN"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计算机病毒、非法访问、计算机电磁辐射、硬件损坏等。</a:t>
            </a:r>
            <a:endParaRPr kumimoji="0" lang="en-US"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endParaRPr>
          </a:p>
          <a:p>
            <a:pPr marL="0" marR="0" lvl="0" indent="-342900" algn="just" defTabSz="914400" rtl="0" eaLnBrk="0" fontAlgn="base" latinLnBrk="0" hangingPunct="0">
              <a:lnSpc>
                <a:spcPct val="100000"/>
              </a:lnSpc>
              <a:spcBef>
                <a:spcPts val="0"/>
              </a:spcBef>
              <a:spcAft>
                <a:spcPct val="0"/>
              </a:spcAft>
              <a:buClr>
                <a:schemeClr val="hlink"/>
              </a:buClr>
              <a:buSzTx/>
              <a:buFont typeface="Wingdings" panose="05000000000000000000" pitchFamily="2" charset="2"/>
              <a:buNone/>
              <a:defRPr/>
            </a:pPr>
            <a:r>
              <a:rPr kumimoji="0" lang="en-US"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1</a:t>
            </a:r>
            <a:r>
              <a:rPr kumimoji="0" lang="zh-CN"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计算机病毒是附在计算机软件中的隐蔽的小程序，它和计算机其他工作程序一样，但会破坏正常的程序和数据文件。恶性病毒可使整个计算机软件系统崩溃，数据全毁。要防止病毒侵袭主要是加强管理，不访问不安全的数据，使用杀毒软件并及时升级更新。</a:t>
            </a:r>
          </a:p>
          <a:p>
            <a:pPr marL="0" marR="0" lvl="0" indent="-342900" algn="just" defTabSz="914400" rtl="0" eaLnBrk="0" fontAlgn="base" latinLnBrk="0" hangingPunct="0">
              <a:lnSpc>
                <a:spcPct val="100000"/>
              </a:lnSpc>
              <a:spcBef>
                <a:spcPts val="0"/>
              </a:spcBef>
              <a:spcAft>
                <a:spcPct val="0"/>
              </a:spcAft>
              <a:buClr>
                <a:schemeClr val="hlink"/>
              </a:buClr>
              <a:buSzTx/>
              <a:buFont typeface="Wingdings" panose="05000000000000000000" pitchFamily="2" charset="2"/>
              <a:buNone/>
              <a:defRPr/>
            </a:pPr>
            <a:r>
              <a:rPr kumimoji="0" lang="zh-CN"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2）非法访问是指盗用者盗用或伪造合法身份，进入计算机系统，私自提取计算机中的数据或进行修改、转移、复制等等。防止的办法一是增设软件系统安全机制，使盗窃者不能以合法身份进入系统。二是对数据进行加密处理，即使盗窃者进入系统，没有密钥，也无法读懂数据。三是在计算机内设置操作日志，对重要数据的读、写、修改进行自动记录。</a:t>
            </a:r>
          </a:p>
          <a:p>
            <a:pPr marL="0" marR="0" lvl="0" indent="-342900" algn="just" defTabSz="914400" rtl="0" eaLnBrk="0" fontAlgn="base" latinLnBrk="0" hangingPunct="0">
              <a:lnSpc>
                <a:spcPct val="100000"/>
              </a:lnSpc>
              <a:spcBef>
                <a:spcPts val="0"/>
              </a:spcBef>
              <a:spcAft>
                <a:spcPct val="0"/>
              </a:spcAft>
              <a:buClr>
                <a:schemeClr val="hlink"/>
              </a:buClr>
              <a:buSzTx/>
              <a:buFont typeface="Wingdings" panose="05000000000000000000" pitchFamily="2" charset="2"/>
              <a:buNone/>
              <a:defRPr/>
            </a:pPr>
            <a:r>
              <a:rPr kumimoji="0" lang="zh-CN"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3）计算机电磁辐射。计算机硬件本身就是向空间辐射的强大的脉冲源，和一个小电台差不多，频率在几十千兆到上百千兆。盗窃者可以接收计算机辐射出来的电磁波，进行复原，获取计算机中的数据。为此，计算机制造厂家增加了防辐射的措施，从芯片，电磁器件到线路板、电源、转盘、硬盘、显示器及连接线，都全面屏蔽起来，以防电磁波辐射。</a:t>
            </a:r>
          </a:p>
          <a:p>
            <a:pPr marL="0" marR="0" lvl="0" indent="-342900" algn="just" defTabSz="914400" rtl="0" eaLnBrk="0" fontAlgn="base" latinLnBrk="0" hangingPunct="0">
              <a:lnSpc>
                <a:spcPct val="100000"/>
              </a:lnSpc>
              <a:spcBef>
                <a:spcPts val="0"/>
              </a:spcBef>
              <a:spcAft>
                <a:spcPct val="0"/>
              </a:spcAft>
              <a:buClr>
                <a:schemeClr val="hlink"/>
              </a:buClr>
              <a:buSzTx/>
              <a:buFont typeface="Wingdings" panose="05000000000000000000" pitchFamily="2" charset="2"/>
              <a:buNone/>
              <a:defRPr/>
            </a:pPr>
            <a:r>
              <a:rPr kumimoji="0" lang="zh-CN"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4）计算机存储器硬件损坏，使计算机存储数据读不出来也是常见的事。防止这类事故的发生有几种办法，一是将有用数据定期复制出来保存，一旦机器有故障，可在修复后把有用数据复制回去。二是在计算机中使用RAID技术，同时将数据存在多个硬盘上；在安全性要求高的特殊场合还可以使用双主机，一台主机出问题，另外一台主机照样运行。</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p:cNvSpPr>
          <p:nvPr>
            <p:ph type="title"/>
          </p:nvPr>
        </p:nvSpPr>
        <p:spPr/>
        <p:txBody>
          <a:bodyPr vert="horz" wrap="square" lIns="91440" tIns="45720" rIns="91440" bIns="45720" anchor="ctr" anchorCtr="0"/>
          <a:lstStyle/>
          <a:p>
            <a:pPr eaLnBrk="1" hangingPunct="1"/>
            <a:r>
              <a:rPr lang="zh-CN" altLang="en-US" sz="3200" dirty="0">
                <a:latin typeface="Times New Roman" panose="02020603050405020304" pitchFamily="18" charset="0"/>
                <a:ea typeface="宋体" panose="02010600030101010101" pitchFamily="2" charset="-122"/>
              </a:rPr>
              <a:t>第二章  电子计算机基础知识</a:t>
            </a:r>
          </a:p>
        </p:txBody>
      </p:sp>
      <p:sp>
        <p:nvSpPr>
          <p:cNvPr id="66563" name="Rectangle 3"/>
          <p:cNvSpPr>
            <a:spLocks noGrp="1" noChangeArrowheads="1"/>
          </p:cNvSpPr>
          <p:nvPr>
            <p:ph idx="1"/>
          </p:nvPr>
        </p:nvSpPr>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None/>
              <a:defRPr/>
            </a:pPr>
            <a:r>
              <a:rPr kumimoji="0" lang="en-US" altLang="zh-CN" sz="1600" b="1"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  </a:t>
            </a:r>
            <a:r>
              <a:rPr kumimoji="0" lang="zh-CN" altLang="zh-CN" sz="1600" b="1"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计算机硬件安全</a:t>
            </a:r>
          </a:p>
          <a:p>
            <a:pPr marL="0" marR="0" lvl="0" indent="-342900" algn="just" defTabSz="914400" rtl="0" eaLnBrk="0" fontAlgn="base" latinLnBrk="0" hangingPunct="0">
              <a:lnSpc>
                <a:spcPct val="100000"/>
              </a:lnSpc>
              <a:spcBef>
                <a:spcPts val="0"/>
              </a:spcBef>
              <a:spcAft>
                <a:spcPct val="0"/>
              </a:spcAft>
              <a:buClr>
                <a:schemeClr val="hlink"/>
              </a:buClr>
              <a:buSzTx/>
              <a:buFont typeface="Wingdings" panose="05000000000000000000" pitchFamily="2" charset="2"/>
              <a:buNone/>
              <a:defRPr/>
            </a:pPr>
            <a:r>
              <a:rPr kumimoji="0" lang="en-US"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      </a:t>
            </a:r>
            <a:r>
              <a:rPr kumimoji="0" lang="zh-CN"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从系统安全的角度来看，计算机的芯片和硬件设备也会对系统安全构成威胁。比如</a:t>
            </a:r>
            <a:r>
              <a:rPr kumimoji="0" lang="en-US"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CPU</a:t>
            </a:r>
            <a:r>
              <a:rPr kumimoji="0" lang="zh-CN" altLang="en-US"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a:t>
            </a:r>
            <a:r>
              <a:rPr kumimoji="0" lang="zh-CN"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电脑</a:t>
            </a:r>
            <a:r>
              <a:rPr kumimoji="0" lang="en-US"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CPU</a:t>
            </a:r>
            <a:r>
              <a:rPr kumimoji="0" lang="zh-CN"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内部集成有运行系统的指令集，这些指令代码是都是保密的，我们并不知道它的安全性如何。据有关资料透漏，国外针对中国所用的</a:t>
            </a:r>
            <a:r>
              <a:rPr kumimoji="0" lang="en-US"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CPU</a:t>
            </a:r>
            <a:r>
              <a:rPr kumimoji="0" lang="zh-CN"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可能集成有陷阱指令、病毒指令，并设有激活办法和无线接收指令机构。他们可以利用无线代码激活</a:t>
            </a:r>
            <a:r>
              <a:rPr kumimoji="0" lang="en-US"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CPU</a:t>
            </a:r>
            <a:r>
              <a:rPr kumimoji="0" lang="zh-CN"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内部指令，造成计算机内部信息外泄、计算机系统灾难性崩溃。</a:t>
            </a:r>
          </a:p>
          <a:p>
            <a:pPr marL="0" marR="0" lvl="0" indent="-342900" algn="just" defTabSz="914400" rtl="0" eaLnBrk="0" fontAlgn="base" latinLnBrk="0" hangingPunct="0">
              <a:lnSpc>
                <a:spcPct val="100000"/>
              </a:lnSpc>
              <a:spcBef>
                <a:spcPts val="0"/>
              </a:spcBef>
              <a:spcAft>
                <a:spcPct val="0"/>
              </a:spcAft>
              <a:buClr>
                <a:schemeClr val="hlink"/>
              </a:buClr>
              <a:buSzTx/>
              <a:buFont typeface="Wingdings" panose="05000000000000000000" pitchFamily="2" charset="2"/>
              <a:buNone/>
              <a:defRPr/>
            </a:pPr>
            <a:r>
              <a:rPr kumimoji="0" lang="en-US"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     </a:t>
            </a:r>
            <a:r>
              <a:rPr kumimoji="0" lang="zh-CN"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硬件泄密甚至涉及了电源。电源泄密的原理是通过市电线，把电脑产生的电磁信号沿电线传出去，利用特殊设备可以从电源线上就可以把信号截取下来还原。</a:t>
            </a:r>
          </a:p>
          <a:p>
            <a:pPr marL="0" marR="0" lvl="0" indent="-342900" algn="just" defTabSz="914400" rtl="0" eaLnBrk="0" fontAlgn="base" latinLnBrk="0" hangingPunct="0">
              <a:lnSpc>
                <a:spcPct val="100000"/>
              </a:lnSpc>
              <a:spcBef>
                <a:spcPts val="0"/>
              </a:spcBef>
              <a:spcAft>
                <a:spcPct val="0"/>
              </a:spcAft>
              <a:buClr>
                <a:schemeClr val="hlink"/>
              </a:buClr>
              <a:buSzTx/>
              <a:buFont typeface="Wingdings" panose="05000000000000000000" pitchFamily="2" charset="2"/>
              <a:buNone/>
              <a:defRPr/>
            </a:pPr>
            <a:r>
              <a:rPr kumimoji="0" lang="zh-CN"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常用防护策略</a:t>
            </a:r>
          </a:p>
          <a:p>
            <a:pPr marL="342900" marR="0" lvl="0" indent="-34290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defRPr/>
            </a:pPr>
            <a:r>
              <a:rPr kumimoji="0" lang="zh-CN"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(1)安装杀毒软件</a:t>
            </a:r>
          </a:p>
          <a:p>
            <a:pPr marL="342900" marR="0" lvl="0" indent="-34290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defRPr/>
            </a:pPr>
            <a:r>
              <a:rPr kumimoji="0" lang="zh-CN"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   对于一般用户而言，首先要做的就是为电脑安装一套杀毒软件，并定期升级所安装的杀毒软件，打开杀毒软件的实时监控程序。</a:t>
            </a:r>
          </a:p>
          <a:p>
            <a:pPr marL="342900" marR="0" lvl="0" indent="-34290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defRPr/>
            </a:pPr>
            <a:r>
              <a:rPr kumimoji="0" lang="zh-CN"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(2)安装个人防火墙</a:t>
            </a:r>
          </a:p>
          <a:p>
            <a:pPr marL="342900" marR="0" lvl="0" indent="-34290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defRPr/>
            </a:pPr>
            <a:r>
              <a:rPr kumimoji="0" lang="zh-CN"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   安装个人防火墙(Fire Wall)以抵御黑客的袭击，最大限度地阻止网络中的黑客来访问你的计算机，防止他们更改、拷贝、毁坏你的重要信息。防火墙在安装后要根据需求进行详细配置。</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p:cNvSpPr>
          <p:nvPr>
            <p:ph type="title"/>
          </p:nvPr>
        </p:nvSpPr>
        <p:spPr/>
        <p:txBody>
          <a:bodyPr vert="horz" wrap="square" lIns="91440" tIns="45720" rIns="91440" bIns="45720" anchor="ctr" anchorCtr="0"/>
          <a:lstStyle/>
          <a:p>
            <a:pPr eaLnBrk="1" hangingPunct="1"/>
            <a:r>
              <a:rPr lang="zh-CN" altLang="en-US" sz="3200" dirty="0">
                <a:latin typeface="Times New Roman" panose="02020603050405020304" pitchFamily="18" charset="0"/>
                <a:ea typeface="宋体" panose="02010600030101010101" pitchFamily="2" charset="-122"/>
              </a:rPr>
              <a:t>第二章  电子计算机基础知识</a:t>
            </a:r>
          </a:p>
        </p:txBody>
      </p:sp>
      <p:sp>
        <p:nvSpPr>
          <p:cNvPr id="68611" name="Rectangle 3"/>
          <p:cNvSpPr>
            <a:spLocks noGrp="1" noChangeArrowheads="1"/>
          </p:cNvSpPr>
          <p:nvPr>
            <p:ph idx="1"/>
          </p:nvPr>
        </p:nvSpPr>
        <p:spPr/>
        <p:txBody>
          <a:bodyPr vert="horz" wrap="square" lIns="91440" tIns="45720" rIns="91440" bIns="45720" numCol="1" anchor="t" anchorCtr="0" compatLnSpc="1"/>
          <a:lstStyle/>
          <a:p>
            <a:pPr marL="0" marR="0" lvl="0" indent="-342900" algn="just" defTabSz="914400" rtl="0" eaLnBrk="0" fontAlgn="base" latinLnBrk="0" hangingPunct="0">
              <a:lnSpc>
                <a:spcPct val="100000"/>
              </a:lnSpc>
              <a:spcBef>
                <a:spcPts val="0"/>
              </a:spcBef>
              <a:spcAft>
                <a:spcPct val="0"/>
              </a:spcAft>
              <a:buClr>
                <a:schemeClr val="hlink"/>
              </a:buClr>
              <a:buSzTx/>
              <a:buFont typeface="Wingdings" panose="05000000000000000000" pitchFamily="2" charset="2"/>
              <a:buNone/>
              <a:defRPr/>
            </a:pPr>
            <a:r>
              <a:rPr kumimoji="0" lang="en-US"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(3)分类设置密码并使密码设置尽可能复杂</a:t>
            </a:r>
          </a:p>
          <a:p>
            <a:pPr marL="0" marR="0" lvl="0" indent="-342900" algn="just" defTabSz="914400" rtl="0" eaLnBrk="0" fontAlgn="base" latinLnBrk="0" hangingPunct="0">
              <a:lnSpc>
                <a:spcPct val="100000"/>
              </a:lnSpc>
              <a:spcBef>
                <a:spcPts val="0"/>
              </a:spcBef>
              <a:spcAft>
                <a:spcPct val="0"/>
              </a:spcAft>
              <a:buClr>
                <a:schemeClr val="hlink"/>
              </a:buClr>
              <a:buSzTx/>
              <a:buFont typeface="Wingdings" panose="05000000000000000000" pitchFamily="2" charset="2"/>
              <a:buNone/>
              <a:defRPr/>
            </a:pPr>
            <a:r>
              <a:rPr kumimoji="0" lang="en-US"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   在不同的场合使用不同的密码，如网上银行、E-Mail、聊天室以及一些网站的会员等。应尽可能使用不同的密码，以免因一个密码泄露导致所有资料外泄。对于重要的密码(如网上银行的密码)一定要单独设置，并且不要与其他密码相同。建议定期地修改自己的密码，这样可以确保即使原密码泄露，也能将损失减小到最少。</a:t>
            </a:r>
          </a:p>
          <a:p>
            <a:pPr marL="0" marR="0" lvl="0" indent="-342900" algn="just" defTabSz="914400" rtl="0" eaLnBrk="0" fontAlgn="base" latinLnBrk="0" hangingPunct="0">
              <a:lnSpc>
                <a:spcPct val="100000"/>
              </a:lnSpc>
              <a:spcBef>
                <a:spcPts val="0"/>
              </a:spcBef>
              <a:spcAft>
                <a:spcPct val="0"/>
              </a:spcAft>
              <a:buClr>
                <a:schemeClr val="hlink"/>
              </a:buClr>
              <a:buSzTx/>
              <a:buFont typeface="Wingdings" panose="05000000000000000000" pitchFamily="2" charset="2"/>
              <a:buNone/>
              <a:defRPr/>
            </a:pPr>
            <a:r>
              <a:rPr kumimoji="0" lang="en-US"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(4)</a:t>
            </a:r>
            <a:r>
              <a:rPr kumimoji="0" lang="zh-CN"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不下载不明软件及程序</a:t>
            </a:r>
          </a:p>
          <a:p>
            <a:pPr marL="0" marR="0" lvl="0" indent="-342900" algn="just" defTabSz="914400" rtl="0" eaLnBrk="0" fontAlgn="base" latinLnBrk="0" hangingPunct="0">
              <a:lnSpc>
                <a:spcPct val="100000"/>
              </a:lnSpc>
              <a:spcBef>
                <a:spcPts val="0"/>
              </a:spcBef>
              <a:spcAft>
                <a:spcPct val="0"/>
              </a:spcAft>
              <a:buClr>
                <a:schemeClr val="hlink"/>
              </a:buClr>
              <a:buSzTx/>
              <a:buFont typeface="Wingdings" panose="05000000000000000000" pitchFamily="2" charset="2"/>
              <a:buNone/>
              <a:defRPr/>
            </a:pPr>
            <a:r>
              <a:rPr kumimoji="0" lang="en-US"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   </a:t>
            </a:r>
            <a:r>
              <a:rPr kumimoji="0" lang="zh-CN"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应选择信誉较好的下载网站下载软件，将下载的软件及程序集中放在非引导分区的某个目录，在使用前最好用杀毒软件查杀病毒。</a:t>
            </a:r>
          </a:p>
          <a:p>
            <a:pPr marL="0" marR="0" lvl="0" indent="-342900" algn="just" defTabSz="914400" rtl="0" eaLnBrk="0" fontAlgn="base" latinLnBrk="0" hangingPunct="0">
              <a:lnSpc>
                <a:spcPct val="100000"/>
              </a:lnSpc>
              <a:spcBef>
                <a:spcPts val="0"/>
              </a:spcBef>
              <a:spcAft>
                <a:spcPct val="0"/>
              </a:spcAft>
              <a:buClr>
                <a:schemeClr val="hlink"/>
              </a:buClr>
              <a:buSzTx/>
              <a:buFont typeface="Wingdings" panose="05000000000000000000" pitchFamily="2" charset="2"/>
              <a:buNone/>
              <a:defRPr/>
            </a:pPr>
            <a:r>
              <a:rPr kumimoji="0" lang="zh-CN"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不要打开来历不明的电子邮件及其附件，以免遭受病毒邮件的侵害，这些病毒邮件通常都会以带有噱头的标题来吸引你打开其附件，如果下载或运行了它的附件，就会受到感染。同样也不要接收和打开来历不明的</a:t>
            </a:r>
            <a:r>
              <a:rPr kumimoji="0" lang="en-US"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QQ</a:t>
            </a:r>
            <a:r>
              <a:rPr kumimoji="0" lang="zh-CN"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、微信等发过来的文件。</a:t>
            </a:r>
          </a:p>
          <a:p>
            <a:pPr marL="0" marR="0" lvl="0" indent="-342900" algn="just" defTabSz="914400" rtl="0" eaLnBrk="0" fontAlgn="base" latinLnBrk="0" hangingPunct="0">
              <a:lnSpc>
                <a:spcPct val="100000"/>
              </a:lnSpc>
              <a:spcBef>
                <a:spcPts val="0"/>
              </a:spcBef>
              <a:spcAft>
                <a:spcPct val="0"/>
              </a:spcAft>
              <a:buClr>
                <a:schemeClr val="hlink"/>
              </a:buClr>
              <a:buSzTx/>
              <a:buFont typeface="Wingdings" panose="05000000000000000000" pitchFamily="2" charset="2"/>
              <a:buNone/>
              <a:defRPr/>
            </a:pPr>
            <a:r>
              <a:rPr kumimoji="0" lang="zh-CN"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(5)防范流氓软件</a:t>
            </a:r>
          </a:p>
          <a:p>
            <a:pPr marL="0" marR="0" lvl="0" indent="-342900" algn="just" defTabSz="914400" rtl="0" eaLnBrk="0" fontAlgn="base" latinLnBrk="0" hangingPunct="0">
              <a:lnSpc>
                <a:spcPct val="100000"/>
              </a:lnSpc>
              <a:spcBef>
                <a:spcPts val="0"/>
              </a:spcBef>
              <a:spcAft>
                <a:spcPct val="0"/>
              </a:spcAft>
              <a:buClr>
                <a:schemeClr val="hlink"/>
              </a:buClr>
              <a:buSzTx/>
              <a:buFont typeface="Wingdings" panose="05000000000000000000" pitchFamily="2" charset="2"/>
              <a:buNone/>
              <a:defRPr/>
            </a:pPr>
            <a:r>
              <a:rPr kumimoji="0" lang="zh-CN"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   对将要在计算机上安装的共享软件进行甄别选择，在安装共享软件时，应该仔细阅读各个步骤出现的协议条款，特别留意那些有关安装其他软件行为的语句。</a:t>
            </a:r>
          </a:p>
          <a:p>
            <a:pPr marL="0" marR="0" lvl="0" indent="-342900" algn="just" defTabSz="914400" rtl="0" eaLnBrk="0" fontAlgn="base" latinLnBrk="0" hangingPunct="0">
              <a:lnSpc>
                <a:spcPct val="100000"/>
              </a:lnSpc>
              <a:spcBef>
                <a:spcPts val="0"/>
              </a:spcBef>
              <a:spcAft>
                <a:spcPct val="0"/>
              </a:spcAft>
              <a:buClr>
                <a:schemeClr val="hlink"/>
              </a:buClr>
              <a:buSzTx/>
              <a:buFont typeface="Wingdings" panose="05000000000000000000" pitchFamily="2" charset="2"/>
              <a:buNone/>
              <a:defRPr/>
            </a:pPr>
            <a:r>
              <a:rPr kumimoji="0" lang="zh-CN"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(6)仅在必要时共享</a:t>
            </a:r>
          </a:p>
          <a:p>
            <a:pPr marL="0" marR="0" lvl="0" indent="-342900" algn="just" defTabSz="914400" rtl="0" eaLnBrk="0" fontAlgn="base" latinLnBrk="0" hangingPunct="0">
              <a:lnSpc>
                <a:spcPct val="100000"/>
              </a:lnSpc>
              <a:spcBef>
                <a:spcPts val="0"/>
              </a:spcBef>
              <a:spcAft>
                <a:spcPct val="0"/>
              </a:spcAft>
              <a:buClr>
                <a:schemeClr val="hlink"/>
              </a:buClr>
              <a:buSzTx/>
              <a:buFont typeface="Wingdings" panose="05000000000000000000" pitchFamily="2" charset="2"/>
              <a:buNone/>
              <a:defRPr/>
            </a:pPr>
            <a:r>
              <a:rPr kumimoji="0" lang="zh-CN"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   一般情况下不要设置文件夹共享，如果共享文件则应该设置密码，一旦不需要共享时立即关闭。共享时访问类型一般应该设为只读，不要将整个分区设定为共享。</a:t>
            </a:r>
          </a:p>
          <a:p>
            <a:pPr marL="0" marR="0" lvl="0" indent="-342900" algn="just" defTabSz="914400" rtl="0" eaLnBrk="0" fontAlgn="base" latinLnBrk="0" hangingPunct="0">
              <a:lnSpc>
                <a:spcPct val="100000"/>
              </a:lnSpc>
              <a:spcBef>
                <a:spcPts val="0"/>
              </a:spcBef>
              <a:spcAft>
                <a:spcPct val="0"/>
              </a:spcAft>
              <a:buClr>
                <a:schemeClr val="hlink"/>
              </a:buClr>
              <a:buSzTx/>
              <a:buFont typeface="Wingdings" panose="05000000000000000000" pitchFamily="2" charset="2"/>
              <a:buNone/>
              <a:defRPr/>
            </a:pPr>
            <a:r>
              <a:rPr kumimoji="0" lang="zh-CN"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(7)定期备份</a:t>
            </a:r>
          </a:p>
          <a:p>
            <a:pPr marL="0" marR="0" lvl="0" indent="-342900" algn="just" defTabSz="914400" rtl="0" eaLnBrk="0" fontAlgn="base" latinLnBrk="0" hangingPunct="0">
              <a:lnSpc>
                <a:spcPct val="100000"/>
              </a:lnSpc>
              <a:spcBef>
                <a:spcPts val="0"/>
              </a:spcBef>
              <a:spcAft>
                <a:spcPct val="0"/>
              </a:spcAft>
              <a:buClr>
                <a:schemeClr val="hlink"/>
              </a:buClr>
              <a:buSzTx/>
              <a:buFont typeface="Wingdings" panose="05000000000000000000" pitchFamily="2" charset="2"/>
              <a:buNone/>
              <a:defRPr/>
            </a:pPr>
            <a:r>
              <a:rPr kumimoji="0" lang="zh-CN"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   数据备份的重要性毋庸讳言，如果遭到致命的攻击，操作系统和应用软件可以重装，而重要的数据就只能靠你日常的备份了。</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latin typeface="Times New Roman" panose="02020603050405020304" pitchFamily="18" charset="0"/>
                <a:ea typeface="宋体" panose="02010600030101010101" pitchFamily="2" charset="-122"/>
                <a:sym typeface="+mn-ea"/>
              </a:rPr>
              <a:t>第三章信息技术基础知识</a:t>
            </a:r>
          </a:p>
        </p:txBody>
      </p:sp>
      <p:sp>
        <p:nvSpPr>
          <p:cNvPr id="3" name="内容占位符 2"/>
          <p:cNvSpPr>
            <a:spLocks noGrp="1"/>
          </p:cNvSpPr>
          <p:nvPr>
            <p:ph idx="1"/>
          </p:nvPr>
        </p:nvSpPr>
        <p:spPr/>
        <p:txBody>
          <a:bodyPr/>
          <a:lstStyle/>
          <a:p>
            <a:r>
              <a:rPr lang="zh-CN" altLang="en-US" sz="1600" b="1">
                <a:latin typeface="宋体" panose="02010600030101010101" pitchFamily="2" charset="-122"/>
                <a:ea typeface="宋体" panose="02010600030101010101" pitchFamily="2" charset="-122"/>
              </a:rPr>
              <a:t>信息技术的定义</a:t>
            </a:r>
          </a:p>
          <a:p>
            <a:pPr marL="0" indent="0">
              <a:buNone/>
            </a:pPr>
            <a:r>
              <a:rPr lang="en-US" altLang="zh-CN" sz="1600">
                <a:latin typeface="宋体" panose="02010600030101010101" pitchFamily="2" charset="-122"/>
                <a:ea typeface="宋体" panose="02010600030101010101" pitchFamily="2" charset="-122"/>
              </a:rPr>
              <a:t>   </a:t>
            </a:r>
            <a:r>
              <a:rPr lang="zh-CN" altLang="en-US" sz="1600">
                <a:latin typeface="宋体" panose="02010600030101010101" pitchFamily="2" charset="-122"/>
                <a:ea typeface="宋体" panose="02010600030101010101" pitchFamily="2" charset="-122"/>
              </a:rPr>
              <a:t>信息技术，是管理和处理信息所采用的各种技术总称。它主要是应用计算机科学和通信技术来设计、开发、安装和实施信息系统及应用软件。信息技术包括信息传递过程中的各个方面，即信息的产生、收集、交换、存储、传输、显示、识别、提取、控制、加工和利用等技术，概括来说信息技术可以从广义、中义、狭义三个层面来定义。</a:t>
            </a:r>
          </a:p>
          <a:p>
            <a:pPr marL="0" indent="0">
              <a:buNone/>
            </a:pPr>
            <a:r>
              <a:rPr lang="en-US" altLang="zh-CN" sz="1600">
                <a:latin typeface="宋体" panose="02010600030101010101" pitchFamily="2" charset="-122"/>
                <a:ea typeface="宋体" panose="02010600030101010101" pitchFamily="2" charset="-122"/>
              </a:rPr>
              <a:t>1</a:t>
            </a:r>
            <a:r>
              <a:rPr lang="zh-CN" altLang="en-US" sz="1600">
                <a:latin typeface="宋体" panose="02010600030101010101" pitchFamily="2" charset="-122"/>
                <a:ea typeface="宋体" panose="02010600030101010101" pitchFamily="2" charset="-122"/>
              </a:rPr>
              <a:t>）广义而言，信息技术是指能充分利用与扩展人类信息器官功能的 各种方法、工具与技能的总和。该定义强调的是从哲学上阐述信息技术与人的本质关系。</a:t>
            </a:r>
          </a:p>
          <a:p>
            <a:pPr marL="0" indent="0">
              <a:buNone/>
            </a:pPr>
            <a:r>
              <a:rPr lang="en-US" altLang="zh-CN" sz="1600">
                <a:latin typeface="宋体" panose="02010600030101010101" pitchFamily="2" charset="-122"/>
                <a:ea typeface="宋体" panose="02010600030101010101" pitchFamily="2" charset="-122"/>
              </a:rPr>
              <a:t>2</a:t>
            </a:r>
            <a:r>
              <a:rPr lang="zh-CN" altLang="en-US" sz="1600">
                <a:latin typeface="宋体" panose="02010600030101010101" pitchFamily="2" charset="-122"/>
                <a:ea typeface="宋体" panose="02010600030101010101" pitchFamily="2" charset="-122"/>
              </a:rPr>
              <a:t>）中义而言，信息技术是指对信患进行采集、传输、存储、加工、表达的各种技术之和《该定义强调的是人们对信息技术功能与过程的一般理解。</a:t>
            </a:r>
          </a:p>
          <a:p>
            <a:pPr marL="0" indent="0">
              <a:buNone/>
            </a:pPr>
            <a:r>
              <a:rPr lang="en-US" altLang="zh-CN" sz="1600">
                <a:latin typeface="宋体" panose="02010600030101010101" pitchFamily="2" charset="-122"/>
                <a:ea typeface="宋体" panose="02010600030101010101" pitchFamily="2" charset="-122"/>
              </a:rPr>
              <a:t>3</a:t>
            </a:r>
            <a:r>
              <a:rPr lang="zh-CN" altLang="en-US" sz="1600">
                <a:latin typeface="宋体" panose="02010600030101010101" pitchFamily="2" charset="-122"/>
                <a:ea typeface="宋体" panose="02010600030101010101" pitchFamily="2" charset="-122"/>
              </a:rPr>
              <a:t>）狭义而言，信息技术是指利用计算机、网络、广播电视等各种硬件设备及软件工具与科学方法，对文图声像各种信息进行获取、加工、存储、传辕与使用的技术之和。该定义强调的是信息技术的现代化与髙科技含量。</a:t>
            </a:r>
          </a:p>
          <a:p>
            <a:pPr marL="0" indent="0">
              <a:buNone/>
            </a:pPr>
            <a:r>
              <a:rPr lang="zh-CN" altLang="en-US" sz="1600">
                <a:latin typeface="宋体" panose="02010600030101010101" pitchFamily="2" charset="-122"/>
                <a:ea typeface="宋体" panose="02010600030101010101" pitchFamily="2" charset="-122"/>
              </a:rPr>
              <a:t>信息技术，是主要用于管理和处理信息所采用的各种技术的总称，它主要是应用计算机科学和通信技术来设计、开发、安装和实施信息系统及应用软件。它也常被称为信息和通信技术。主要包括传感技术、计算机技术、微电子技术和通信技术。</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p:cNvSpPr>
          <p:nvPr>
            <p:ph type="title"/>
          </p:nvPr>
        </p:nvSpPr>
        <p:spPr>
          <a:xfrm>
            <a:off x="533400" y="633413"/>
            <a:ext cx="8229600" cy="563562"/>
          </a:xfrm>
        </p:spPr>
        <p:txBody>
          <a:bodyPr vert="horz" wrap="square" lIns="91440" tIns="45720" rIns="91440" bIns="45720" anchor="ctr" anchorCtr="0"/>
          <a:lstStyle/>
          <a:p>
            <a:pPr eaLnBrk="1" hangingPunct="1"/>
            <a:r>
              <a:rPr lang="zh-CN" altLang="en-US" sz="3200" dirty="0">
                <a:ea typeface="宋体" panose="02010600030101010101" pitchFamily="2" charset="-122"/>
              </a:rPr>
              <a:t>第一章 </a:t>
            </a:r>
            <a:r>
              <a:rPr lang="zh-CN" altLang="en-US" sz="3200" b="1" dirty="0">
                <a:ea typeface="宋体" panose="02010600030101010101" pitchFamily="2" charset="-122"/>
              </a:rPr>
              <a:t>电子信息产业发展及趋势</a:t>
            </a:r>
            <a:br>
              <a:rPr lang="en-US" altLang="zh-CN" sz="3200" b="1" dirty="0">
                <a:ea typeface="宋体" panose="02010600030101010101" pitchFamily="2" charset="-122"/>
              </a:rPr>
            </a:br>
            <a:endParaRPr lang="zh-CN" altLang="en-US" sz="3200" dirty="0">
              <a:latin typeface="Times New Roman" panose="02020603050405020304" pitchFamily="18" charset="0"/>
              <a:ea typeface="宋体" panose="02010600030101010101" pitchFamily="2" charset="-122"/>
            </a:endParaRPr>
          </a:p>
        </p:txBody>
      </p:sp>
      <p:sp>
        <p:nvSpPr>
          <p:cNvPr id="10243" name="Rectangle 3"/>
          <p:cNvSpPr>
            <a:spLocks noGrp="1"/>
          </p:cNvSpPr>
          <p:nvPr>
            <p:ph idx="1"/>
          </p:nvPr>
        </p:nvSpPr>
        <p:spPr>
          <a:xfrm>
            <a:off x="179388" y="1052513"/>
            <a:ext cx="8229600" cy="5248275"/>
          </a:xfrm>
        </p:spPr>
        <p:txBody>
          <a:bodyPr vert="horz" wrap="square" lIns="91440" tIns="45720" rIns="91440" bIns="45720" anchor="t" anchorCtr="0"/>
          <a:lstStyle/>
          <a:p>
            <a:pPr marL="0" indent="0">
              <a:buNone/>
            </a:pPr>
            <a:r>
              <a:rPr lang="zh-CN" altLang="zh-CN" sz="1600" dirty="0">
                <a:latin typeface="宋体" panose="02010600030101010101" pitchFamily="2" charset="-122"/>
                <a:ea typeface="宋体" panose="02010600030101010101" pitchFamily="2" charset="-122"/>
                <a:cs typeface="宋体" panose="02010600030101010101" pitchFamily="2" charset="-122"/>
              </a:rPr>
              <a:t>（2）“数字经济”借力电子信息技术成为经济增长新驱动</a:t>
            </a:r>
          </a:p>
          <a:p>
            <a:pPr marL="0" indent="0">
              <a:buNone/>
            </a:pPr>
            <a:r>
              <a:rPr lang="en-US" altLang="zh-CN" sz="1600" dirty="0">
                <a:latin typeface="宋体" panose="02010600030101010101" pitchFamily="2" charset="-122"/>
                <a:ea typeface="宋体" panose="02010600030101010101" pitchFamily="2" charset="-122"/>
                <a:cs typeface="宋体" panose="02010600030101010101" pitchFamily="2" charset="-122"/>
              </a:rPr>
              <a:t>  </a:t>
            </a:r>
            <a:r>
              <a:rPr lang="zh-CN" altLang="zh-CN" sz="1600" dirty="0">
                <a:latin typeface="宋体" panose="02010600030101010101" pitchFamily="2" charset="-122"/>
                <a:ea typeface="宋体" panose="02010600030101010101" pitchFamily="2" charset="-122"/>
                <a:cs typeface="宋体" panose="02010600030101010101" pitchFamily="2" charset="-122"/>
              </a:rPr>
              <a:t>“数字经济”是以数字化的知识和信息为关键生产要素，以现代信息网络为重要载体，从而提高传统产业数字化、智能化水平的新型经济形态。而电子信息产业是数字经济对传统产业进行数字化和智能化提升的技术实现方式。传统产业均需基于物联网、通讯技术、网络信息技术或搭载电子元器件等方式以实现数字化和智能化升级。</a:t>
            </a:r>
          </a:p>
          <a:p>
            <a:pPr marL="0" indent="0">
              <a:buNone/>
            </a:pPr>
            <a:r>
              <a:rPr lang="en-US" altLang="zh-CN" sz="1600" dirty="0">
                <a:latin typeface="宋体" panose="02010600030101010101" pitchFamily="2" charset="-122"/>
                <a:ea typeface="宋体" panose="02010600030101010101" pitchFamily="2" charset="-122"/>
                <a:cs typeface="宋体" panose="02010600030101010101" pitchFamily="2" charset="-122"/>
              </a:rPr>
              <a:t>  </a:t>
            </a:r>
            <a:r>
              <a:rPr lang="zh-CN" altLang="zh-CN" sz="1600" dirty="0">
                <a:latin typeface="宋体" panose="02010600030101010101" pitchFamily="2" charset="-122"/>
                <a:ea typeface="宋体" panose="02010600030101010101" pitchFamily="2" charset="-122"/>
                <a:cs typeface="宋体" panose="02010600030101010101" pitchFamily="2" charset="-122"/>
              </a:rPr>
              <a:t>“十四五”规划提出，到 2035 年，数字经济核心产业增加值占 GDP 的比重将达到 10%。近年来，我国数字经济已呈现快速增长趋势，由 2008 年的 4.8 万亿元快速增长至 2021 年的 45.5 万亿元。</a:t>
            </a:r>
          </a:p>
          <a:p>
            <a:pPr marL="0" indent="0">
              <a:buNone/>
            </a:pPr>
            <a:r>
              <a:rPr lang="en-US" altLang="zh-CN" sz="1600" dirty="0">
                <a:latin typeface="宋体" panose="02010600030101010101" pitchFamily="2" charset="-122"/>
                <a:ea typeface="宋体" panose="02010600030101010101" pitchFamily="2" charset="-122"/>
                <a:cs typeface="宋体" panose="02010600030101010101" pitchFamily="2" charset="-122"/>
              </a:rPr>
              <a:t>  </a:t>
            </a:r>
            <a:r>
              <a:rPr lang="zh-CN" altLang="zh-CN" sz="1600" dirty="0">
                <a:latin typeface="宋体" panose="02010600030101010101" pitchFamily="2" charset="-122"/>
                <a:ea typeface="宋体" panose="02010600030101010101" pitchFamily="2" charset="-122"/>
                <a:cs typeface="宋体" panose="02010600030101010101" pitchFamily="2" charset="-122"/>
              </a:rPr>
              <a:t>随着生活领域的数字化应用爆发、生产领域的数字化转型意愿提升，以及在政府端数字政务的推行，均使得数字经济迎来疫情之下的逆势增长，并已成为当前最具活力、辐射范围最广的新经济形态。而未来，在“国内大循环为主体、国际国内双循环”格局下，生活消费、生产制造、政府管理等多领域还将进一步进行数字化、智能化提升，从而为数字经济带来新一轮增长动力。</a:t>
            </a:r>
          </a:p>
          <a:p>
            <a:pPr marL="0" indent="0" eaLnBrk="1" hangingPunct="1">
              <a:buNone/>
            </a:pPr>
            <a:endParaRPr lang="en-US" altLang="zh-CN" sz="1600" dirty="0">
              <a:latin typeface="宋体" panose="02010600030101010101" pitchFamily="2" charset="-122"/>
              <a:ea typeface="宋体" panose="02010600030101010101" pitchFamily="2" charset="-122"/>
              <a:cs typeface="宋体" panose="02010600030101010101" pitchFamily="2" charset="-122"/>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latin typeface="Times New Roman" panose="02020603050405020304" pitchFamily="18" charset="0"/>
                <a:ea typeface="宋体" panose="02010600030101010101" pitchFamily="2" charset="-122"/>
                <a:sym typeface="+mn-ea"/>
              </a:rPr>
              <a:t>第三章信息技术基础知识</a:t>
            </a:r>
            <a:endParaRPr lang="zh-CN" altLang="en-US"/>
          </a:p>
        </p:txBody>
      </p:sp>
      <p:sp>
        <p:nvSpPr>
          <p:cNvPr id="3" name="内容占位符 2"/>
          <p:cNvSpPr>
            <a:spLocks noGrp="1"/>
          </p:cNvSpPr>
          <p:nvPr>
            <p:ph idx="1"/>
          </p:nvPr>
        </p:nvSpPr>
        <p:spPr/>
        <p:txBody>
          <a:bodyPr/>
          <a:lstStyle/>
          <a:p>
            <a:r>
              <a:rPr lang="zh-CN" altLang="en-US" sz="1600" b="1">
                <a:latin typeface="宋体" panose="02010600030101010101" pitchFamily="2" charset="-122"/>
                <a:ea typeface="宋体" panose="02010600030101010101" pitchFamily="2" charset="-122"/>
                <a:cs typeface="宋体" panose="02010600030101010101" pitchFamily="2" charset="-122"/>
              </a:rPr>
              <a:t>信息技术的研究范围 </a:t>
            </a:r>
          </a:p>
          <a:p>
            <a:pPr marL="0" indent="0">
              <a:buNone/>
            </a:pPr>
            <a:r>
              <a:rPr lang="zh-CN" altLang="en-US" sz="1600">
                <a:latin typeface="宋体" panose="02010600030101010101" pitchFamily="2" charset="-122"/>
                <a:ea typeface="宋体" panose="02010600030101010101" pitchFamily="2" charset="-122"/>
                <a:cs typeface="宋体" panose="02010600030101010101" pitchFamily="2" charset="-122"/>
              </a:rPr>
              <a:t>1.感测与识别技术。它的作用是扩展人获取信息的感觉器官功 能。它包括信息识别、信息提取、信息检测等技术。这类技术的总称 是“传 感技术”》 它几乎可以扩展人类所有感觉器官的传感功能。传感技术、测量技术与通信技术相结合而产生的遥感技术，更使人感知信息的能力得到进一步的加强。信息识别包括文字识别、语音识别和图形识别等，通常采用一种叫作“模式识别”的方法。  </a:t>
            </a:r>
          </a:p>
          <a:p>
            <a:pPr marL="0" indent="0">
              <a:buNone/>
            </a:pPr>
            <a:r>
              <a:rPr lang="zh-CN" altLang="en-US" sz="1600">
                <a:latin typeface="宋体" panose="02010600030101010101" pitchFamily="2" charset="-122"/>
                <a:ea typeface="宋体" panose="02010600030101010101" pitchFamily="2" charset="-122"/>
                <a:cs typeface="宋体" panose="02010600030101010101" pitchFamily="2" charset="-122"/>
              </a:rPr>
              <a:t>2.信息传递技术。它的主要功能是实现信息快速、可靠、安全的转移。各种通信技术都属于这个范畴。广播技术也是一种传递信息的技术。 由于存储、 记录可以看成是从“现在”向“未来”或从“过去”向“现在”传递信息的—种活动，因而也可将它看作是信息传递技术的一种。  </a:t>
            </a:r>
          </a:p>
          <a:p>
            <a:pPr marL="0" indent="0">
              <a:buNone/>
            </a:pPr>
            <a:r>
              <a:rPr lang="zh-CN" altLang="en-US" sz="1600">
                <a:latin typeface="宋体" panose="02010600030101010101" pitchFamily="2" charset="-122"/>
                <a:ea typeface="宋体" panose="02010600030101010101" pitchFamily="2" charset="-122"/>
                <a:cs typeface="宋体" panose="02010600030101010101" pitchFamily="2" charset="-122"/>
              </a:rPr>
              <a:t>3.信息处理与再生技术。信息处理包括对信息的编码、压缩、加密等。在对信息进行处理的基础上，还可形成一些新的更深层次的决策信息，这称为信息的“再生”。信息的处理与再生都有賴于现代电子计算机的超凡功能。信息施用技术。是信息过程的最后环节，它包括控制技术、显示技术等。</a:t>
            </a:r>
          </a:p>
          <a:p>
            <a:pPr marL="0" indent="0">
              <a:buNone/>
            </a:pPr>
            <a:endParaRPr lang="zh-CN" altLang="en-US" sz="1600">
              <a:latin typeface="宋体" panose="02010600030101010101" pitchFamily="2" charset="-122"/>
              <a:ea typeface="宋体" panose="02010600030101010101" pitchFamily="2" charset="-122"/>
              <a:cs typeface="宋体" panose="02010600030101010101" pitchFamily="2" charset="-122"/>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latin typeface="Times New Roman" panose="02020603050405020304" pitchFamily="18" charset="0"/>
                <a:ea typeface="宋体" panose="02010600030101010101" pitchFamily="2" charset="-122"/>
                <a:sym typeface="+mn-ea"/>
              </a:rPr>
              <a:t>第三章信息技术基础知识</a:t>
            </a:r>
            <a:endParaRPr lang="zh-CN" altLang="en-US"/>
          </a:p>
        </p:txBody>
      </p:sp>
      <p:sp>
        <p:nvSpPr>
          <p:cNvPr id="3" name="内容占位符 2"/>
          <p:cNvSpPr>
            <a:spLocks noGrp="1"/>
          </p:cNvSpPr>
          <p:nvPr>
            <p:ph idx="1"/>
          </p:nvPr>
        </p:nvSpPr>
        <p:spPr/>
        <p:txBody>
          <a:bodyPr/>
          <a:lstStyle/>
          <a:p>
            <a:r>
              <a:rPr lang="zh-CN" altLang="en-US" sz="1600">
                <a:latin typeface="宋体" panose="02010600030101010101" pitchFamily="2" charset="-122"/>
                <a:ea typeface="宋体" panose="02010600030101010101" pitchFamily="2" charset="-122"/>
                <a:cs typeface="宋体" panose="02010600030101010101" pitchFamily="2" charset="-122"/>
              </a:rPr>
              <a:t>信息技术的特征</a:t>
            </a:r>
          </a:p>
          <a:p>
            <a:pPr marL="0" indent="0">
              <a:buNone/>
            </a:pPr>
            <a:r>
              <a:rPr lang="zh-CN" altLang="en-US" sz="1600">
                <a:latin typeface="宋体" panose="02010600030101010101" pitchFamily="2" charset="-122"/>
                <a:ea typeface="宋体" panose="02010600030101010101" pitchFamily="2" charset="-122"/>
                <a:cs typeface="宋体" panose="02010600030101010101" pitchFamily="2" charset="-122"/>
              </a:rPr>
              <a:t>1. 信息技术具有技术的一般特征一一技术性。具体表现为：方法的科学性，工具设备的先进性，技能的熟练性，经验的丰富性，作用过程的快捷性，功能的髙效性等。</a:t>
            </a:r>
          </a:p>
          <a:p>
            <a:pPr marL="0" indent="0">
              <a:buNone/>
            </a:pPr>
            <a:r>
              <a:rPr lang="zh-CN" altLang="en-US" sz="1600">
                <a:latin typeface="宋体" panose="02010600030101010101" pitchFamily="2" charset="-122"/>
                <a:ea typeface="宋体" panose="02010600030101010101" pitchFamily="2" charset="-122"/>
                <a:cs typeface="宋体" panose="02010600030101010101" pitchFamily="2" charset="-122"/>
              </a:rPr>
              <a:t>2. 信息技术具有区别于其他技术的特征一一信息性。具体表现为：信息技术的服务主体是信息，核心功能是提高信息处理与利用的效率、效益。由信息的秉性决定信息技术还具有普遍性、客观性、相对性、动态性、共享性、可变换性等特性。</a:t>
            </a:r>
          </a:p>
          <a:p>
            <a:r>
              <a:rPr lang="zh-CN" altLang="en-US" sz="1600">
                <a:latin typeface="宋体" panose="02010600030101010101" pitchFamily="2" charset="-122"/>
                <a:ea typeface="宋体" panose="02010600030101010101" pitchFamily="2" charset="-122"/>
                <a:cs typeface="宋体" panose="02010600030101010101" pitchFamily="2" charset="-122"/>
              </a:rPr>
              <a:t>信息技术的分类</a:t>
            </a:r>
          </a:p>
          <a:p>
            <a:pPr marL="0" indent="0">
              <a:buNone/>
            </a:pPr>
            <a:r>
              <a:rPr lang="zh-CN" altLang="en-US" sz="1600">
                <a:latin typeface="宋体" panose="02010600030101010101" pitchFamily="2" charset="-122"/>
                <a:ea typeface="宋体" panose="02010600030101010101" pitchFamily="2" charset="-122"/>
                <a:cs typeface="宋体" panose="02010600030101010101" pitchFamily="2" charset="-122"/>
              </a:rPr>
              <a:t>1. 按表现形态分类：信息技术可分为硬技术(物化技术)与软技术(非物化技术)</a:t>
            </a:r>
          </a:p>
          <a:p>
            <a:pPr marL="0" indent="0">
              <a:buNone/>
            </a:pPr>
            <a:r>
              <a:rPr lang="zh-CN" altLang="en-US" sz="1600">
                <a:latin typeface="宋体" panose="02010600030101010101" pitchFamily="2" charset="-122"/>
                <a:ea typeface="宋体" panose="02010600030101010101" pitchFamily="2" charset="-122"/>
                <a:cs typeface="宋体" panose="02010600030101010101" pitchFamily="2" charset="-122"/>
              </a:rPr>
              <a:t>2.按工作流程中基本环节分类：信息技术可分为信息获取技术、信息传递技术、信息存储技术、信息加工技术及信息标准化技术。</a:t>
            </a:r>
          </a:p>
          <a:p>
            <a:pPr marL="0" indent="0">
              <a:buNone/>
            </a:pPr>
            <a:r>
              <a:rPr lang="zh-CN" altLang="en-US" sz="1600">
                <a:latin typeface="宋体" panose="02010600030101010101" pitchFamily="2" charset="-122"/>
                <a:ea typeface="宋体" panose="02010600030101010101" pitchFamily="2" charset="-122"/>
                <a:cs typeface="宋体" panose="02010600030101010101" pitchFamily="2" charset="-122"/>
              </a:rPr>
              <a:t>3.按使用的信息设备分类：按使用的信息设备不同，把信息技术分为电话技术、电报技术、广播技术、电视技术、复印技术、缩微技术、卫星技术、计算机技术、网络技术等。从信息的传播模式，将信息技术分为传者信息处理技术、信息通道技术、受者信息处理技术、信息抗干扰技术等。</a:t>
            </a:r>
          </a:p>
          <a:p>
            <a:pPr marL="0" indent="0">
              <a:buNone/>
            </a:pPr>
            <a:r>
              <a:rPr lang="zh-CN" altLang="en-US" sz="1600">
                <a:latin typeface="宋体" panose="02010600030101010101" pitchFamily="2" charset="-122"/>
                <a:ea typeface="宋体" panose="02010600030101010101" pitchFamily="2" charset="-122"/>
                <a:cs typeface="宋体" panose="02010600030101010101" pitchFamily="2" charset="-122"/>
              </a:rPr>
              <a:t>4.按技术的功能层次分类</a:t>
            </a:r>
          </a:p>
          <a:p>
            <a:pPr marL="0" indent="0">
              <a:buNone/>
            </a:pPr>
            <a:r>
              <a:rPr lang="zh-CN" altLang="en-US" sz="1600">
                <a:latin typeface="宋体" panose="02010600030101010101" pitchFamily="2" charset="-122"/>
                <a:ea typeface="宋体" panose="02010600030101010101" pitchFamily="2" charset="-122"/>
                <a:cs typeface="宋体" panose="02010600030101010101" pitchFamily="2" charset="-122"/>
              </a:rPr>
              <a:t>分为基础层次的信息技术、支撑层次的信息技术、主体层次的信息技术、应用层次的信息技术、传感技术、通信技术、计算机技术和控制技术是信息技术的四大基本技术，其主要支柱是通讯（Communication）技术、计算机（Computer）技术和控制（Control）技术，即“3C”技术。</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latin typeface="Times New Roman" panose="02020603050405020304" pitchFamily="18" charset="0"/>
                <a:ea typeface="宋体" panose="02010600030101010101" pitchFamily="2" charset="-122"/>
                <a:sym typeface="+mn-ea"/>
              </a:rPr>
              <a:t>第三章信息技术基础知识</a:t>
            </a:r>
            <a:endParaRPr lang="zh-CN" altLang="en-US"/>
          </a:p>
        </p:txBody>
      </p:sp>
      <p:sp>
        <p:nvSpPr>
          <p:cNvPr id="3" name="内容占位符 2"/>
          <p:cNvSpPr>
            <a:spLocks noGrp="1"/>
          </p:cNvSpPr>
          <p:nvPr>
            <p:ph idx="1"/>
          </p:nvPr>
        </p:nvSpPr>
        <p:spPr/>
        <p:txBody>
          <a:bodyPr/>
          <a:lstStyle/>
          <a:p>
            <a:r>
              <a:rPr lang="zh-CN" altLang="en-US" sz="1600">
                <a:latin typeface="宋体" panose="02010600030101010101" pitchFamily="2" charset="-122"/>
                <a:ea typeface="宋体" panose="02010600030101010101" pitchFamily="2" charset="-122"/>
                <a:cs typeface="宋体" panose="02010600030101010101" pitchFamily="2" charset="-122"/>
              </a:rPr>
              <a:t>信息技术的应用 </a:t>
            </a:r>
          </a:p>
          <a:p>
            <a:pPr marL="0" indent="0">
              <a:buNone/>
            </a:pPr>
            <a:r>
              <a:rPr lang="zh-CN" altLang="en-US" sz="1600">
                <a:latin typeface="宋体" panose="02010600030101010101" pitchFamily="2" charset="-122"/>
                <a:ea typeface="宋体" panose="02010600030101010101" pitchFamily="2" charset="-122"/>
                <a:cs typeface="宋体" panose="02010600030101010101" pitchFamily="2" charset="-122"/>
              </a:rPr>
              <a:t>1. 在日常学习生活方面的应用，如査找资料、了解新闻、网上购物、网上娱乐以及远程教育等，大大方便了人们的日常生活，使人们的学习内容更丰富。</a:t>
            </a:r>
          </a:p>
          <a:p>
            <a:pPr marL="0" indent="0">
              <a:buNone/>
            </a:pPr>
            <a:r>
              <a:rPr lang="zh-CN" altLang="en-US" sz="1600">
                <a:latin typeface="宋体" panose="02010600030101010101" pitchFamily="2" charset="-122"/>
                <a:ea typeface="宋体" panose="02010600030101010101" pitchFamily="2" charset="-122"/>
                <a:cs typeface="宋体" panose="02010600030101010101" pitchFamily="2" charset="-122"/>
              </a:rPr>
              <a:t>2. 在通信服务方面的应用，如手机通话、发送短信、收发电子邮件、通过论坛发表看法以及通过网络视頻功能进行远程可视通话， 使人们进行信息交流的手段越来越丰富了。</a:t>
            </a:r>
          </a:p>
          <a:p>
            <a:pPr marL="0" indent="0">
              <a:buNone/>
            </a:pPr>
            <a:r>
              <a:rPr lang="zh-CN" altLang="en-US" sz="1600">
                <a:latin typeface="宋体" panose="02010600030101010101" pitchFamily="2" charset="-122"/>
                <a:ea typeface="宋体" panose="02010600030101010101" pitchFamily="2" charset="-122"/>
                <a:cs typeface="宋体" panose="02010600030101010101" pitchFamily="2" charset="-122"/>
              </a:rPr>
              <a:t>3. 在金融和商业中的应用，如一部分人可由原来的按时定点上班变为在家上班，可以在网上会议、网上洽谈生意，通过建立办公自动化管理系统，了解企业每天的生产运转情况，采用计算机辅助设计，更准确地把提未来真实的产品。</a:t>
            </a:r>
          </a:p>
          <a:p>
            <a:pPr marL="0" indent="0">
              <a:buNone/>
            </a:pPr>
            <a:r>
              <a:rPr lang="zh-CN" altLang="en-US" sz="1600">
                <a:latin typeface="宋体" panose="02010600030101010101" pitchFamily="2" charset="-122"/>
                <a:ea typeface="宋体" panose="02010600030101010101" pitchFamily="2" charset="-122"/>
                <a:cs typeface="宋体" panose="02010600030101010101" pitchFamily="2" charset="-122"/>
              </a:rPr>
              <a:t>4. 在科学技术方面的应用，如可以通过计算机仿真技术模拟现实中可能出现的状况，便于验证各种科学的假设，以微电子技术为核心的信息技术，带动了空间开发、新能源开发、生物工程等一批尖端 技术的发展，天文工作者将通过太空望远镜、人造卫星等收集的太空信息存入计算机系统，由计算机分析数据并描绘出星球模型、模拟其活动状态，使得千年难得一见的天文现象得以再现。信息技术在各个领域被广泛应用并对其发展产生了巨大的推动作用，影响是深远的。</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latin typeface="Times New Roman" panose="02020603050405020304" pitchFamily="18" charset="0"/>
                <a:ea typeface="宋体" panose="02010600030101010101" pitchFamily="2" charset="-122"/>
                <a:sym typeface="+mn-ea"/>
              </a:rPr>
              <a:t>第三章信息技术基础知识</a:t>
            </a:r>
            <a:endParaRPr lang="zh-CN" altLang="en-US"/>
          </a:p>
        </p:txBody>
      </p:sp>
      <p:sp>
        <p:nvSpPr>
          <p:cNvPr id="3" name="内容占位符 2"/>
          <p:cNvSpPr>
            <a:spLocks noGrp="1"/>
          </p:cNvSpPr>
          <p:nvPr>
            <p:ph idx="1"/>
          </p:nvPr>
        </p:nvSpPr>
        <p:spPr/>
        <p:txBody>
          <a:bodyPr/>
          <a:lstStyle/>
          <a:p>
            <a:r>
              <a:rPr lang="zh-CN" altLang="en-US" sz="1600">
                <a:latin typeface="宋体" panose="02010600030101010101" pitchFamily="2" charset="-122"/>
                <a:ea typeface="宋体" panose="02010600030101010101" pitchFamily="2" charset="-122"/>
                <a:cs typeface="宋体" panose="02010600030101010101" pitchFamily="2" charset="-122"/>
              </a:rPr>
              <a:t>信息技术的发展 </a:t>
            </a:r>
          </a:p>
          <a:p>
            <a:pPr marL="0" indent="0">
              <a:buNone/>
            </a:pPr>
            <a:r>
              <a:rPr lang="zh-CN" altLang="en-US" sz="1600">
                <a:latin typeface="宋体" panose="02010600030101010101" pitchFamily="2" charset="-122"/>
                <a:ea typeface="宋体" panose="02010600030101010101" pitchFamily="2" charset="-122"/>
                <a:cs typeface="宋体" panose="02010600030101010101" pitchFamily="2" charset="-122"/>
              </a:rPr>
              <a:t>信息技术的产生和发展历程经历了五次革命性的变革：</a:t>
            </a:r>
          </a:p>
          <a:p>
            <a:pPr marL="0" indent="0">
              <a:buNone/>
            </a:pPr>
            <a:r>
              <a:rPr lang="zh-CN" altLang="en-US" sz="1600">
                <a:latin typeface="宋体" panose="02010600030101010101" pitchFamily="2" charset="-122"/>
                <a:ea typeface="宋体" panose="02010600030101010101" pitchFamily="2" charset="-122"/>
                <a:cs typeface="宋体" panose="02010600030101010101" pitchFamily="2" charset="-122"/>
              </a:rPr>
              <a:t>第一次是语言的使用，语言成为人类进行思想交流和信息传播不可缺少的工具。（时间：后巴别塔时代）</a:t>
            </a:r>
          </a:p>
          <a:p>
            <a:pPr marL="0" indent="0">
              <a:buNone/>
            </a:pPr>
            <a:r>
              <a:rPr lang="zh-CN" altLang="en-US" sz="1600">
                <a:latin typeface="宋体" panose="02010600030101010101" pitchFamily="2" charset="-122"/>
                <a:ea typeface="宋体" panose="02010600030101010101" pitchFamily="2" charset="-122"/>
                <a:cs typeface="宋体" panose="02010600030101010101" pitchFamily="2" charset="-122"/>
              </a:rPr>
              <a:t>第二次是文字的出现和使用，使人类对信息的保存和传播取得重大突破，超越了时间和地域的局限。（时间：铁器时代，约公元前14世纪〉</a:t>
            </a:r>
          </a:p>
          <a:p>
            <a:pPr marL="0" indent="0">
              <a:buNone/>
            </a:pPr>
            <a:r>
              <a:rPr lang="zh-CN" altLang="en-US" sz="1600">
                <a:latin typeface="宋体" panose="02010600030101010101" pitchFamily="2" charset="-122"/>
                <a:ea typeface="宋体" panose="02010600030101010101" pitchFamily="2" charset="-122"/>
                <a:cs typeface="宋体" panose="02010600030101010101" pitchFamily="2" charset="-122"/>
              </a:rPr>
              <a:t>第三次是印刷术的发明和使用，使书、报刊成为重要的信息储存和传播的媒体。（时间：公元6世纪中国隋代开始有刻板印刷，至15世纪出现日臻完善的近代印刷术）</a:t>
            </a:r>
          </a:p>
          <a:p>
            <a:pPr marL="0" indent="0">
              <a:buNone/>
            </a:pPr>
            <a:r>
              <a:rPr lang="zh-CN" altLang="en-US" sz="1600">
                <a:latin typeface="宋体" panose="02010600030101010101" pitchFamily="2" charset="-122"/>
                <a:ea typeface="宋体" panose="02010600030101010101" pitchFamily="2" charset="-122"/>
                <a:cs typeface="宋体" panose="02010600030101010101" pitchFamily="2" charset="-122"/>
              </a:rPr>
              <a:t>第四次信息革命是电报、电话、广播和电视的发明和普及应用。</a:t>
            </a:r>
          </a:p>
          <a:p>
            <a:pPr marL="0" indent="0">
              <a:buNone/>
            </a:pPr>
            <a:r>
              <a:rPr lang="zh-CN" altLang="en-US" sz="1600">
                <a:latin typeface="宋体" panose="02010600030101010101" pitchFamily="2" charset="-122"/>
                <a:ea typeface="宋体" panose="02010600030101010101" pitchFamily="2" charset="-122"/>
                <a:cs typeface="宋体" panose="02010600030101010101" pitchFamily="2" charset="-122"/>
              </a:rPr>
              <a:t>第五次信息技术革命始于20世纪60年代，其标志是电子计算机的普及应用及计算机与现代通信技术的有机结合。</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latin typeface="Times New Roman" panose="02020603050405020304" pitchFamily="18" charset="0"/>
                <a:ea typeface="宋体" panose="02010600030101010101" pitchFamily="2" charset="-122"/>
                <a:sym typeface="+mn-ea"/>
              </a:rPr>
              <a:t>第三章信息技术基础知识</a:t>
            </a:r>
            <a:endParaRPr lang="zh-CN" altLang="en-US"/>
          </a:p>
        </p:txBody>
      </p:sp>
      <p:sp>
        <p:nvSpPr>
          <p:cNvPr id="3" name="内容占位符 2"/>
          <p:cNvSpPr>
            <a:spLocks noGrp="1"/>
          </p:cNvSpPr>
          <p:nvPr>
            <p:ph idx="1"/>
          </p:nvPr>
        </p:nvSpPr>
        <p:spPr/>
        <p:txBody>
          <a:bodyPr/>
          <a:lstStyle/>
          <a:p>
            <a:r>
              <a:rPr lang="zh-CN" altLang="en-US" sz="1600">
                <a:latin typeface="宋体" panose="02010600030101010101" pitchFamily="2" charset="-122"/>
                <a:ea typeface="宋体" panose="02010600030101010101" pitchFamily="2" charset="-122"/>
                <a:cs typeface="宋体" panose="02010600030101010101" pitchFamily="2" charset="-122"/>
              </a:rPr>
              <a:t>新一代信息技术</a:t>
            </a:r>
          </a:p>
          <a:p>
            <a:pPr marL="0" indent="0">
              <a:buNone/>
            </a:pPr>
            <a:r>
              <a:rPr lang="zh-CN" altLang="en-US" sz="1600">
                <a:latin typeface="宋体" panose="02010600030101010101" pitchFamily="2" charset="-122"/>
                <a:ea typeface="宋体" panose="02010600030101010101" pitchFamily="2" charset="-122"/>
                <a:cs typeface="宋体" panose="02010600030101010101" pitchFamily="2" charset="-122"/>
              </a:rPr>
              <a:t>1.人工智能</a:t>
            </a:r>
          </a:p>
          <a:p>
            <a:pPr marL="0" indent="0">
              <a:buNone/>
            </a:pPr>
            <a:r>
              <a:rPr lang="zh-CN" altLang="en-US" sz="1600">
                <a:latin typeface="宋体" panose="02010600030101010101" pitchFamily="2" charset="-122"/>
                <a:ea typeface="宋体" panose="02010600030101010101" pitchFamily="2" charset="-122"/>
                <a:cs typeface="宋体" panose="02010600030101010101" pitchFamily="2" charset="-122"/>
              </a:rPr>
              <a:t>人工智能（Artificial Intelligence，AI），是研究、开发用于模拟、延伸和扩展人的智能的理论、方法、技术及应用系统的一门新的技术科学,是计算机学科的一个重要分支。</a:t>
            </a:r>
          </a:p>
          <a:p>
            <a:pPr marL="0" indent="0">
              <a:buNone/>
            </a:pPr>
            <a:r>
              <a:rPr lang="zh-CN" altLang="en-US" sz="1600">
                <a:latin typeface="宋体" panose="02010600030101010101" pitchFamily="2" charset="-122"/>
                <a:ea typeface="宋体" panose="02010600030101010101" pitchFamily="2" charset="-122"/>
                <a:cs typeface="宋体" panose="02010600030101010101" pitchFamily="2" charset="-122"/>
              </a:rPr>
              <a:t>人工智能是研究使计算机来模拟人的某些思维过程和智能行为（如学习、推理、思考、规划等）的学科，主要包括计算机实现智能的原理、制造类似于人脑智能的计算机，使计算机能实现更高层次的应用。</a:t>
            </a:r>
          </a:p>
          <a:p>
            <a:pPr marL="0" indent="0">
              <a:buNone/>
            </a:pPr>
            <a:r>
              <a:rPr lang="zh-CN" altLang="en-US" sz="1600">
                <a:latin typeface="宋体" panose="02010600030101010101" pitchFamily="2" charset="-122"/>
                <a:ea typeface="宋体" panose="02010600030101010101" pitchFamily="2" charset="-122"/>
                <a:cs typeface="宋体" panose="02010600030101010101" pitchFamily="2" charset="-122"/>
              </a:rPr>
              <a:t>2.云计算</a:t>
            </a:r>
          </a:p>
          <a:p>
            <a:pPr marL="0" indent="0">
              <a:buNone/>
            </a:pPr>
            <a:r>
              <a:rPr lang="zh-CN" altLang="en-US" sz="1600">
                <a:latin typeface="宋体" panose="02010600030101010101" pitchFamily="2" charset="-122"/>
                <a:ea typeface="宋体" panose="02010600030101010101" pitchFamily="2" charset="-122"/>
                <a:cs typeface="宋体" panose="02010600030101010101" pitchFamily="2" charset="-122"/>
              </a:rPr>
              <a:t>云计算（Cloud Computing）实质是基于网络的超级计算模式，在云计算基地把大量的电脑和服务器连在一起形成一片“云”，用户无论在何地何时无须通过基地、工作人员就可以利用个人电脑、手机等智能设备的客户端界面连接到云，在云平台增加和删减所需资源，达到资源的有效利用。它的计算能力达到每秒数亿万次以上。</a:t>
            </a:r>
          </a:p>
          <a:p>
            <a:pPr marL="0" indent="0">
              <a:buNone/>
            </a:pPr>
            <a:r>
              <a:rPr lang="zh-CN" altLang="en-US" sz="1600">
                <a:latin typeface="宋体" panose="02010600030101010101" pitchFamily="2" charset="-122"/>
                <a:ea typeface="宋体" panose="02010600030101010101" pitchFamily="2" charset="-122"/>
                <a:cs typeface="宋体" panose="02010600030101010101" pitchFamily="2" charset="-122"/>
              </a:rPr>
              <a:t>“云应用”是云计算技术在应用层的具体体现，是“云计算”概念的子集。云计算作为一种宏观技术发展概念而存在，而云应用则是直接面对用户解决实际问题的产品。云应用遍及各个方面，例如：云存储、云服务、云物联、云安全及云办公等等。</a:t>
            </a:r>
          </a:p>
          <a:p>
            <a:pPr marL="0" indent="0">
              <a:buNone/>
            </a:pPr>
            <a:endParaRPr lang="zh-CN" altLang="en-US" sz="1600">
              <a:latin typeface="宋体" panose="02010600030101010101" pitchFamily="2" charset="-122"/>
              <a:ea typeface="宋体" panose="02010600030101010101" pitchFamily="2" charset="-122"/>
              <a:cs typeface="宋体" panose="02010600030101010101" pitchFamily="2" charset="-122"/>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latin typeface="Times New Roman" panose="02020603050405020304" pitchFamily="18" charset="0"/>
                <a:ea typeface="宋体" panose="02010600030101010101" pitchFamily="2" charset="-122"/>
                <a:sym typeface="+mn-ea"/>
              </a:rPr>
              <a:t>第三章信息技术基础知识</a:t>
            </a:r>
            <a:endParaRPr lang="zh-CN" altLang="en-US"/>
          </a:p>
        </p:txBody>
      </p:sp>
      <p:sp>
        <p:nvSpPr>
          <p:cNvPr id="3" name="内容占位符 2"/>
          <p:cNvSpPr>
            <a:spLocks noGrp="1"/>
          </p:cNvSpPr>
          <p:nvPr>
            <p:ph idx="1"/>
          </p:nvPr>
        </p:nvSpPr>
        <p:spPr/>
        <p:txBody>
          <a:bodyPr/>
          <a:lstStyle/>
          <a:p>
            <a:pPr marL="0" indent="0">
              <a:buNone/>
            </a:pPr>
            <a:r>
              <a:rPr lang="zh-CN" altLang="en-US" sz="1500">
                <a:latin typeface="宋体" panose="02010600030101010101" pitchFamily="2" charset="-122"/>
                <a:ea typeface="宋体" panose="02010600030101010101" pitchFamily="2" charset="-122"/>
                <a:cs typeface="宋体" panose="02010600030101010101" pitchFamily="2" charset="-122"/>
              </a:rPr>
              <a:t>3.大数据</a:t>
            </a:r>
          </a:p>
          <a:p>
            <a:pPr marL="0" indent="0">
              <a:buNone/>
            </a:pPr>
            <a:r>
              <a:rPr lang="zh-CN" altLang="en-US" sz="1500">
                <a:latin typeface="宋体" panose="02010600030101010101" pitchFamily="2" charset="-122"/>
                <a:ea typeface="宋体" panose="02010600030101010101" pitchFamily="2" charset="-122"/>
                <a:cs typeface="宋体" panose="02010600030101010101" pitchFamily="2" charset="-122"/>
              </a:rPr>
              <a:t>大数据技术（Big Data），或称巨量资料，指的是所涉及的资料规模巨大到无法通过目前主流软件工具，在合理时间内达到撷取、管理、处理、并整理成为帮助企业经营决策更积极目的的资讯。通常情况下，科学家很难直接发现海量数据其中的因果关系，然而，借助大数据相关技术手段，科学家能相对容易地发现其中的关联关系。这种关联关系可以进一步指引科学家深入探究其中的因果关系。</a:t>
            </a:r>
          </a:p>
          <a:p>
            <a:pPr marL="0" indent="0">
              <a:buNone/>
            </a:pPr>
            <a:r>
              <a:rPr lang="zh-CN" altLang="en-US" sz="1500">
                <a:latin typeface="宋体" panose="02010600030101010101" pitchFamily="2" charset="-122"/>
                <a:ea typeface="宋体" panose="02010600030101010101" pitchFamily="2" charset="-122"/>
                <a:cs typeface="宋体" panose="02010600030101010101" pitchFamily="2" charset="-122"/>
              </a:rPr>
              <a:t>近几年，由于移动互联网、云计算、物联网等的发展，使得大数据在商业、金融、通讯、医疗等行业的应用和发展不断深入，并引起广泛关注。这些领域大数据的应用直接深刻地影响着我们的生活、工作和学习。依靠大数据技术对由多种类型数据构成的数据集进行分析和研究，提取有价值的信息，能帮助我们在解决问题时进行科学决策。</a:t>
            </a:r>
          </a:p>
          <a:p>
            <a:pPr marL="0" indent="0">
              <a:buNone/>
            </a:pPr>
            <a:r>
              <a:rPr lang="zh-CN" altLang="en-US" sz="1500">
                <a:latin typeface="宋体" panose="02010600030101010101" pitchFamily="2" charset="-122"/>
                <a:ea typeface="宋体" panose="02010600030101010101" pitchFamily="2" charset="-122"/>
                <a:cs typeface="宋体" panose="02010600030101010101" pitchFamily="2" charset="-122"/>
              </a:rPr>
              <a:t>4.量子信息</a:t>
            </a:r>
          </a:p>
          <a:p>
            <a:pPr marL="0" indent="0">
              <a:buNone/>
            </a:pPr>
            <a:r>
              <a:rPr lang="zh-CN" altLang="en-US" sz="1500">
                <a:latin typeface="宋体" panose="02010600030101010101" pitchFamily="2" charset="-122"/>
                <a:ea typeface="宋体" panose="02010600030101010101" pitchFamily="2" charset="-122"/>
                <a:cs typeface="宋体" panose="02010600030101010101" pitchFamily="2" charset="-122"/>
              </a:rPr>
              <a:t>量子信息(Quantum Information)是关于量子系统“状态“所带有的物理信息，通过量子系统的各种相干特性，如量子并行、量子纠缠和量子不可克隆等，进行计算、编码和信息传输的全新信息方式。量子信息最常见的单位是为量子比特(qubit)。</a:t>
            </a:r>
          </a:p>
          <a:p>
            <a:pPr marL="0" indent="0">
              <a:buNone/>
            </a:pPr>
            <a:r>
              <a:rPr lang="zh-CN" altLang="en-US" sz="1500">
                <a:latin typeface="宋体" panose="02010600030101010101" pitchFamily="2" charset="-122"/>
                <a:ea typeface="宋体" panose="02010600030101010101" pitchFamily="2" charset="-122"/>
                <a:cs typeface="宋体" panose="02010600030101010101" pitchFamily="2" charset="-122"/>
              </a:rPr>
              <a:t>5.移动通信</a:t>
            </a:r>
          </a:p>
          <a:p>
            <a:pPr marL="0" indent="0">
              <a:buNone/>
            </a:pPr>
            <a:r>
              <a:rPr lang="zh-CN" altLang="en-US" sz="1500">
                <a:latin typeface="宋体" panose="02010600030101010101" pitchFamily="2" charset="-122"/>
                <a:ea typeface="宋体" panose="02010600030101010101" pitchFamily="2" charset="-122"/>
                <a:cs typeface="宋体" panose="02010600030101010101" pitchFamily="2" charset="-122"/>
              </a:rPr>
              <a:t>移动通信（Mobile Communications）是沟通移动用户与固定点用户之间或移动用户之间的通信方式。移动通信的双方有一方或两方处于运动中，包括陆、海、空。移动通信系统由移动台、基台、移动交换局组成，若要同某移动台通信，移动交换局通过各基台向全网发出呼叫，被叫台收到后发出应答信号，移动交换局收到应答后分配一个信道给该移动台并从此话路信道中传送一信令使其振铃。移动通信技术作为电子计算机与移动互联网发展的重要成果之一，目前已经迈入了5G时代。</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latin typeface="Times New Roman" panose="02020603050405020304" pitchFamily="18" charset="0"/>
                <a:ea typeface="宋体" panose="02010600030101010101" pitchFamily="2" charset="-122"/>
                <a:sym typeface="+mn-ea"/>
              </a:rPr>
              <a:t>第三章信息技术基础知识</a:t>
            </a:r>
            <a:endParaRPr lang="zh-CN" altLang="en-US"/>
          </a:p>
        </p:txBody>
      </p:sp>
      <p:sp>
        <p:nvSpPr>
          <p:cNvPr id="3" name="内容占位符 2"/>
          <p:cNvSpPr>
            <a:spLocks noGrp="1"/>
          </p:cNvSpPr>
          <p:nvPr>
            <p:ph idx="1"/>
          </p:nvPr>
        </p:nvSpPr>
        <p:spPr/>
        <p:txBody>
          <a:bodyPr/>
          <a:lstStyle/>
          <a:p>
            <a:pPr marL="0" indent="0">
              <a:buNone/>
            </a:pPr>
            <a:r>
              <a:rPr lang="zh-CN" altLang="en-US" sz="1600">
                <a:latin typeface="宋体" panose="02010600030101010101" pitchFamily="2" charset="-122"/>
                <a:ea typeface="宋体" panose="02010600030101010101" pitchFamily="2" charset="-122"/>
                <a:cs typeface="宋体" panose="02010600030101010101" pitchFamily="2" charset="-122"/>
              </a:rPr>
              <a:t>6.物联网</a:t>
            </a:r>
          </a:p>
          <a:p>
            <a:pPr marL="0" indent="0">
              <a:buNone/>
            </a:pPr>
            <a:r>
              <a:rPr lang="zh-CN" altLang="en-US" sz="1600">
                <a:latin typeface="宋体" panose="02010600030101010101" pitchFamily="2" charset="-122"/>
                <a:ea typeface="宋体" panose="02010600030101010101" pitchFamily="2" charset="-122"/>
                <a:cs typeface="宋体" panose="02010600030101010101" pitchFamily="2" charset="-122"/>
              </a:rPr>
              <a:t>物联网（Internet of Things，IoT）即“万物相连的互联网“，通过部署具有一定感知、计算、执行和通信能力的各种设备，获得物理世界的信息，通过网络实现信息的传输、协同和处理，从而实现人与物、物与物之间信息交换的互联的网络。物联网是互联网基础上的延伸和扩展的网络，将各种信息传感设备与网络结合起来而形成的一个巨大网络，实现在任何时间、任何地点，人、机、物的互联互通。</a:t>
            </a:r>
          </a:p>
          <a:p>
            <a:pPr marL="0" indent="0">
              <a:buNone/>
            </a:pPr>
            <a:r>
              <a:rPr lang="zh-CN" altLang="en-US" sz="1600">
                <a:latin typeface="宋体" panose="02010600030101010101" pitchFamily="2" charset="-122"/>
                <a:ea typeface="宋体" panose="02010600030101010101" pitchFamily="2" charset="-122"/>
                <a:cs typeface="宋体" panose="02010600030101010101" pitchFamily="2" charset="-122"/>
              </a:rPr>
              <a:t>7.区块链</a:t>
            </a:r>
          </a:p>
          <a:p>
            <a:pPr marL="0" indent="0">
              <a:buNone/>
            </a:pPr>
            <a:r>
              <a:rPr lang="zh-CN" altLang="en-US" sz="1600">
                <a:latin typeface="宋体" panose="02010600030101010101" pitchFamily="2" charset="-122"/>
                <a:ea typeface="宋体" panose="02010600030101010101" pitchFamily="2" charset="-122"/>
                <a:cs typeface="宋体" panose="02010600030101010101" pitchFamily="2" charset="-122"/>
              </a:rPr>
              <a:t>区块链（Blockchain）是分布式数据存储、点对点传输、共识机制、加密算法等计算机技术的新型应用模式。从本质上讲，它是一个共享数据库，存储于其中的数据或信息，具有不可伪造、全程留痕、可以追溯、公开透明、集体维护等特征。</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p:cNvSpPr>
          <p:nvPr>
            <p:ph type="title"/>
          </p:nvPr>
        </p:nvSpPr>
        <p:spPr/>
        <p:txBody>
          <a:bodyPr vert="horz" wrap="square" lIns="91440" tIns="45720" rIns="91440" bIns="45720" anchor="ctr" anchorCtr="0"/>
          <a:lstStyle/>
          <a:p>
            <a:pPr eaLnBrk="1" hangingPunct="1"/>
            <a:r>
              <a:rPr lang="zh-CN" altLang="en-US" sz="3200" dirty="0">
                <a:latin typeface="Times New Roman" panose="02020603050405020304" pitchFamily="18" charset="0"/>
                <a:ea typeface="宋体" panose="02010600030101010101" pitchFamily="2" charset="-122"/>
              </a:rPr>
              <a:t>第四章  通信技术基础知识</a:t>
            </a:r>
          </a:p>
        </p:txBody>
      </p:sp>
      <p:sp>
        <p:nvSpPr>
          <p:cNvPr id="71683" name="Rectangle 3"/>
          <p:cNvSpPr>
            <a:spLocks noGrp="1"/>
          </p:cNvSpPr>
          <p:nvPr>
            <p:ph idx="1"/>
          </p:nvPr>
        </p:nvSpPr>
        <p:spPr>
          <a:xfrm>
            <a:off x="467360" y="1268730"/>
            <a:ext cx="8229600" cy="5248275"/>
          </a:xfrm>
        </p:spPr>
        <p:txBody>
          <a:bodyPr vert="horz" wrap="square" lIns="91440" tIns="45720" rIns="91440" bIns="45720" anchor="t" anchorCtr="0"/>
          <a:lstStyle/>
          <a:p>
            <a:pPr eaLnBrk="1" hangingPunct="1"/>
            <a:r>
              <a:rPr lang="zh-CN" altLang="zh-CN" sz="1600" b="1" dirty="0">
                <a:latin typeface="宋体" panose="02010600030101010101" pitchFamily="2" charset="-122"/>
                <a:ea typeface="宋体" panose="02010600030101010101" pitchFamily="2" charset="-122"/>
              </a:rPr>
              <a:t>通信技术发展：</a:t>
            </a:r>
          </a:p>
          <a:p>
            <a:pPr eaLnBrk="1" hangingPunct="1">
              <a:buFont typeface="Wingdings" panose="05000000000000000000" pitchFamily="2" charset="2"/>
              <a:buChar char="u"/>
            </a:pPr>
            <a:r>
              <a:rPr lang="zh-CN" altLang="en-US" sz="1600" b="1" dirty="0">
                <a:latin typeface="宋体" panose="02010600030101010101" pitchFamily="2" charset="-122"/>
                <a:ea typeface="宋体" panose="02010600030101010101" pitchFamily="2" charset="-122"/>
              </a:rPr>
              <a:t>大事件</a:t>
            </a:r>
            <a:endParaRPr lang="en-US" altLang="zh-CN" sz="1600" b="1" dirty="0">
              <a:latin typeface="宋体" panose="02010600030101010101" pitchFamily="2" charset="-122"/>
              <a:ea typeface="宋体" panose="02010600030101010101" pitchFamily="2" charset="-122"/>
            </a:endParaRPr>
          </a:p>
          <a:p>
            <a:pPr eaLnBrk="1" hangingPunct="1">
              <a:buNone/>
            </a:pPr>
            <a:endParaRPr lang="zh-CN" altLang="zh-CN" sz="1600" dirty="0">
              <a:latin typeface="宋体" panose="02010600030101010101" pitchFamily="2" charset="-122"/>
              <a:ea typeface="宋体" panose="02010600030101010101" pitchFamily="2" charset="-122"/>
            </a:endParaRPr>
          </a:p>
        </p:txBody>
      </p:sp>
      <p:graphicFrame>
        <p:nvGraphicFramePr>
          <p:cNvPr id="2" name="表格 1"/>
          <p:cNvGraphicFramePr>
            <a:graphicFrameLocks noGrp="1"/>
          </p:cNvGraphicFramePr>
          <p:nvPr/>
        </p:nvGraphicFramePr>
        <p:xfrm>
          <a:off x="457200" y="2349500"/>
          <a:ext cx="6748464" cy="3816350"/>
        </p:xfrm>
        <a:graphic>
          <a:graphicData uri="http://schemas.openxmlformats.org/drawingml/2006/table">
            <a:tbl>
              <a:tblPr firstRow="1" firstCol="1" bandRow="1">
                <a:tableStyleId>{5C22544A-7EE6-4342-B048-85BDC9FD1C3A}</a:tableStyleId>
              </a:tblPr>
              <a:tblGrid>
                <a:gridCol w="3374232">
                  <a:extLst>
                    <a:ext uri="{9D8B030D-6E8A-4147-A177-3AD203B41FA5}">
                      <a16:colId xmlns:a16="http://schemas.microsoft.com/office/drawing/2014/main" val="20000"/>
                    </a:ext>
                  </a:extLst>
                </a:gridCol>
                <a:gridCol w="3374232">
                  <a:extLst>
                    <a:ext uri="{9D8B030D-6E8A-4147-A177-3AD203B41FA5}">
                      <a16:colId xmlns:a16="http://schemas.microsoft.com/office/drawing/2014/main" val="20001"/>
                    </a:ext>
                  </a:extLst>
                </a:gridCol>
              </a:tblGrid>
              <a:tr h="318029">
                <a:tc>
                  <a:txBody>
                    <a:bodyPr/>
                    <a:lstStyle/>
                    <a:p>
                      <a:pPr algn="just">
                        <a:spcAft>
                          <a:spcPts val="0"/>
                        </a:spcAft>
                      </a:pPr>
                      <a:r>
                        <a:rPr lang="zh-CN" sz="1200" b="1" kern="100" dirty="0">
                          <a:effectLst/>
                        </a:rPr>
                        <a:t>时间</a:t>
                      </a:r>
                      <a:endParaRPr lang="zh-CN" sz="1000" b="1"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77" marR="68577" marT="0" marB="0"/>
                </a:tc>
                <a:tc>
                  <a:txBody>
                    <a:bodyPr/>
                    <a:lstStyle/>
                    <a:p>
                      <a:pPr algn="just">
                        <a:spcAft>
                          <a:spcPts val="0"/>
                        </a:spcAft>
                      </a:pPr>
                      <a:r>
                        <a:rPr lang="zh-CN" sz="1200" b="1" kern="100">
                          <a:effectLst/>
                        </a:rPr>
                        <a:t>事件</a:t>
                      </a:r>
                      <a:endParaRPr lang="zh-CN" sz="1000" b="1" kern="100">
                        <a:effectLst/>
                        <a:latin typeface="Calibri" panose="020F0502020204030204" pitchFamily="34" charset="0"/>
                        <a:ea typeface="宋体" panose="02010600030101010101" pitchFamily="2" charset="-122"/>
                        <a:cs typeface="Times New Roman" panose="02020603050405020304" pitchFamily="18" charset="0"/>
                      </a:endParaRPr>
                    </a:p>
                  </a:txBody>
                  <a:tcPr marL="68577" marR="68577" marT="0" marB="0"/>
                </a:tc>
                <a:extLst>
                  <a:ext uri="{0D108BD9-81ED-4DB2-BD59-A6C34878D82A}">
                    <a16:rowId xmlns:a16="http://schemas.microsoft.com/office/drawing/2014/main" val="10000"/>
                  </a:ext>
                </a:extLst>
              </a:tr>
              <a:tr h="318029">
                <a:tc>
                  <a:txBody>
                    <a:bodyPr/>
                    <a:lstStyle/>
                    <a:p>
                      <a:pPr algn="just">
                        <a:spcAft>
                          <a:spcPts val="0"/>
                        </a:spcAft>
                      </a:pPr>
                      <a:r>
                        <a:rPr lang="en-US" sz="1200" b="1" kern="100" dirty="0">
                          <a:effectLst/>
                        </a:rPr>
                        <a:t>1838</a:t>
                      </a:r>
                      <a:r>
                        <a:rPr lang="zh-CN" sz="1200" b="1" kern="100" dirty="0">
                          <a:effectLst/>
                        </a:rPr>
                        <a:t>年</a:t>
                      </a:r>
                      <a:endParaRPr lang="zh-CN" sz="1000" b="1"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77" marR="68577" marT="0" marB="0"/>
                </a:tc>
                <a:tc>
                  <a:txBody>
                    <a:bodyPr/>
                    <a:lstStyle/>
                    <a:p>
                      <a:pPr algn="just">
                        <a:spcAft>
                          <a:spcPts val="0"/>
                        </a:spcAft>
                      </a:pPr>
                      <a:r>
                        <a:rPr lang="zh-CN" sz="1200" b="1" kern="100">
                          <a:effectLst/>
                        </a:rPr>
                        <a:t>摩尔斯发明有线电报</a:t>
                      </a:r>
                      <a:endParaRPr lang="zh-CN" sz="1000" b="1" kern="100">
                        <a:effectLst/>
                        <a:latin typeface="Calibri" panose="020F0502020204030204" pitchFamily="34" charset="0"/>
                        <a:ea typeface="宋体" panose="02010600030101010101" pitchFamily="2" charset="-122"/>
                        <a:cs typeface="Times New Roman" panose="02020603050405020304" pitchFamily="18" charset="0"/>
                      </a:endParaRPr>
                    </a:p>
                  </a:txBody>
                  <a:tcPr marL="68577" marR="68577" marT="0" marB="0"/>
                </a:tc>
                <a:extLst>
                  <a:ext uri="{0D108BD9-81ED-4DB2-BD59-A6C34878D82A}">
                    <a16:rowId xmlns:a16="http://schemas.microsoft.com/office/drawing/2014/main" val="10001"/>
                  </a:ext>
                </a:extLst>
              </a:tr>
              <a:tr h="318029">
                <a:tc>
                  <a:txBody>
                    <a:bodyPr/>
                    <a:lstStyle/>
                    <a:p>
                      <a:pPr algn="just">
                        <a:spcAft>
                          <a:spcPts val="0"/>
                        </a:spcAft>
                      </a:pPr>
                      <a:r>
                        <a:rPr lang="en-US" sz="1200" b="1" kern="100" dirty="0">
                          <a:effectLst/>
                        </a:rPr>
                        <a:t>1864</a:t>
                      </a:r>
                      <a:r>
                        <a:rPr lang="zh-CN" sz="1200" b="1" kern="100" dirty="0">
                          <a:effectLst/>
                        </a:rPr>
                        <a:t>年</a:t>
                      </a:r>
                      <a:endParaRPr lang="zh-CN" sz="1000" b="1"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77" marR="68577" marT="0" marB="0"/>
                </a:tc>
                <a:tc>
                  <a:txBody>
                    <a:bodyPr/>
                    <a:lstStyle/>
                    <a:p>
                      <a:pPr algn="just">
                        <a:spcAft>
                          <a:spcPts val="0"/>
                        </a:spcAft>
                      </a:pPr>
                      <a:r>
                        <a:rPr lang="zh-CN" sz="1200" b="1" kern="100">
                          <a:effectLst/>
                        </a:rPr>
                        <a:t>麦克斯韦尔提出电磁辐射方程</a:t>
                      </a:r>
                      <a:endParaRPr lang="zh-CN" sz="1000" b="1" kern="100">
                        <a:effectLst/>
                        <a:latin typeface="Calibri" panose="020F0502020204030204" pitchFamily="34" charset="0"/>
                        <a:ea typeface="宋体" panose="02010600030101010101" pitchFamily="2" charset="-122"/>
                        <a:cs typeface="Times New Roman" panose="02020603050405020304" pitchFamily="18" charset="0"/>
                      </a:endParaRPr>
                    </a:p>
                  </a:txBody>
                  <a:tcPr marL="68577" marR="68577" marT="0" marB="0"/>
                </a:tc>
                <a:extLst>
                  <a:ext uri="{0D108BD9-81ED-4DB2-BD59-A6C34878D82A}">
                    <a16:rowId xmlns:a16="http://schemas.microsoft.com/office/drawing/2014/main" val="10002"/>
                  </a:ext>
                </a:extLst>
              </a:tr>
              <a:tr h="318029">
                <a:tc>
                  <a:txBody>
                    <a:bodyPr/>
                    <a:lstStyle/>
                    <a:p>
                      <a:pPr algn="just">
                        <a:spcAft>
                          <a:spcPts val="0"/>
                        </a:spcAft>
                      </a:pPr>
                      <a:r>
                        <a:rPr lang="en-US" sz="1200" b="1" kern="100" dirty="0">
                          <a:effectLst/>
                        </a:rPr>
                        <a:t>1876</a:t>
                      </a:r>
                      <a:r>
                        <a:rPr lang="zh-CN" sz="1200" b="1" kern="100" dirty="0">
                          <a:effectLst/>
                        </a:rPr>
                        <a:t>年</a:t>
                      </a:r>
                      <a:endParaRPr lang="zh-CN" sz="1000" b="1"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77" marR="68577" marT="0" marB="0"/>
                </a:tc>
                <a:tc>
                  <a:txBody>
                    <a:bodyPr/>
                    <a:lstStyle/>
                    <a:p>
                      <a:pPr algn="just">
                        <a:spcAft>
                          <a:spcPts val="0"/>
                        </a:spcAft>
                      </a:pPr>
                      <a:r>
                        <a:rPr lang="zh-CN" sz="1200" b="1" kern="100">
                          <a:effectLst/>
                        </a:rPr>
                        <a:t>贝尔发明有线电话</a:t>
                      </a:r>
                      <a:endParaRPr lang="zh-CN" sz="1000" b="1" kern="100">
                        <a:effectLst/>
                        <a:latin typeface="Calibri" panose="020F0502020204030204" pitchFamily="34" charset="0"/>
                        <a:ea typeface="宋体" panose="02010600030101010101" pitchFamily="2" charset="-122"/>
                        <a:cs typeface="Times New Roman" panose="02020603050405020304" pitchFamily="18" charset="0"/>
                      </a:endParaRPr>
                    </a:p>
                  </a:txBody>
                  <a:tcPr marL="68577" marR="68577" marT="0" marB="0"/>
                </a:tc>
                <a:extLst>
                  <a:ext uri="{0D108BD9-81ED-4DB2-BD59-A6C34878D82A}">
                    <a16:rowId xmlns:a16="http://schemas.microsoft.com/office/drawing/2014/main" val="10003"/>
                  </a:ext>
                </a:extLst>
              </a:tr>
              <a:tr h="318029">
                <a:tc>
                  <a:txBody>
                    <a:bodyPr/>
                    <a:lstStyle/>
                    <a:p>
                      <a:pPr algn="just">
                        <a:spcAft>
                          <a:spcPts val="0"/>
                        </a:spcAft>
                      </a:pPr>
                      <a:r>
                        <a:rPr lang="en-US" sz="1200" b="1" kern="100" dirty="0">
                          <a:effectLst/>
                        </a:rPr>
                        <a:t>1896</a:t>
                      </a:r>
                      <a:r>
                        <a:rPr lang="zh-CN" sz="1200" b="1" kern="100" dirty="0">
                          <a:effectLst/>
                        </a:rPr>
                        <a:t>年</a:t>
                      </a:r>
                      <a:endParaRPr lang="zh-CN" sz="1000" b="1"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77" marR="68577" marT="0" marB="0"/>
                </a:tc>
                <a:tc>
                  <a:txBody>
                    <a:bodyPr/>
                    <a:lstStyle/>
                    <a:p>
                      <a:pPr algn="just">
                        <a:spcAft>
                          <a:spcPts val="0"/>
                        </a:spcAft>
                      </a:pPr>
                      <a:r>
                        <a:rPr lang="zh-CN" sz="1200" b="1" kern="100" dirty="0">
                          <a:effectLst/>
                        </a:rPr>
                        <a:t>马克尼发明无线电报</a:t>
                      </a:r>
                      <a:endParaRPr lang="zh-CN" sz="1000" b="1"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77" marR="68577" marT="0" marB="0"/>
                </a:tc>
                <a:extLst>
                  <a:ext uri="{0D108BD9-81ED-4DB2-BD59-A6C34878D82A}">
                    <a16:rowId xmlns:a16="http://schemas.microsoft.com/office/drawing/2014/main" val="10004"/>
                  </a:ext>
                </a:extLst>
              </a:tr>
              <a:tr h="318029">
                <a:tc>
                  <a:txBody>
                    <a:bodyPr/>
                    <a:lstStyle/>
                    <a:p>
                      <a:pPr algn="just">
                        <a:spcAft>
                          <a:spcPts val="0"/>
                        </a:spcAft>
                      </a:pPr>
                      <a:r>
                        <a:rPr lang="en-US" sz="1200" b="1" kern="100" dirty="0">
                          <a:effectLst/>
                        </a:rPr>
                        <a:t>1906</a:t>
                      </a:r>
                      <a:r>
                        <a:rPr lang="zh-CN" sz="1200" b="1" kern="100" dirty="0">
                          <a:effectLst/>
                        </a:rPr>
                        <a:t>年</a:t>
                      </a:r>
                      <a:endParaRPr lang="zh-CN" sz="1000" b="1"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77" marR="68577" marT="0" marB="0"/>
                </a:tc>
                <a:tc>
                  <a:txBody>
                    <a:bodyPr/>
                    <a:lstStyle/>
                    <a:p>
                      <a:pPr algn="just">
                        <a:spcAft>
                          <a:spcPts val="0"/>
                        </a:spcAft>
                      </a:pPr>
                      <a:r>
                        <a:rPr lang="zh-CN" sz="1200" b="1" kern="100">
                          <a:effectLst/>
                        </a:rPr>
                        <a:t>真空管面世</a:t>
                      </a:r>
                      <a:endParaRPr lang="zh-CN" sz="1000" b="1" kern="100">
                        <a:effectLst/>
                        <a:latin typeface="Calibri" panose="020F0502020204030204" pitchFamily="34" charset="0"/>
                        <a:ea typeface="宋体" panose="02010600030101010101" pitchFamily="2" charset="-122"/>
                        <a:cs typeface="Times New Roman" panose="02020603050405020304" pitchFamily="18" charset="0"/>
                      </a:endParaRPr>
                    </a:p>
                  </a:txBody>
                  <a:tcPr marL="68577" marR="68577" marT="0" marB="0"/>
                </a:tc>
                <a:extLst>
                  <a:ext uri="{0D108BD9-81ED-4DB2-BD59-A6C34878D82A}">
                    <a16:rowId xmlns:a16="http://schemas.microsoft.com/office/drawing/2014/main" val="10005"/>
                  </a:ext>
                </a:extLst>
              </a:tr>
              <a:tr h="318029">
                <a:tc>
                  <a:txBody>
                    <a:bodyPr/>
                    <a:lstStyle/>
                    <a:p>
                      <a:pPr algn="just">
                        <a:spcAft>
                          <a:spcPts val="0"/>
                        </a:spcAft>
                      </a:pPr>
                      <a:r>
                        <a:rPr lang="en-US" sz="1200" b="1" kern="100" dirty="0">
                          <a:effectLst/>
                        </a:rPr>
                        <a:t>1918</a:t>
                      </a:r>
                      <a:r>
                        <a:rPr lang="zh-CN" sz="1200" b="1" kern="100" dirty="0">
                          <a:effectLst/>
                        </a:rPr>
                        <a:t>年</a:t>
                      </a:r>
                      <a:endParaRPr lang="zh-CN" sz="1000" b="1"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77" marR="68577" marT="0" marB="0"/>
                </a:tc>
                <a:tc>
                  <a:txBody>
                    <a:bodyPr/>
                    <a:lstStyle/>
                    <a:p>
                      <a:pPr algn="just">
                        <a:spcAft>
                          <a:spcPts val="0"/>
                        </a:spcAft>
                      </a:pPr>
                      <a:r>
                        <a:rPr lang="zh-CN" sz="1200" b="1" kern="100">
                          <a:effectLst/>
                        </a:rPr>
                        <a:t>调幅无线电广播、超外差收音机问世</a:t>
                      </a:r>
                      <a:endParaRPr lang="zh-CN" sz="1000" b="1" kern="100">
                        <a:effectLst/>
                        <a:latin typeface="Calibri" panose="020F0502020204030204" pitchFamily="34" charset="0"/>
                        <a:ea typeface="宋体" panose="02010600030101010101" pitchFamily="2" charset="-122"/>
                        <a:cs typeface="Times New Roman" panose="02020603050405020304" pitchFamily="18" charset="0"/>
                      </a:endParaRPr>
                    </a:p>
                  </a:txBody>
                  <a:tcPr marL="68577" marR="68577" marT="0" marB="0"/>
                </a:tc>
                <a:extLst>
                  <a:ext uri="{0D108BD9-81ED-4DB2-BD59-A6C34878D82A}">
                    <a16:rowId xmlns:a16="http://schemas.microsoft.com/office/drawing/2014/main" val="10006"/>
                  </a:ext>
                </a:extLst>
              </a:tr>
              <a:tr h="318029">
                <a:tc>
                  <a:txBody>
                    <a:bodyPr/>
                    <a:lstStyle/>
                    <a:p>
                      <a:pPr algn="just">
                        <a:spcAft>
                          <a:spcPts val="0"/>
                        </a:spcAft>
                      </a:pPr>
                      <a:r>
                        <a:rPr lang="en-US" sz="1200" b="1" kern="100" dirty="0">
                          <a:effectLst/>
                        </a:rPr>
                        <a:t>1925</a:t>
                      </a:r>
                      <a:r>
                        <a:rPr lang="zh-CN" sz="1200" b="1" kern="100" dirty="0">
                          <a:effectLst/>
                        </a:rPr>
                        <a:t>年</a:t>
                      </a:r>
                      <a:endParaRPr lang="zh-CN" sz="1000" b="1"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77" marR="68577" marT="0" marB="0"/>
                </a:tc>
                <a:tc>
                  <a:txBody>
                    <a:bodyPr/>
                    <a:lstStyle/>
                    <a:p>
                      <a:pPr algn="just">
                        <a:spcAft>
                          <a:spcPts val="0"/>
                        </a:spcAft>
                      </a:pPr>
                      <a:r>
                        <a:rPr lang="zh-CN" sz="1200" b="1" kern="100">
                          <a:effectLst/>
                        </a:rPr>
                        <a:t>开始利用三路明线载波电话进行多路通信</a:t>
                      </a:r>
                      <a:endParaRPr lang="zh-CN" sz="1000" b="1" kern="100">
                        <a:effectLst/>
                        <a:latin typeface="Calibri" panose="020F0502020204030204" pitchFamily="34" charset="0"/>
                        <a:ea typeface="宋体" panose="02010600030101010101" pitchFamily="2" charset="-122"/>
                        <a:cs typeface="Times New Roman" panose="02020603050405020304" pitchFamily="18" charset="0"/>
                      </a:endParaRPr>
                    </a:p>
                  </a:txBody>
                  <a:tcPr marL="68577" marR="68577" marT="0" marB="0"/>
                </a:tc>
                <a:extLst>
                  <a:ext uri="{0D108BD9-81ED-4DB2-BD59-A6C34878D82A}">
                    <a16:rowId xmlns:a16="http://schemas.microsoft.com/office/drawing/2014/main" val="10007"/>
                  </a:ext>
                </a:extLst>
              </a:tr>
              <a:tr h="318029">
                <a:tc>
                  <a:txBody>
                    <a:bodyPr/>
                    <a:lstStyle/>
                    <a:p>
                      <a:pPr algn="just">
                        <a:spcAft>
                          <a:spcPts val="0"/>
                        </a:spcAft>
                      </a:pPr>
                      <a:r>
                        <a:rPr lang="en-US" sz="1200" b="1" kern="100" dirty="0">
                          <a:effectLst/>
                        </a:rPr>
                        <a:t>1936</a:t>
                      </a:r>
                      <a:r>
                        <a:rPr lang="zh-CN" sz="1200" b="1" kern="100" dirty="0">
                          <a:effectLst/>
                        </a:rPr>
                        <a:t>年</a:t>
                      </a:r>
                      <a:endParaRPr lang="zh-CN" sz="1000" b="1"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77" marR="68577" marT="0" marB="0"/>
                </a:tc>
                <a:tc>
                  <a:txBody>
                    <a:bodyPr/>
                    <a:lstStyle/>
                    <a:p>
                      <a:pPr algn="just">
                        <a:spcAft>
                          <a:spcPts val="0"/>
                        </a:spcAft>
                      </a:pPr>
                      <a:r>
                        <a:rPr lang="zh-CN" sz="1200" b="1" kern="100" dirty="0">
                          <a:effectLst/>
                        </a:rPr>
                        <a:t>调频无线电广播开播</a:t>
                      </a:r>
                      <a:endParaRPr lang="zh-CN" sz="1000" b="1"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77" marR="68577" marT="0" marB="0"/>
                </a:tc>
                <a:extLst>
                  <a:ext uri="{0D108BD9-81ED-4DB2-BD59-A6C34878D82A}">
                    <a16:rowId xmlns:a16="http://schemas.microsoft.com/office/drawing/2014/main" val="10008"/>
                  </a:ext>
                </a:extLst>
              </a:tr>
              <a:tr h="318029">
                <a:tc>
                  <a:txBody>
                    <a:bodyPr/>
                    <a:lstStyle/>
                    <a:p>
                      <a:pPr algn="just">
                        <a:spcAft>
                          <a:spcPts val="0"/>
                        </a:spcAft>
                      </a:pPr>
                      <a:r>
                        <a:rPr lang="en-US" sz="1200" b="1" kern="100">
                          <a:effectLst/>
                        </a:rPr>
                        <a:t>1937</a:t>
                      </a:r>
                      <a:r>
                        <a:rPr lang="zh-CN" sz="1200" b="1" kern="100">
                          <a:effectLst/>
                        </a:rPr>
                        <a:t>年</a:t>
                      </a:r>
                      <a:endParaRPr lang="zh-CN" sz="1000" b="1" kern="100">
                        <a:effectLst/>
                        <a:latin typeface="Calibri" panose="020F0502020204030204" pitchFamily="34" charset="0"/>
                        <a:ea typeface="宋体" panose="02010600030101010101" pitchFamily="2" charset="-122"/>
                        <a:cs typeface="Times New Roman" panose="02020603050405020304" pitchFamily="18" charset="0"/>
                      </a:endParaRPr>
                    </a:p>
                  </a:txBody>
                  <a:tcPr marL="68577" marR="68577" marT="0" marB="0"/>
                </a:tc>
                <a:tc>
                  <a:txBody>
                    <a:bodyPr/>
                    <a:lstStyle/>
                    <a:p>
                      <a:pPr algn="just">
                        <a:spcAft>
                          <a:spcPts val="0"/>
                        </a:spcAft>
                      </a:pPr>
                      <a:r>
                        <a:rPr lang="zh-CN" sz="1200" b="1" kern="100" dirty="0">
                          <a:effectLst/>
                        </a:rPr>
                        <a:t>提出脉冲编码调制原理</a:t>
                      </a:r>
                      <a:endParaRPr lang="zh-CN" sz="1000" b="1"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77" marR="68577" marT="0" marB="0"/>
                </a:tc>
                <a:extLst>
                  <a:ext uri="{0D108BD9-81ED-4DB2-BD59-A6C34878D82A}">
                    <a16:rowId xmlns:a16="http://schemas.microsoft.com/office/drawing/2014/main" val="10009"/>
                  </a:ext>
                </a:extLst>
              </a:tr>
              <a:tr h="318029">
                <a:tc>
                  <a:txBody>
                    <a:bodyPr/>
                    <a:lstStyle/>
                    <a:p>
                      <a:pPr algn="just">
                        <a:spcAft>
                          <a:spcPts val="0"/>
                        </a:spcAft>
                      </a:pPr>
                      <a:r>
                        <a:rPr lang="en-US" sz="1200" b="1" kern="100">
                          <a:effectLst/>
                        </a:rPr>
                        <a:t>1938</a:t>
                      </a:r>
                      <a:r>
                        <a:rPr lang="zh-CN" sz="1200" b="1" kern="100">
                          <a:effectLst/>
                        </a:rPr>
                        <a:t>年</a:t>
                      </a:r>
                      <a:endParaRPr lang="zh-CN" sz="1000" b="1" kern="100">
                        <a:effectLst/>
                        <a:latin typeface="Calibri" panose="020F0502020204030204" pitchFamily="34" charset="0"/>
                        <a:ea typeface="宋体" panose="02010600030101010101" pitchFamily="2" charset="-122"/>
                        <a:cs typeface="Times New Roman" panose="02020603050405020304" pitchFamily="18" charset="0"/>
                      </a:endParaRPr>
                    </a:p>
                  </a:txBody>
                  <a:tcPr marL="68577" marR="68577" marT="0" marB="0"/>
                </a:tc>
                <a:tc>
                  <a:txBody>
                    <a:bodyPr/>
                    <a:lstStyle/>
                    <a:p>
                      <a:pPr algn="just">
                        <a:spcAft>
                          <a:spcPts val="0"/>
                        </a:spcAft>
                      </a:pPr>
                      <a:r>
                        <a:rPr lang="zh-CN" sz="1200" b="1" kern="100" dirty="0">
                          <a:effectLst/>
                        </a:rPr>
                        <a:t>电视广播开播</a:t>
                      </a:r>
                      <a:endParaRPr lang="zh-CN" sz="1000" b="1"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77" marR="68577" marT="0" marB="0"/>
                </a:tc>
                <a:extLst>
                  <a:ext uri="{0D108BD9-81ED-4DB2-BD59-A6C34878D82A}">
                    <a16:rowId xmlns:a16="http://schemas.microsoft.com/office/drawing/2014/main" val="10010"/>
                  </a:ext>
                </a:extLst>
              </a:tr>
              <a:tr h="318029">
                <a:tc>
                  <a:txBody>
                    <a:bodyPr/>
                    <a:lstStyle/>
                    <a:p>
                      <a:pPr algn="just">
                        <a:spcAft>
                          <a:spcPts val="0"/>
                        </a:spcAft>
                      </a:pPr>
                      <a:r>
                        <a:rPr lang="en-US" sz="1200" b="1" kern="100">
                          <a:effectLst/>
                        </a:rPr>
                        <a:t>1940~1945</a:t>
                      </a:r>
                      <a:r>
                        <a:rPr lang="zh-CN" sz="1200" b="1" kern="100">
                          <a:effectLst/>
                        </a:rPr>
                        <a:t>年</a:t>
                      </a:r>
                      <a:endParaRPr lang="zh-CN" sz="1000" b="1" kern="100">
                        <a:effectLst/>
                        <a:latin typeface="Calibri" panose="020F0502020204030204" pitchFamily="34" charset="0"/>
                        <a:ea typeface="宋体" panose="02010600030101010101" pitchFamily="2" charset="-122"/>
                        <a:cs typeface="Times New Roman" panose="02020603050405020304" pitchFamily="18" charset="0"/>
                      </a:endParaRPr>
                    </a:p>
                  </a:txBody>
                  <a:tcPr marL="68577" marR="68577" marT="0" marB="0"/>
                </a:tc>
                <a:tc>
                  <a:txBody>
                    <a:bodyPr/>
                    <a:lstStyle/>
                    <a:p>
                      <a:pPr algn="just">
                        <a:spcAft>
                          <a:spcPts val="0"/>
                        </a:spcAft>
                      </a:pPr>
                      <a:r>
                        <a:rPr lang="zh-CN" sz="1200" b="1" kern="100" dirty="0">
                          <a:effectLst/>
                        </a:rPr>
                        <a:t>雷达和微波通信系统迅速发展</a:t>
                      </a:r>
                      <a:endParaRPr lang="zh-CN" sz="1000" b="1"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77" marR="68577" marT="0" marB="0"/>
                </a:tc>
                <a:extLst>
                  <a:ext uri="{0D108BD9-81ED-4DB2-BD59-A6C34878D82A}">
                    <a16:rowId xmlns:a16="http://schemas.microsoft.com/office/drawing/2014/main" val="10011"/>
                  </a:ext>
                </a:extLst>
              </a:tr>
            </a:tbl>
          </a:graphicData>
        </a:graphic>
      </p:graphicFrame>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p:cNvSpPr>
          <p:nvPr>
            <p:ph type="title"/>
          </p:nvPr>
        </p:nvSpPr>
        <p:spPr/>
        <p:txBody>
          <a:bodyPr vert="horz" wrap="square" lIns="91440" tIns="45720" rIns="91440" bIns="45720" anchor="ctr" anchorCtr="0"/>
          <a:lstStyle/>
          <a:p>
            <a:pPr eaLnBrk="1" hangingPunct="1"/>
            <a:r>
              <a:rPr lang="zh-CN" altLang="en-US" sz="3200" dirty="0">
                <a:latin typeface="Times New Roman" panose="02020603050405020304" pitchFamily="18" charset="0"/>
                <a:ea typeface="宋体" panose="02010600030101010101" pitchFamily="2" charset="-122"/>
                <a:sym typeface="+mn-ea"/>
              </a:rPr>
              <a:t>第四章  通信技术基础知识</a:t>
            </a:r>
            <a:endParaRPr lang="zh-CN" altLang="en-US" sz="3200" dirty="0">
              <a:latin typeface="Times New Roman" panose="02020603050405020304" pitchFamily="18" charset="0"/>
              <a:ea typeface="宋体" panose="02010600030101010101" pitchFamily="2" charset="-122"/>
            </a:endParaRPr>
          </a:p>
        </p:txBody>
      </p:sp>
      <p:sp>
        <p:nvSpPr>
          <p:cNvPr id="71683" name="Rectangle 3"/>
          <p:cNvSpPr>
            <a:spLocks noGrp="1" noChangeArrowheads="1"/>
          </p:cNvSpPr>
          <p:nvPr>
            <p:ph idx="1"/>
          </p:nvPr>
        </p:nvSpPr>
        <p:spPr/>
        <p:txBody>
          <a:bodyPr vert="horz" wrap="square" lIns="91440" tIns="45720" rIns="91440" bIns="45720" numCol="1" anchor="t" anchorCtr="0" compatLnSpc="1"/>
          <a:lstStyle/>
          <a:p>
            <a:pPr marL="342900" marR="0" lvl="0" indent="-34290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Char char="v"/>
              <a:defRPr/>
            </a:pPr>
            <a:r>
              <a:rPr kumimoji="0" lang="zh-CN" altLang="zh-CN" sz="1600" b="1"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通信技术发展：</a:t>
            </a:r>
          </a:p>
          <a:p>
            <a:pPr marL="342900" marR="0" lvl="0" indent="-34290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Char char="u"/>
              <a:defRPr/>
            </a:pPr>
            <a:r>
              <a:rPr kumimoji="0" lang="zh-CN" altLang="zh-CN" sz="1600" b="1"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移动通信技术的发展</a:t>
            </a:r>
            <a:endParaRPr kumimoji="0" lang="en-US" altLang="zh-CN" sz="1600" b="1"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endParaRPr>
          </a:p>
          <a:p>
            <a:pPr marL="342900" marR="0" lvl="0" indent="-342900" algn="l" defTabSz="914400" rtl="0" eaLnBrk="0" fontAlgn="base" latinLnBrk="0" hangingPunct="0">
              <a:lnSpc>
                <a:spcPct val="100000"/>
              </a:lnSpc>
              <a:spcBef>
                <a:spcPct val="20000"/>
              </a:spcBef>
              <a:spcAft>
                <a:spcPct val="0"/>
              </a:spcAft>
              <a:buClr>
                <a:schemeClr val="hlink"/>
              </a:buClr>
              <a:buSzTx/>
              <a:buFontTx/>
              <a:buAutoNum type="circleNumDbPlain"/>
              <a:defRPr/>
            </a:pPr>
            <a:r>
              <a:rPr kumimoji="0" lang="en-US"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1G</a:t>
            </a:r>
            <a:r>
              <a:rPr kumimoji="0" lang="zh-CN"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（第一代模拟移动通信技术</a:t>
            </a:r>
            <a:r>
              <a:rPr kumimoji="0" lang="zh-CN" altLang="en-US"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a:t>
            </a:r>
            <a:r>
              <a:rPr kumimoji="0" lang="zh-CN"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a:t>
            </a:r>
            <a:endParaRPr kumimoji="0" lang="en-US"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endParaRPr>
          </a:p>
          <a:p>
            <a:pPr marL="0" marR="0" lvl="0" indent="-342900" algn="just" defTabSz="914400" rtl="0" eaLnBrk="0" fontAlgn="base" latinLnBrk="0" hangingPunct="0">
              <a:lnSpc>
                <a:spcPct val="100000"/>
              </a:lnSpc>
              <a:spcBef>
                <a:spcPts val="0"/>
              </a:spcBef>
              <a:spcAft>
                <a:spcPct val="0"/>
              </a:spcAft>
              <a:buClr>
                <a:schemeClr val="hlink"/>
              </a:buClr>
              <a:buSzTx/>
              <a:buFont typeface="Wingdings" panose="05000000000000000000" pitchFamily="2" charset="2"/>
              <a:buNone/>
              <a:defRPr/>
            </a:pPr>
            <a:r>
              <a:rPr kumimoji="0" lang="en-US"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   </a:t>
            </a:r>
            <a:r>
              <a:rPr kumimoji="0" lang="zh-CN"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第一套行动通讯系统在美国芝加哥诞生，采用的是模拟讯号传输，在无线传输采用模拟式的</a:t>
            </a:r>
            <a:r>
              <a:rPr kumimoji="0" lang="en-US"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FM</a:t>
            </a:r>
            <a:r>
              <a:rPr kumimoji="0" lang="zh-CN"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调制，将介于</a:t>
            </a:r>
            <a:r>
              <a:rPr kumimoji="0" lang="en-US"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300Hz</a:t>
            </a:r>
            <a:r>
              <a:rPr kumimoji="0" lang="zh-CN"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到</a:t>
            </a:r>
            <a:r>
              <a:rPr kumimoji="0" lang="en-US"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3400Hz</a:t>
            </a:r>
            <a:r>
              <a:rPr kumimoji="0" lang="zh-CN"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的语音转换到高频的载波频率</a:t>
            </a:r>
            <a:r>
              <a:rPr kumimoji="0" lang="en-US"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MHz</a:t>
            </a:r>
            <a:r>
              <a:rPr kumimoji="0" lang="zh-CN"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上。</a:t>
            </a:r>
          </a:p>
          <a:p>
            <a:pPr marL="0" marR="0" lvl="0" indent="-342900" algn="just" defTabSz="914400" rtl="0" eaLnBrk="0" fontAlgn="base" latinLnBrk="0" hangingPunct="0">
              <a:lnSpc>
                <a:spcPct val="100000"/>
              </a:lnSpc>
              <a:spcBef>
                <a:spcPts val="0"/>
              </a:spcBef>
              <a:spcAft>
                <a:spcPct val="0"/>
              </a:spcAft>
              <a:buClr>
                <a:schemeClr val="hlink"/>
              </a:buClr>
              <a:buSzTx/>
              <a:buFont typeface="Wingdings" panose="05000000000000000000" pitchFamily="2" charset="2"/>
              <a:buNone/>
              <a:defRPr/>
            </a:pPr>
            <a:r>
              <a:rPr kumimoji="0" lang="zh-CN"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特点： 采用频分复用模拟制式，</a:t>
            </a:r>
            <a:r>
              <a:rPr kumimoji="0" lang="en-US"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1G</a:t>
            </a:r>
            <a:r>
              <a:rPr kumimoji="0" lang="zh-CN"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只能应用在一般语音传输上，且语音品质低、讯号不稳定、涵盖范围也不够全面。</a:t>
            </a:r>
            <a:r>
              <a:rPr kumimoji="0" lang="en-US"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 </a:t>
            </a:r>
            <a:endParaRPr kumimoji="0" lang="zh-CN"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endParaRPr>
          </a:p>
          <a:p>
            <a:pPr marL="342900" marR="0" lvl="0" indent="-342900" algn="l" defTabSz="914400" rtl="0" eaLnBrk="0" fontAlgn="base" latinLnBrk="0" hangingPunct="0">
              <a:lnSpc>
                <a:spcPct val="100000"/>
              </a:lnSpc>
              <a:spcBef>
                <a:spcPct val="20000"/>
              </a:spcBef>
              <a:spcAft>
                <a:spcPct val="0"/>
              </a:spcAft>
              <a:buClr>
                <a:schemeClr val="hlink"/>
              </a:buClr>
              <a:buSzTx/>
              <a:buFontTx/>
              <a:buAutoNum type="circleNumDbPlain" startAt="2"/>
              <a:defRPr/>
            </a:pPr>
            <a:r>
              <a:rPr kumimoji="0" lang="en-US"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2G</a:t>
            </a:r>
            <a:r>
              <a:rPr kumimoji="0" lang="zh-CN"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（第二代数字移动通信技术）：</a:t>
            </a:r>
            <a:endParaRPr kumimoji="0" lang="en-US"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endParaRPr>
          </a:p>
          <a:p>
            <a:pPr marL="0" marR="0" lvl="0" indent="-342900" algn="just" defTabSz="914400" rtl="0" eaLnBrk="0" fontAlgn="base" latinLnBrk="0" hangingPunct="0">
              <a:lnSpc>
                <a:spcPct val="100000"/>
              </a:lnSpc>
              <a:spcBef>
                <a:spcPts val="0"/>
              </a:spcBef>
              <a:spcAft>
                <a:spcPct val="0"/>
              </a:spcAft>
              <a:buClr>
                <a:schemeClr val="hlink"/>
              </a:buClr>
              <a:buSzTx/>
              <a:buFont typeface="Wingdings" panose="05000000000000000000" pitchFamily="2" charset="2"/>
              <a:buNone/>
              <a:defRPr/>
            </a:pPr>
            <a:r>
              <a:rPr kumimoji="0" lang="en-US"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   2G</a:t>
            </a:r>
            <a:r>
              <a:rPr kumimoji="0" lang="zh-CN"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时代由</a:t>
            </a:r>
            <a:r>
              <a:rPr kumimoji="0" lang="en-US"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GSM</a:t>
            </a:r>
            <a:r>
              <a:rPr kumimoji="0" lang="zh-CN"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脱颖而出成为最广泛使用的移动通信制式，此时新的通讯技术成熟，逐渐挥别</a:t>
            </a:r>
            <a:r>
              <a:rPr kumimoji="0" lang="en-US"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1G</a:t>
            </a:r>
            <a:r>
              <a:rPr kumimoji="0" lang="zh-CN"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时代。</a:t>
            </a:r>
          </a:p>
          <a:p>
            <a:pPr marL="0" marR="0" lvl="0" indent="-342900" algn="just" defTabSz="914400" rtl="0" eaLnBrk="0" fontAlgn="base" latinLnBrk="0" hangingPunct="0">
              <a:lnSpc>
                <a:spcPct val="100000"/>
              </a:lnSpc>
              <a:spcBef>
                <a:spcPts val="0"/>
              </a:spcBef>
              <a:spcAft>
                <a:spcPct val="0"/>
              </a:spcAft>
              <a:buClr>
                <a:schemeClr val="hlink"/>
              </a:buClr>
              <a:buSzTx/>
              <a:buFont typeface="Wingdings" panose="05000000000000000000" pitchFamily="2" charset="2"/>
              <a:buNone/>
              <a:defRPr/>
            </a:pPr>
            <a:r>
              <a:rPr kumimoji="0" lang="zh-CN"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特点： 采用时分多址技术，</a:t>
            </a:r>
            <a:r>
              <a:rPr kumimoji="0" lang="en-US"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2G</a:t>
            </a:r>
            <a:r>
              <a:rPr kumimoji="0" lang="zh-CN"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声音质量较佳，比</a:t>
            </a:r>
            <a:r>
              <a:rPr kumimoji="0" lang="en-US"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1G</a:t>
            </a:r>
            <a:r>
              <a:rPr kumimoji="0" lang="zh-CN"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多了数据传输服务，传输速度为每秒</a:t>
            </a:r>
            <a:r>
              <a:rPr kumimoji="0" lang="en-US"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9.6</a:t>
            </a:r>
            <a:r>
              <a:rPr kumimoji="0" lang="zh-CN"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一</a:t>
            </a:r>
            <a:r>
              <a:rPr kumimoji="0" lang="en-US"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14.4Kbit</a:t>
            </a:r>
            <a:r>
              <a:rPr kumimoji="0" lang="zh-CN"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，且第二代移动通信具备高度的保密性，系统的容量增加许多，从</a:t>
            </a:r>
            <a:r>
              <a:rPr kumimoji="0" lang="en-US"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2G</a:t>
            </a:r>
            <a:r>
              <a:rPr kumimoji="0" lang="zh-CN"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时代开始，手机也可以上网、发短</a:t>
            </a:r>
            <a:r>
              <a:rPr kumimoji="0" lang="zh-CN" altLang="en-US"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信</a:t>
            </a:r>
            <a:r>
              <a:rPr kumimoji="0" lang="zh-CN"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a:t>
            </a:r>
          </a:p>
          <a:p>
            <a:pPr marL="342900" marR="0" lvl="0" indent="-342900" algn="l" defTabSz="914400" rtl="0" eaLnBrk="0" fontAlgn="base" latinLnBrk="0" hangingPunct="0">
              <a:lnSpc>
                <a:spcPct val="100000"/>
              </a:lnSpc>
              <a:spcBef>
                <a:spcPct val="20000"/>
              </a:spcBef>
              <a:spcAft>
                <a:spcPct val="0"/>
              </a:spcAft>
              <a:buClr>
                <a:schemeClr val="hlink"/>
              </a:buClr>
              <a:buSzTx/>
              <a:buFontTx/>
              <a:buAutoNum type="circleNumDbPlain" startAt="3"/>
              <a:defRPr/>
            </a:pPr>
            <a:r>
              <a:rPr lang="en-US" altLang="zh-CN" sz="1600" noProof="0" dirty="0">
                <a:ln>
                  <a:noFill/>
                </a:ln>
                <a:effectLst/>
                <a:uLnTx/>
                <a:uFillTx/>
                <a:latin typeface="宋体" panose="02010600030101010101" pitchFamily="2" charset="-122"/>
                <a:ea typeface="宋体" panose="02010600030101010101" pitchFamily="2" charset="-122"/>
                <a:cs typeface="宋体" panose="02010600030101010101" pitchFamily="2" charset="-122"/>
                <a:sym typeface="+mn-ea"/>
              </a:rPr>
              <a:t>3G</a:t>
            </a:r>
            <a:r>
              <a:rPr lang="zh-CN" altLang="zh-CN" sz="1600" noProof="0" dirty="0">
                <a:ln>
                  <a:noFill/>
                </a:ln>
                <a:effectLst/>
                <a:uLnTx/>
                <a:uFillTx/>
                <a:latin typeface="宋体" panose="02010600030101010101" pitchFamily="2" charset="-122"/>
                <a:ea typeface="宋体" panose="02010600030101010101" pitchFamily="2" charset="-122"/>
                <a:cs typeface="宋体" panose="02010600030101010101" pitchFamily="2" charset="-122"/>
                <a:sym typeface="+mn-ea"/>
              </a:rPr>
              <a:t>：支持高速数据传输的蜂窝移动通讯技术，是第三代移动通信技术。</a:t>
            </a:r>
            <a:r>
              <a:rPr lang="zh-CN" altLang="en-US" sz="1600" noProof="0" dirty="0">
                <a:ln>
                  <a:noFill/>
                </a:ln>
                <a:effectLst/>
                <a:uLnTx/>
                <a:uFillTx/>
                <a:latin typeface="宋体" panose="02010600030101010101" pitchFamily="2" charset="-122"/>
                <a:ea typeface="宋体" panose="02010600030101010101" pitchFamily="2" charset="-122"/>
                <a:cs typeface="宋体" panose="02010600030101010101" pitchFamily="2" charset="-122"/>
                <a:sym typeface="+mn-ea"/>
              </a:rPr>
              <a:t>其</a:t>
            </a:r>
            <a:r>
              <a:rPr lang="zh-CN" altLang="zh-CN" sz="1600" noProof="0" dirty="0">
                <a:ln>
                  <a:noFill/>
                </a:ln>
                <a:effectLst/>
                <a:uLnTx/>
                <a:uFillTx/>
                <a:latin typeface="宋体" panose="02010600030101010101" pitchFamily="2" charset="-122"/>
                <a:ea typeface="宋体" panose="02010600030101010101" pitchFamily="2" charset="-122"/>
                <a:cs typeface="宋体" panose="02010600030101010101" pitchFamily="2" charset="-122"/>
                <a:sym typeface="+mn-ea"/>
              </a:rPr>
              <a:t>速率一般在几百</a:t>
            </a:r>
            <a:r>
              <a:rPr lang="en-US" altLang="zh-CN" sz="1600" noProof="0" dirty="0" err="1">
                <a:ln>
                  <a:noFill/>
                </a:ln>
                <a:effectLst/>
                <a:uLnTx/>
                <a:uFillTx/>
                <a:latin typeface="宋体" panose="02010600030101010101" pitchFamily="2" charset="-122"/>
                <a:ea typeface="宋体" panose="02010600030101010101" pitchFamily="2" charset="-122"/>
                <a:cs typeface="宋体" panose="02010600030101010101" pitchFamily="2" charset="-122"/>
                <a:sym typeface="+mn-ea"/>
              </a:rPr>
              <a:t>Kbs</a:t>
            </a:r>
            <a:r>
              <a:rPr lang="zh-CN" altLang="zh-CN" sz="1600" noProof="0" dirty="0">
                <a:ln>
                  <a:noFill/>
                </a:ln>
                <a:effectLst/>
                <a:uLnTx/>
                <a:uFillTx/>
                <a:latin typeface="宋体" panose="02010600030101010101" pitchFamily="2" charset="-122"/>
                <a:ea typeface="宋体" panose="02010600030101010101" pitchFamily="2" charset="-122"/>
                <a:cs typeface="宋体" panose="02010600030101010101" pitchFamily="2" charset="-122"/>
                <a:sym typeface="+mn-ea"/>
              </a:rPr>
              <a:t>以上，能够同时传输声音及数据信息。目前世界上主要的</a:t>
            </a:r>
            <a:r>
              <a:rPr lang="en-US" altLang="zh-CN" sz="1600" noProof="0" dirty="0">
                <a:ln>
                  <a:noFill/>
                </a:ln>
                <a:effectLst/>
                <a:uLnTx/>
                <a:uFillTx/>
                <a:latin typeface="宋体" panose="02010600030101010101" pitchFamily="2" charset="-122"/>
                <a:ea typeface="宋体" panose="02010600030101010101" pitchFamily="2" charset="-122"/>
                <a:cs typeface="宋体" panose="02010600030101010101" pitchFamily="2" charset="-122"/>
                <a:sym typeface="+mn-ea"/>
              </a:rPr>
              <a:t>3G</a:t>
            </a:r>
            <a:r>
              <a:rPr lang="zh-CN" altLang="zh-CN" sz="1600" noProof="0" dirty="0">
                <a:ln>
                  <a:noFill/>
                </a:ln>
                <a:effectLst/>
                <a:uLnTx/>
                <a:uFillTx/>
                <a:latin typeface="宋体" panose="02010600030101010101" pitchFamily="2" charset="-122"/>
                <a:ea typeface="宋体" panose="02010600030101010101" pitchFamily="2" charset="-122"/>
                <a:cs typeface="宋体" panose="02010600030101010101" pitchFamily="2" charset="-122"/>
                <a:sym typeface="+mn-ea"/>
              </a:rPr>
              <a:t>三大标准为</a:t>
            </a:r>
            <a:r>
              <a:rPr lang="en-US" altLang="zh-CN" sz="1600" noProof="0" dirty="0">
                <a:ln>
                  <a:noFill/>
                </a:ln>
                <a:effectLst/>
                <a:uLnTx/>
                <a:uFillTx/>
                <a:latin typeface="宋体" panose="02010600030101010101" pitchFamily="2" charset="-122"/>
                <a:ea typeface="宋体" panose="02010600030101010101" pitchFamily="2" charset="-122"/>
                <a:cs typeface="宋体" panose="02010600030101010101" pitchFamily="2" charset="-122"/>
                <a:sym typeface="+mn-ea"/>
              </a:rPr>
              <a:t>CDMA2000</a:t>
            </a:r>
            <a:r>
              <a:rPr lang="zh-CN" altLang="zh-CN" sz="1600" noProof="0" dirty="0">
                <a:ln>
                  <a:noFill/>
                </a:ln>
                <a:effectLst/>
                <a:uLnTx/>
                <a:uFillTx/>
                <a:latin typeface="宋体" panose="02010600030101010101" pitchFamily="2" charset="-122"/>
                <a:ea typeface="宋体" panose="02010600030101010101" pitchFamily="2" charset="-122"/>
                <a:cs typeface="宋体" panose="02010600030101010101" pitchFamily="2" charset="-122"/>
                <a:sym typeface="+mn-ea"/>
              </a:rPr>
              <a:t>、</a:t>
            </a:r>
            <a:r>
              <a:rPr lang="en-US" altLang="zh-CN" sz="1600" noProof="0" dirty="0">
                <a:ln>
                  <a:noFill/>
                </a:ln>
                <a:effectLst/>
                <a:uLnTx/>
                <a:uFillTx/>
                <a:latin typeface="宋体" panose="02010600030101010101" pitchFamily="2" charset="-122"/>
                <a:ea typeface="宋体" panose="02010600030101010101" pitchFamily="2" charset="-122"/>
                <a:cs typeface="宋体" panose="02010600030101010101" pitchFamily="2" charset="-122"/>
                <a:sym typeface="+mn-ea"/>
              </a:rPr>
              <a:t>WCDMA</a:t>
            </a:r>
            <a:r>
              <a:rPr lang="zh-CN" altLang="zh-CN" sz="1600" noProof="0" dirty="0">
                <a:ln>
                  <a:noFill/>
                </a:ln>
                <a:effectLst/>
                <a:uLnTx/>
                <a:uFillTx/>
                <a:latin typeface="宋体" panose="02010600030101010101" pitchFamily="2" charset="-122"/>
                <a:ea typeface="宋体" panose="02010600030101010101" pitchFamily="2" charset="-122"/>
                <a:cs typeface="宋体" panose="02010600030101010101" pitchFamily="2" charset="-122"/>
                <a:sym typeface="+mn-ea"/>
              </a:rPr>
              <a:t>、</a:t>
            </a:r>
            <a:r>
              <a:rPr lang="en-US" altLang="zh-CN" sz="1600" noProof="0" dirty="0">
                <a:ln>
                  <a:noFill/>
                </a:ln>
                <a:effectLst/>
                <a:uLnTx/>
                <a:uFillTx/>
                <a:latin typeface="宋体" panose="02010600030101010101" pitchFamily="2" charset="-122"/>
                <a:ea typeface="宋体" panose="02010600030101010101" pitchFamily="2" charset="-122"/>
                <a:cs typeface="宋体" panose="02010600030101010101" pitchFamily="2" charset="-122"/>
                <a:sym typeface="+mn-ea"/>
              </a:rPr>
              <a:t>TD-SCDMA</a:t>
            </a:r>
            <a:r>
              <a:rPr lang="zh-CN" altLang="en-US" sz="1600" noProof="0" dirty="0">
                <a:ln>
                  <a:noFill/>
                </a:ln>
                <a:effectLst/>
                <a:uLnTx/>
                <a:uFillTx/>
                <a:latin typeface="宋体" panose="02010600030101010101" pitchFamily="2" charset="-122"/>
                <a:ea typeface="宋体" panose="02010600030101010101" pitchFamily="2" charset="-122"/>
                <a:cs typeface="宋体" panose="02010600030101010101" pitchFamily="2" charset="-122"/>
                <a:sym typeface="+mn-ea"/>
              </a:rPr>
              <a:t>。</a:t>
            </a:r>
          </a:p>
          <a:p>
            <a:pPr marL="342900" marR="0" lvl="0" indent="-342900" algn="l" defTabSz="914400" rtl="0" eaLnBrk="0" fontAlgn="base" latinLnBrk="0" hangingPunct="0">
              <a:lnSpc>
                <a:spcPct val="100000"/>
              </a:lnSpc>
              <a:spcBef>
                <a:spcPct val="20000"/>
              </a:spcBef>
              <a:spcAft>
                <a:spcPct val="0"/>
              </a:spcAft>
              <a:buClr>
                <a:schemeClr val="hlink"/>
              </a:buClr>
              <a:buSzTx/>
              <a:buFontTx/>
              <a:buAutoNum type="circleNumDbPlain" startAt="3"/>
              <a:defRPr/>
            </a:pPr>
            <a:r>
              <a:rPr lang="en-US" altLang="zh-CN" sz="1600" noProof="0" dirty="0">
                <a:ln>
                  <a:noFill/>
                </a:ln>
                <a:effectLst/>
                <a:uLnTx/>
                <a:uFillTx/>
                <a:latin typeface="宋体" panose="02010600030101010101" pitchFamily="2" charset="-122"/>
                <a:ea typeface="宋体" panose="02010600030101010101" pitchFamily="2" charset="-122"/>
                <a:cs typeface="宋体" panose="02010600030101010101" pitchFamily="2" charset="-122"/>
                <a:sym typeface="+mn-ea"/>
              </a:rPr>
              <a:t>4G</a:t>
            </a:r>
            <a:r>
              <a:rPr lang="zh-CN" altLang="zh-CN" sz="1600" noProof="0" dirty="0">
                <a:ln>
                  <a:noFill/>
                </a:ln>
                <a:effectLst/>
                <a:uLnTx/>
                <a:uFillTx/>
                <a:latin typeface="宋体" panose="02010600030101010101" pitchFamily="2" charset="-122"/>
                <a:ea typeface="宋体" panose="02010600030101010101" pitchFamily="2" charset="-122"/>
                <a:cs typeface="宋体" panose="02010600030101010101" pitchFamily="2" charset="-122"/>
                <a:sym typeface="+mn-ea"/>
              </a:rPr>
              <a:t>：第四代移动电话行动通信标准，</a:t>
            </a:r>
            <a:r>
              <a:rPr lang="en-US" altLang="zh-CN" sz="1600" noProof="0" dirty="0">
                <a:ln>
                  <a:noFill/>
                </a:ln>
                <a:effectLst/>
                <a:uLnTx/>
                <a:uFillTx/>
                <a:latin typeface="宋体" panose="02010600030101010101" pitchFamily="2" charset="-122"/>
                <a:ea typeface="宋体" panose="02010600030101010101" pitchFamily="2" charset="-122"/>
                <a:cs typeface="宋体" panose="02010600030101010101" pitchFamily="2" charset="-122"/>
                <a:sym typeface="+mn-ea"/>
              </a:rPr>
              <a:t>4G</a:t>
            </a:r>
            <a:r>
              <a:rPr lang="zh-CN" altLang="zh-CN" sz="1600" noProof="0" dirty="0">
                <a:ln>
                  <a:noFill/>
                </a:ln>
                <a:effectLst/>
                <a:uLnTx/>
                <a:uFillTx/>
                <a:latin typeface="宋体" panose="02010600030101010101" pitchFamily="2" charset="-122"/>
                <a:ea typeface="宋体" panose="02010600030101010101" pitchFamily="2" charset="-122"/>
                <a:cs typeface="宋体" panose="02010600030101010101" pitchFamily="2" charset="-122"/>
                <a:sym typeface="+mn-ea"/>
              </a:rPr>
              <a:t>技术包括</a:t>
            </a:r>
            <a:r>
              <a:rPr lang="en-US" altLang="zh-CN" sz="1600" noProof="0" dirty="0">
                <a:ln>
                  <a:noFill/>
                </a:ln>
                <a:effectLst/>
                <a:uLnTx/>
                <a:uFillTx/>
                <a:latin typeface="宋体" panose="02010600030101010101" pitchFamily="2" charset="-122"/>
                <a:ea typeface="宋体" panose="02010600030101010101" pitchFamily="2" charset="-122"/>
                <a:cs typeface="宋体" panose="02010600030101010101" pitchFamily="2" charset="-122"/>
                <a:sym typeface="+mn-ea"/>
              </a:rPr>
              <a:t>TD-LTE</a:t>
            </a:r>
            <a:r>
              <a:rPr lang="zh-CN" altLang="zh-CN" sz="1600" noProof="0" dirty="0">
                <a:ln>
                  <a:noFill/>
                </a:ln>
                <a:effectLst/>
                <a:uLnTx/>
                <a:uFillTx/>
                <a:latin typeface="宋体" panose="02010600030101010101" pitchFamily="2" charset="-122"/>
                <a:ea typeface="宋体" panose="02010600030101010101" pitchFamily="2" charset="-122"/>
                <a:cs typeface="宋体" panose="02010600030101010101" pitchFamily="2" charset="-122"/>
                <a:sym typeface="+mn-ea"/>
              </a:rPr>
              <a:t>和</a:t>
            </a:r>
            <a:r>
              <a:rPr lang="en-US" altLang="zh-CN" sz="1600" noProof="0" dirty="0">
                <a:ln>
                  <a:noFill/>
                </a:ln>
                <a:effectLst/>
                <a:uLnTx/>
                <a:uFillTx/>
                <a:latin typeface="宋体" panose="02010600030101010101" pitchFamily="2" charset="-122"/>
                <a:ea typeface="宋体" panose="02010600030101010101" pitchFamily="2" charset="-122"/>
                <a:cs typeface="宋体" panose="02010600030101010101" pitchFamily="2" charset="-122"/>
                <a:sym typeface="+mn-ea"/>
              </a:rPr>
              <a:t>FDD-LTE</a:t>
            </a:r>
            <a:r>
              <a:rPr lang="zh-CN" altLang="zh-CN" sz="1600" noProof="0" dirty="0">
                <a:ln>
                  <a:noFill/>
                </a:ln>
                <a:effectLst/>
                <a:uLnTx/>
                <a:uFillTx/>
                <a:latin typeface="宋体" panose="02010600030101010101" pitchFamily="2" charset="-122"/>
                <a:ea typeface="宋体" panose="02010600030101010101" pitchFamily="2" charset="-122"/>
                <a:cs typeface="宋体" panose="02010600030101010101" pitchFamily="2" charset="-122"/>
                <a:sym typeface="+mn-ea"/>
              </a:rPr>
              <a:t>两种制式，其中</a:t>
            </a:r>
            <a:r>
              <a:rPr lang="en-US" altLang="zh-CN" sz="1600" noProof="0" dirty="0">
                <a:ln>
                  <a:noFill/>
                </a:ln>
                <a:effectLst/>
                <a:uLnTx/>
                <a:uFillTx/>
                <a:latin typeface="宋体" panose="02010600030101010101" pitchFamily="2" charset="-122"/>
                <a:ea typeface="宋体" panose="02010600030101010101" pitchFamily="2" charset="-122"/>
                <a:cs typeface="宋体" panose="02010600030101010101" pitchFamily="2" charset="-122"/>
                <a:sym typeface="+mn-ea"/>
              </a:rPr>
              <a:t>FDD-LTE</a:t>
            </a:r>
            <a:r>
              <a:rPr lang="zh-CN" altLang="zh-CN" sz="1600" noProof="0" dirty="0">
                <a:ln>
                  <a:noFill/>
                </a:ln>
                <a:effectLst/>
                <a:uLnTx/>
                <a:uFillTx/>
                <a:latin typeface="宋体" panose="02010600030101010101" pitchFamily="2" charset="-122"/>
                <a:ea typeface="宋体" panose="02010600030101010101" pitchFamily="2" charset="-122"/>
                <a:cs typeface="宋体" panose="02010600030101010101" pitchFamily="2" charset="-122"/>
                <a:sym typeface="+mn-ea"/>
              </a:rPr>
              <a:t>国际上采用较多，从技术标准来看，静态传输速率达到</a:t>
            </a:r>
            <a:r>
              <a:rPr lang="en-US" altLang="zh-CN" sz="1600" noProof="0" dirty="0">
                <a:ln>
                  <a:noFill/>
                </a:ln>
                <a:effectLst/>
                <a:uLnTx/>
                <a:uFillTx/>
                <a:latin typeface="宋体" panose="02010600030101010101" pitchFamily="2" charset="-122"/>
                <a:ea typeface="宋体" panose="02010600030101010101" pitchFamily="2" charset="-122"/>
                <a:cs typeface="宋体" panose="02010600030101010101" pitchFamily="2" charset="-122"/>
                <a:sym typeface="+mn-ea"/>
              </a:rPr>
              <a:t>1Gbps</a:t>
            </a:r>
            <a:r>
              <a:rPr lang="zh-CN" altLang="zh-CN" sz="1600" noProof="0" dirty="0">
                <a:ln>
                  <a:noFill/>
                </a:ln>
                <a:effectLst/>
                <a:uLnTx/>
                <a:uFillTx/>
                <a:latin typeface="宋体" panose="02010600030101010101" pitchFamily="2" charset="-122"/>
                <a:ea typeface="宋体" panose="02010600030101010101" pitchFamily="2" charset="-122"/>
                <a:cs typeface="宋体" panose="02010600030101010101" pitchFamily="2" charset="-122"/>
                <a:sym typeface="+mn-ea"/>
              </a:rPr>
              <a:t>，用户在高速移动状态下可以达到</a:t>
            </a:r>
            <a:r>
              <a:rPr lang="en-US" altLang="zh-CN" sz="1600" noProof="0" dirty="0">
                <a:ln>
                  <a:noFill/>
                </a:ln>
                <a:effectLst/>
                <a:uLnTx/>
                <a:uFillTx/>
                <a:latin typeface="宋体" panose="02010600030101010101" pitchFamily="2" charset="-122"/>
                <a:ea typeface="宋体" panose="02010600030101010101" pitchFamily="2" charset="-122"/>
                <a:cs typeface="宋体" panose="02010600030101010101" pitchFamily="2" charset="-122"/>
                <a:sym typeface="+mn-ea"/>
              </a:rPr>
              <a:t>100Mbps</a:t>
            </a:r>
            <a:r>
              <a:rPr lang="zh-CN" altLang="zh-CN" sz="1600" noProof="0" dirty="0">
                <a:ln>
                  <a:noFill/>
                </a:ln>
                <a:effectLst/>
                <a:uLnTx/>
                <a:uFillTx/>
                <a:latin typeface="宋体" panose="02010600030101010101" pitchFamily="2" charset="-122"/>
                <a:ea typeface="宋体" panose="02010600030101010101" pitchFamily="2" charset="-122"/>
                <a:cs typeface="宋体" panose="02010600030101010101" pitchFamily="2" charset="-122"/>
                <a:sym typeface="+mn-ea"/>
              </a:rPr>
              <a:t>。</a:t>
            </a:r>
            <a:endParaRPr kumimoji="0" lang="en-US"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endParaRPr>
          </a:p>
          <a:p>
            <a:pPr marL="0" marR="0" lvl="0" indent="0" algn="l" defTabSz="914400" rtl="0" eaLnBrk="0" fontAlgn="base" latinLnBrk="0" hangingPunct="0">
              <a:lnSpc>
                <a:spcPct val="100000"/>
              </a:lnSpc>
              <a:spcBef>
                <a:spcPct val="20000"/>
              </a:spcBef>
              <a:spcAft>
                <a:spcPct val="0"/>
              </a:spcAft>
              <a:buClr>
                <a:schemeClr val="hlink"/>
              </a:buClr>
              <a:buSzTx/>
              <a:buFontTx/>
              <a:buNone/>
              <a:defRPr/>
            </a:pPr>
            <a:endParaRPr kumimoji="0" lang="zh-CN" altLang="zh-CN" sz="1600" b="0" i="0" u="none" strike="noStrike" kern="1200" cap="none" spc="0" normalizeH="0" baseline="0" noProof="0" dirty="0">
              <a:ln>
                <a:noFill/>
              </a:ln>
              <a:solidFill>
                <a:schemeClr val="tx1"/>
              </a:solidFill>
              <a:effectLst/>
              <a:uLnTx/>
              <a:uFillTx/>
              <a:latin typeface="+mn-lt"/>
              <a:ea typeface="宋体" panose="02010600030101010101" pitchFamily="2" charset="-122"/>
              <a:cs typeface="+mn-cs"/>
            </a:endParaRPr>
          </a:p>
          <a:p>
            <a:pPr marL="0" marR="0" lvl="0" indent="-342900" algn="just" defTabSz="914400" rtl="0" eaLnBrk="0" fontAlgn="base" latinLnBrk="0" hangingPunct="0">
              <a:lnSpc>
                <a:spcPct val="100000"/>
              </a:lnSpc>
              <a:spcBef>
                <a:spcPts val="0"/>
              </a:spcBef>
              <a:spcAft>
                <a:spcPct val="0"/>
              </a:spcAft>
              <a:buClr>
                <a:schemeClr val="hlink"/>
              </a:buClr>
              <a:buSzTx/>
              <a:buFont typeface="Wingdings" panose="05000000000000000000" pitchFamily="2" charset="2"/>
              <a:buNone/>
              <a:defRPr/>
            </a:pPr>
            <a:endParaRPr kumimoji="0" lang="zh-CN"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p:cNvSpPr>
          <p:nvPr>
            <p:ph type="title"/>
          </p:nvPr>
        </p:nvSpPr>
        <p:spPr/>
        <p:txBody>
          <a:bodyPr vert="horz" wrap="square" lIns="91440" tIns="45720" rIns="91440" bIns="45720" anchor="ctr" anchorCtr="0"/>
          <a:lstStyle/>
          <a:p>
            <a:pPr eaLnBrk="1" hangingPunct="1"/>
            <a:r>
              <a:rPr lang="zh-CN" altLang="en-US" sz="3200" dirty="0">
                <a:latin typeface="Times New Roman" panose="02020603050405020304" pitchFamily="18" charset="0"/>
                <a:ea typeface="宋体" panose="02010600030101010101" pitchFamily="2" charset="-122"/>
                <a:sym typeface="+mn-ea"/>
              </a:rPr>
              <a:t>第四章  通信技术基础知识</a:t>
            </a:r>
            <a:endParaRPr lang="zh-CN" altLang="en-US" sz="3200" dirty="0">
              <a:latin typeface="Times New Roman" panose="02020603050405020304" pitchFamily="18" charset="0"/>
              <a:ea typeface="宋体" panose="02010600030101010101" pitchFamily="2" charset="-122"/>
            </a:endParaRPr>
          </a:p>
        </p:txBody>
      </p:sp>
      <p:sp>
        <p:nvSpPr>
          <p:cNvPr id="72707" name="Rectangle 3"/>
          <p:cNvSpPr>
            <a:spLocks noGrp="1" noChangeArrowheads="1"/>
          </p:cNvSpPr>
          <p:nvPr>
            <p:ph idx="1"/>
          </p:nvPr>
        </p:nvSpPr>
        <p:spPr/>
        <p:txBody>
          <a:bodyPr vert="horz" wrap="square" lIns="91440" tIns="45720" rIns="91440" bIns="45720" numCol="1" anchor="t" anchorCtr="0" compatLnSpc="1"/>
          <a:lstStyle/>
          <a:p>
            <a:pPr marL="0" marR="0" lvl="0" indent="-342900" algn="just" defTabSz="914400" rtl="0" eaLnBrk="0" fontAlgn="base" latinLnBrk="0" hangingPunct="0">
              <a:lnSpc>
                <a:spcPct val="100000"/>
              </a:lnSpc>
              <a:spcBef>
                <a:spcPts val="0"/>
              </a:spcBef>
              <a:spcAft>
                <a:spcPct val="0"/>
              </a:spcAft>
              <a:buClr>
                <a:schemeClr val="hlink"/>
              </a:buClr>
              <a:buSzTx/>
              <a:buFontTx/>
              <a:buAutoNum type="circleNumDbPlain" startAt="5"/>
              <a:defRPr/>
            </a:pPr>
            <a:r>
              <a:rPr kumimoji="0" lang="en-US"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5G</a:t>
            </a:r>
            <a:r>
              <a:rPr kumimoji="0" lang="zh-CN"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：通常被视为提供宽带接入的第五代蜂窝网络技术。</a:t>
            </a:r>
            <a:r>
              <a:rPr kumimoji="0" lang="en-US"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5G</a:t>
            </a:r>
            <a:r>
              <a:rPr kumimoji="0" lang="zh-CN"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无线技术将通过一个灵活、可靠、安全的无线网络把所有应用、服务、事物联接到一起，使人类进入万物移动互联的时代。</a:t>
            </a:r>
          </a:p>
          <a:p>
            <a:pPr marL="342900" marR="0" lvl="0" indent="-34290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Char char="v"/>
              <a:defRPr/>
            </a:pPr>
            <a:r>
              <a:rPr lang="zh-CN" altLang="zh-CN" sz="1600" b="1" noProof="0" dirty="0">
                <a:ln>
                  <a:noFill/>
                </a:ln>
                <a:effectLst/>
                <a:uLnTx/>
                <a:uFillTx/>
                <a:latin typeface="宋体" panose="02010600030101010101" pitchFamily="2" charset="-122"/>
                <a:ea typeface="宋体" panose="02010600030101010101" pitchFamily="2" charset="-122"/>
                <a:cs typeface="宋体" panose="02010600030101010101" pitchFamily="2" charset="-122"/>
                <a:sym typeface="+mn-ea"/>
              </a:rPr>
              <a:t>通信系统分类：</a:t>
            </a:r>
            <a:endParaRPr kumimoji="0" lang="en-US" altLang="zh-CN" sz="1600" b="1"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endParaRPr>
          </a:p>
          <a:p>
            <a:pPr marL="0" marR="0" lvl="0" indent="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None/>
              <a:defRPr/>
            </a:pPr>
            <a:r>
              <a:rPr lang="zh-CN" altLang="zh-CN" sz="1600" noProof="0" dirty="0">
                <a:ln>
                  <a:noFill/>
                </a:ln>
                <a:effectLst/>
                <a:uLnTx/>
                <a:uFillTx/>
                <a:latin typeface="宋体" panose="02010600030101010101" pitchFamily="2" charset="-122"/>
                <a:ea typeface="宋体" panose="02010600030101010101" pitchFamily="2" charset="-122"/>
                <a:cs typeface="宋体" panose="02010600030101010101" pitchFamily="2" charset="-122"/>
                <a:sym typeface="+mn-ea"/>
              </a:rPr>
              <a:t>通信系统是用以完成</a:t>
            </a:r>
            <a:r>
              <a:rPr lang="en-US" altLang="zh-CN" sz="1600" noProof="0" dirty="0" err="1">
                <a:ln>
                  <a:noFill/>
                </a:ln>
                <a:effectLst/>
                <a:uLnTx/>
                <a:uFillTx/>
                <a:latin typeface="宋体" panose="02010600030101010101" pitchFamily="2" charset="-122"/>
                <a:ea typeface="宋体" panose="02010600030101010101" pitchFamily="2" charset="-122"/>
                <a:cs typeface="宋体" panose="02010600030101010101" pitchFamily="2" charset="-122"/>
                <a:sym typeface="+mn-ea"/>
              </a:rPr>
              <a:t>信息传输</a:t>
            </a:r>
            <a:r>
              <a:rPr lang="zh-CN" altLang="zh-CN" sz="1600" noProof="0" dirty="0">
                <a:ln>
                  <a:noFill/>
                </a:ln>
                <a:effectLst/>
                <a:uLnTx/>
                <a:uFillTx/>
                <a:latin typeface="宋体" panose="02010600030101010101" pitchFamily="2" charset="-122"/>
                <a:ea typeface="宋体" panose="02010600030101010101" pitchFamily="2" charset="-122"/>
                <a:cs typeface="宋体" panose="02010600030101010101" pitchFamily="2" charset="-122"/>
                <a:sym typeface="+mn-ea"/>
              </a:rPr>
              <a:t>过程的技术系统的总称。</a:t>
            </a:r>
            <a:endParaRPr kumimoji="0" lang="en-US"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endParaRPr>
          </a:p>
          <a:p>
            <a:pPr marL="0" marR="0" lvl="0" indent="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None/>
              <a:defRPr/>
            </a:pPr>
            <a:r>
              <a:rPr lang="en-US" altLang="zh-CN" sz="1600" noProof="0" dirty="0">
                <a:ln>
                  <a:noFill/>
                </a:ln>
                <a:effectLst/>
                <a:uLnTx/>
                <a:uFillTx/>
                <a:latin typeface="宋体" panose="02010600030101010101" pitchFamily="2" charset="-122"/>
                <a:ea typeface="宋体" panose="02010600030101010101" pitchFamily="2" charset="-122"/>
                <a:cs typeface="宋体" panose="02010600030101010101" pitchFamily="2" charset="-122"/>
                <a:sym typeface="+mn-ea"/>
              </a:rPr>
              <a:t>1</a:t>
            </a:r>
            <a:r>
              <a:rPr lang="zh-CN" altLang="zh-CN" sz="1600" noProof="0" dirty="0">
                <a:ln>
                  <a:noFill/>
                </a:ln>
                <a:effectLst/>
                <a:uLnTx/>
                <a:uFillTx/>
                <a:latin typeface="宋体" panose="02010600030101010101" pitchFamily="2" charset="-122"/>
                <a:ea typeface="宋体" panose="02010600030101010101" pitchFamily="2" charset="-122"/>
                <a:cs typeface="宋体" panose="02010600030101010101" pitchFamily="2" charset="-122"/>
                <a:sym typeface="+mn-ea"/>
              </a:rPr>
              <a:t>）按传输媒介分类：</a:t>
            </a:r>
            <a:endParaRPr kumimoji="0" lang="zh-CN"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endParaRPr>
          </a:p>
          <a:p>
            <a:pPr marL="0" marR="0" lvl="8" indent="0" algn="just" defTabSz="914400" rtl="0" eaLnBrk="0" fontAlgn="base" latinLnBrk="0" hangingPunct="0">
              <a:lnSpc>
                <a:spcPct val="90000"/>
              </a:lnSpc>
              <a:spcBef>
                <a:spcPct val="20000"/>
              </a:spcBef>
              <a:spcAft>
                <a:spcPct val="0"/>
              </a:spcAft>
              <a:buClr>
                <a:schemeClr val="hlink"/>
              </a:buClr>
              <a:buSzTx/>
              <a:buFont typeface="Arial" panose="020B0604020202020204" pitchFamily="34" charset="0"/>
              <a:buNone/>
              <a:defRPr/>
            </a:pPr>
            <a:r>
              <a:rPr lang="zh-CN" altLang="zh-CN" sz="1600" noProof="0" dirty="0">
                <a:ln>
                  <a:noFill/>
                </a:ln>
                <a:effectLst/>
                <a:uLnTx/>
                <a:uFillTx/>
                <a:latin typeface="宋体" panose="02010600030101010101" pitchFamily="2" charset="-122"/>
                <a:ea typeface="宋体" panose="02010600030101010101" pitchFamily="2" charset="-122"/>
                <a:cs typeface="宋体" panose="02010600030101010101" pitchFamily="2" charset="-122"/>
                <a:sym typeface="+mn-ea"/>
              </a:rPr>
              <a:t>通信系统按所用传输媒介的不同可分为两类</a:t>
            </a:r>
            <a:r>
              <a:rPr lang="en-US" altLang="zh-CN" sz="1600" noProof="0" dirty="0">
                <a:ln>
                  <a:noFill/>
                </a:ln>
                <a:effectLst/>
                <a:uLnTx/>
                <a:uFillTx/>
                <a:latin typeface="宋体" panose="02010600030101010101" pitchFamily="2" charset="-122"/>
                <a:ea typeface="宋体" panose="02010600030101010101" pitchFamily="2" charset="-122"/>
                <a:cs typeface="宋体" panose="02010600030101010101" pitchFamily="2" charset="-122"/>
                <a:sym typeface="+mn-ea"/>
              </a:rPr>
              <a:t>:</a:t>
            </a:r>
            <a:r>
              <a:rPr lang="zh-CN" altLang="zh-CN" sz="1600" noProof="0" dirty="0">
                <a:ln>
                  <a:noFill/>
                </a:ln>
                <a:effectLst/>
                <a:uLnTx/>
                <a:uFillTx/>
                <a:latin typeface="宋体" panose="02010600030101010101" pitchFamily="2" charset="-122"/>
                <a:ea typeface="宋体" panose="02010600030101010101" pitchFamily="2" charset="-122"/>
                <a:cs typeface="宋体" panose="02010600030101010101" pitchFamily="2" charset="-122"/>
                <a:sym typeface="+mn-ea"/>
              </a:rPr>
              <a:t>①利用金属导体（如架空明线、同轴电缆、光导纤维、波导等）为传输媒介，这种以线缆为传输媒介的通信系统称为有线电通信系统。如市内电话、有线电视、海底电缆通信等。②利用电磁波在大气、空间、水或岩、土等传输媒介中传播而进行通信，如短波电离层传播、微波视距传播、卫星中继等。</a:t>
            </a:r>
            <a:endParaRPr kumimoji="0" lang="en-US"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endParaRPr>
          </a:p>
          <a:p>
            <a:pPr marL="0" marR="0" lvl="8" indent="0" algn="just" defTabSz="914400" rtl="0" eaLnBrk="0" fontAlgn="base" latinLnBrk="0" hangingPunct="0">
              <a:lnSpc>
                <a:spcPct val="90000"/>
              </a:lnSpc>
              <a:spcBef>
                <a:spcPct val="20000"/>
              </a:spcBef>
              <a:spcAft>
                <a:spcPct val="0"/>
              </a:spcAft>
              <a:buClr>
                <a:schemeClr val="hlink"/>
              </a:buClr>
              <a:buSzTx/>
              <a:buFont typeface="Arial" panose="020B0604020202020204" pitchFamily="34" charset="0"/>
              <a:buNone/>
              <a:defRPr/>
            </a:pPr>
            <a:r>
              <a:rPr lang="en-US" altLang="zh-CN" sz="1600" noProof="0" dirty="0">
                <a:ln>
                  <a:noFill/>
                </a:ln>
                <a:effectLst/>
                <a:uLnTx/>
                <a:uFillTx/>
                <a:latin typeface="宋体" panose="02010600030101010101" pitchFamily="2" charset="-122"/>
                <a:ea typeface="宋体" panose="02010600030101010101" pitchFamily="2" charset="-122"/>
                <a:cs typeface="宋体" panose="02010600030101010101" pitchFamily="2" charset="-122"/>
                <a:sym typeface="+mn-ea"/>
              </a:rPr>
              <a:t>2</a:t>
            </a:r>
            <a:r>
              <a:rPr lang="zh-CN" altLang="zh-CN" sz="1600" noProof="0" dirty="0">
                <a:ln>
                  <a:noFill/>
                </a:ln>
                <a:effectLst/>
                <a:uLnTx/>
                <a:uFillTx/>
                <a:latin typeface="宋体" panose="02010600030101010101" pitchFamily="2" charset="-122"/>
                <a:ea typeface="宋体" panose="02010600030101010101" pitchFamily="2" charset="-122"/>
                <a:cs typeface="宋体" panose="02010600030101010101" pitchFamily="2" charset="-122"/>
                <a:sym typeface="+mn-ea"/>
              </a:rPr>
              <a:t>）按通信业务分类：</a:t>
            </a:r>
            <a:endParaRPr kumimoji="0" lang="zh-CN"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endParaRPr>
          </a:p>
          <a:p>
            <a:pPr marL="0" marR="0" lvl="8" indent="0" algn="just" defTabSz="914400" rtl="0" eaLnBrk="0" fontAlgn="base" latinLnBrk="0" hangingPunct="0">
              <a:lnSpc>
                <a:spcPct val="90000"/>
              </a:lnSpc>
              <a:spcBef>
                <a:spcPts val="0"/>
              </a:spcBef>
              <a:spcAft>
                <a:spcPct val="0"/>
              </a:spcAft>
              <a:buClr>
                <a:schemeClr val="hlink"/>
              </a:buClr>
              <a:buSzTx/>
              <a:buFont typeface="Arial" panose="020B0604020202020204" pitchFamily="34" charset="0"/>
              <a:buNone/>
              <a:defRPr/>
            </a:pPr>
            <a:r>
              <a:rPr lang="zh-CN" altLang="zh-CN" sz="1600" noProof="0" dirty="0">
                <a:ln>
                  <a:noFill/>
                </a:ln>
                <a:effectLst/>
                <a:uLnTx/>
                <a:uFillTx/>
                <a:latin typeface="宋体" panose="02010600030101010101" pitchFamily="2" charset="-122"/>
                <a:ea typeface="宋体" panose="02010600030101010101" pitchFamily="2" charset="-122"/>
                <a:cs typeface="宋体" panose="02010600030101010101" pitchFamily="2" charset="-122"/>
                <a:sym typeface="+mn-ea"/>
              </a:rPr>
              <a:t>通信系统按通信业务</a:t>
            </a:r>
            <a:r>
              <a:rPr lang="en-US" altLang="zh-CN" sz="1600" noProof="0" dirty="0">
                <a:ln>
                  <a:noFill/>
                </a:ln>
                <a:effectLst/>
                <a:uLnTx/>
                <a:uFillTx/>
                <a:latin typeface="宋体" panose="02010600030101010101" pitchFamily="2" charset="-122"/>
                <a:ea typeface="宋体" panose="02010600030101010101" pitchFamily="2" charset="-122"/>
                <a:cs typeface="宋体" panose="02010600030101010101" pitchFamily="2" charset="-122"/>
                <a:sym typeface="+mn-ea"/>
              </a:rPr>
              <a:t>(</a:t>
            </a:r>
            <a:r>
              <a:rPr lang="zh-CN" altLang="zh-CN" sz="1600" noProof="0" dirty="0">
                <a:ln>
                  <a:noFill/>
                </a:ln>
                <a:effectLst/>
                <a:uLnTx/>
                <a:uFillTx/>
                <a:latin typeface="宋体" panose="02010600030101010101" pitchFamily="2" charset="-122"/>
                <a:ea typeface="宋体" panose="02010600030101010101" pitchFamily="2" charset="-122"/>
                <a:cs typeface="宋体" panose="02010600030101010101" pitchFamily="2" charset="-122"/>
                <a:sym typeface="+mn-ea"/>
              </a:rPr>
              <a:t>即所传输的信息种类</a:t>
            </a:r>
            <a:r>
              <a:rPr lang="en-US" altLang="zh-CN" sz="1600" noProof="0" dirty="0">
                <a:ln>
                  <a:noFill/>
                </a:ln>
                <a:effectLst/>
                <a:uLnTx/>
                <a:uFillTx/>
                <a:latin typeface="宋体" panose="02010600030101010101" pitchFamily="2" charset="-122"/>
                <a:ea typeface="宋体" panose="02010600030101010101" pitchFamily="2" charset="-122"/>
                <a:cs typeface="宋体" panose="02010600030101010101" pitchFamily="2" charset="-122"/>
                <a:sym typeface="+mn-ea"/>
              </a:rPr>
              <a:t>)</a:t>
            </a:r>
            <a:r>
              <a:rPr lang="zh-CN" altLang="zh-CN" sz="1600" noProof="0" dirty="0">
                <a:ln>
                  <a:noFill/>
                </a:ln>
                <a:effectLst/>
                <a:uLnTx/>
                <a:uFillTx/>
                <a:latin typeface="宋体" panose="02010600030101010101" pitchFamily="2" charset="-122"/>
                <a:ea typeface="宋体" panose="02010600030101010101" pitchFamily="2" charset="-122"/>
                <a:cs typeface="宋体" panose="02010600030101010101" pitchFamily="2" charset="-122"/>
                <a:sym typeface="+mn-ea"/>
              </a:rPr>
              <a:t>的不同可分为电话通信系统、电报通信系统、</a:t>
            </a:r>
            <a:r>
              <a:rPr lang="en-US" altLang="zh-CN" sz="1600" noProof="0" dirty="0" err="1">
                <a:ln>
                  <a:noFill/>
                </a:ln>
                <a:effectLst/>
                <a:uLnTx/>
                <a:uFillTx/>
                <a:latin typeface="宋体" panose="02010600030101010101" pitchFamily="2" charset="-122"/>
                <a:ea typeface="宋体" panose="02010600030101010101" pitchFamily="2" charset="-122"/>
                <a:cs typeface="宋体" panose="02010600030101010101" pitchFamily="2" charset="-122"/>
                <a:sym typeface="+mn-ea"/>
              </a:rPr>
              <a:t>图像通信系统</a:t>
            </a:r>
            <a:r>
              <a:rPr lang="zh-CN" altLang="zh-CN" sz="1600" noProof="0" dirty="0">
                <a:ln>
                  <a:noFill/>
                </a:ln>
                <a:effectLst/>
                <a:uLnTx/>
                <a:uFillTx/>
                <a:latin typeface="宋体" panose="02010600030101010101" pitchFamily="2" charset="-122"/>
                <a:ea typeface="宋体" panose="02010600030101010101" pitchFamily="2" charset="-122"/>
                <a:cs typeface="宋体" panose="02010600030101010101" pitchFamily="2" charset="-122"/>
                <a:sym typeface="+mn-ea"/>
              </a:rPr>
              <a:t>、数据通信系统等。由于电话通信系统最为发达普及，因而其他一些通信业务</a:t>
            </a:r>
            <a:r>
              <a:rPr lang="zh-CN" altLang="en-US" sz="1600" noProof="0" dirty="0">
                <a:ln>
                  <a:noFill/>
                </a:ln>
                <a:effectLst/>
                <a:uLnTx/>
                <a:uFillTx/>
                <a:latin typeface="宋体" panose="02010600030101010101" pitchFamily="2" charset="-122"/>
                <a:ea typeface="宋体" panose="02010600030101010101" pitchFamily="2" charset="-122"/>
                <a:cs typeface="宋体" panose="02010600030101010101" pitchFamily="2" charset="-122"/>
                <a:sym typeface="+mn-ea"/>
              </a:rPr>
              <a:t>也常</a:t>
            </a:r>
            <a:r>
              <a:rPr lang="zh-CN" altLang="zh-CN" sz="1600" noProof="0" dirty="0">
                <a:ln>
                  <a:noFill/>
                </a:ln>
                <a:effectLst/>
                <a:uLnTx/>
                <a:uFillTx/>
                <a:latin typeface="宋体" panose="02010600030101010101" pitchFamily="2" charset="-122"/>
                <a:ea typeface="宋体" panose="02010600030101010101" pitchFamily="2" charset="-122"/>
                <a:cs typeface="宋体" panose="02010600030101010101" pitchFamily="2" charset="-122"/>
                <a:sym typeface="+mn-ea"/>
              </a:rPr>
              <a:t>通过公用电话通信网传输，例如电报通信和远距离数据通信可通过电话信道传输。</a:t>
            </a:r>
            <a:endParaRPr kumimoji="0" lang="zh-CN"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endParaRPr>
          </a:p>
          <a:p>
            <a:pPr marL="0" marR="0" lvl="8" indent="0" algn="l" defTabSz="914400" rtl="0" eaLnBrk="0" fontAlgn="base" latinLnBrk="0" hangingPunct="0">
              <a:lnSpc>
                <a:spcPct val="90000"/>
              </a:lnSpc>
              <a:spcBef>
                <a:spcPct val="20000"/>
              </a:spcBef>
              <a:spcAft>
                <a:spcPct val="0"/>
              </a:spcAft>
              <a:buClr>
                <a:schemeClr val="hlink"/>
              </a:buClr>
              <a:buSzTx/>
              <a:buFont typeface="Arial" panose="020B0604020202020204" pitchFamily="34" charset="0"/>
              <a:buNone/>
              <a:defRPr/>
            </a:pPr>
            <a:r>
              <a:rPr lang="en-US" altLang="zh-CN" sz="1600" noProof="0" dirty="0">
                <a:ln>
                  <a:noFill/>
                </a:ln>
                <a:effectLst/>
                <a:uLnTx/>
                <a:uFillTx/>
                <a:latin typeface="宋体" panose="02010600030101010101" pitchFamily="2" charset="-122"/>
                <a:ea typeface="宋体" panose="02010600030101010101" pitchFamily="2" charset="-122"/>
                <a:cs typeface="宋体" panose="02010600030101010101" pitchFamily="2" charset="-122"/>
                <a:sym typeface="+mn-ea"/>
              </a:rPr>
              <a:t>3</a:t>
            </a:r>
            <a:r>
              <a:rPr lang="zh-CN" altLang="zh-CN" sz="1600" noProof="0" dirty="0">
                <a:ln>
                  <a:noFill/>
                </a:ln>
                <a:effectLst/>
                <a:uLnTx/>
                <a:uFillTx/>
                <a:latin typeface="宋体" panose="02010600030101010101" pitchFamily="2" charset="-122"/>
                <a:ea typeface="宋体" panose="02010600030101010101" pitchFamily="2" charset="-122"/>
                <a:cs typeface="宋体" panose="02010600030101010101" pitchFamily="2" charset="-122"/>
                <a:sym typeface="+mn-ea"/>
              </a:rPr>
              <a:t>）按调制方式分类：</a:t>
            </a:r>
            <a:endParaRPr kumimoji="0" lang="zh-CN"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endParaRPr>
          </a:p>
          <a:p>
            <a:pPr marL="0" marR="0" lvl="8" indent="0" algn="just" defTabSz="914400" rtl="0" eaLnBrk="0" fontAlgn="base" latinLnBrk="0" hangingPunct="0">
              <a:lnSpc>
                <a:spcPct val="90000"/>
              </a:lnSpc>
              <a:spcBef>
                <a:spcPts val="0"/>
              </a:spcBef>
              <a:spcAft>
                <a:spcPct val="0"/>
              </a:spcAft>
              <a:buClr>
                <a:schemeClr val="hlink"/>
              </a:buClr>
              <a:buSzTx/>
              <a:buFont typeface="Arial" panose="020B0604020202020204" pitchFamily="34" charset="0"/>
              <a:buNone/>
              <a:defRPr/>
            </a:pPr>
            <a:r>
              <a:rPr lang="zh-CN" altLang="zh-CN" sz="1600" noProof="0" dirty="0">
                <a:ln>
                  <a:noFill/>
                </a:ln>
                <a:effectLst/>
                <a:uLnTx/>
                <a:uFillTx/>
                <a:latin typeface="宋体" panose="02010600030101010101" pitchFamily="2" charset="-122"/>
                <a:ea typeface="宋体" panose="02010600030101010101" pitchFamily="2" charset="-122"/>
                <a:cs typeface="宋体" panose="02010600030101010101" pitchFamily="2" charset="-122"/>
                <a:sym typeface="+mn-ea"/>
              </a:rPr>
              <a:t>根据信道中传输的信号是否</a:t>
            </a:r>
            <a:r>
              <a:rPr lang="zh-CN" altLang="en-US" sz="1600" noProof="0" dirty="0">
                <a:ln>
                  <a:noFill/>
                </a:ln>
                <a:effectLst/>
                <a:uLnTx/>
                <a:uFillTx/>
                <a:latin typeface="宋体" panose="02010600030101010101" pitchFamily="2" charset="-122"/>
                <a:ea typeface="宋体" panose="02010600030101010101" pitchFamily="2" charset="-122"/>
                <a:cs typeface="宋体" panose="02010600030101010101" pitchFamily="2" charset="-122"/>
                <a:sym typeface="+mn-ea"/>
              </a:rPr>
              <a:t>经过</a:t>
            </a:r>
            <a:r>
              <a:rPr lang="zh-CN" altLang="zh-CN" sz="1600" noProof="0" dirty="0">
                <a:ln>
                  <a:noFill/>
                </a:ln>
                <a:effectLst/>
                <a:uLnTx/>
                <a:uFillTx/>
                <a:latin typeface="宋体" panose="02010600030101010101" pitchFamily="2" charset="-122"/>
                <a:ea typeface="宋体" panose="02010600030101010101" pitchFamily="2" charset="-122"/>
                <a:cs typeface="宋体" panose="02010600030101010101" pitchFamily="2" charset="-122"/>
                <a:sym typeface="+mn-ea"/>
              </a:rPr>
              <a:t>调制，可将通信系统分为基带传输和</a:t>
            </a:r>
            <a:r>
              <a:rPr lang="zh-CN" altLang="en-US" sz="1600" noProof="0" dirty="0">
                <a:ln>
                  <a:noFill/>
                </a:ln>
                <a:effectLst/>
                <a:uLnTx/>
                <a:uFillTx/>
                <a:latin typeface="宋体" panose="02010600030101010101" pitchFamily="2" charset="-122"/>
                <a:ea typeface="宋体" panose="02010600030101010101" pitchFamily="2" charset="-122"/>
                <a:cs typeface="宋体" panose="02010600030101010101" pitchFamily="2" charset="-122"/>
                <a:sym typeface="+mn-ea"/>
              </a:rPr>
              <a:t>带通</a:t>
            </a:r>
            <a:r>
              <a:rPr lang="zh-CN" altLang="zh-CN" sz="1600" noProof="0" dirty="0">
                <a:ln>
                  <a:noFill/>
                </a:ln>
                <a:effectLst/>
                <a:uLnTx/>
                <a:uFillTx/>
                <a:latin typeface="宋体" panose="02010600030101010101" pitchFamily="2" charset="-122"/>
                <a:ea typeface="宋体" panose="02010600030101010101" pitchFamily="2" charset="-122"/>
                <a:cs typeface="宋体" panose="02010600030101010101" pitchFamily="2" charset="-122"/>
                <a:sym typeface="+mn-ea"/>
              </a:rPr>
              <a:t>传输。基带传输是将为经调制的信号直接发送，如市内电话、有线广播；带通传输是对各种信号调制后传输的总称。</a:t>
            </a:r>
            <a:endParaRPr kumimoji="0" lang="en-US"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endParaRPr>
          </a:p>
          <a:p>
            <a:pPr marL="0" marR="0" lvl="8" indent="0" algn="just" defTabSz="914400" rtl="0" eaLnBrk="0" fontAlgn="base" latinLnBrk="0" hangingPunct="0">
              <a:lnSpc>
                <a:spcPct val="90000"/>
              </a:lnSpc>
              <a:spcBef>
                <a:spcPts val="0"/>
              </a:spcBef>
              <a:spcAft>
                <a:spcPct val="0"/>
              </a:spcAft>
              <a:buClr>
                <a:schemeClr val="hlink"/>
              </a:buClr>
              <a:buSzTx/>
              <a:buFont typeface="Arial" panose="020B0604020202020204" pitchFamily="34" charset="0"/>
              <a:buNone/>
              <a:defRPr/>
            </a:pPr>
            <a:r>
              <a:rPr lang="en-US" altLang="zh-CN" sz="1600" noProof="0" dirty="0">
                <a:ln>
                  <a:noFill/>
                </a:ln>
                <a:effectLst/>
                <a:uLnTx/>
                <a:uFillTx/>
                <a:latin typeface="宋体" panose="02010600030101010101" pitchFamily="2" charset="-122"/>
                <a:ea typeface="宋体" panose="02010600030101010101" pitchFamily="2" charset="-122"/>
                <a:cs typeface="宋体" panose="02010600030101010101" pitchFamily="2" charset="-122"/>
                <a:sym typeface="+mn-ea"/>
              </a:rPr>
              <a:t>4</a:t>
            </a:r>
            <a:r>
              <a:rPr lang="zh-CN" altLang="zh-CN" sz="1600" noProof="0" dirty="0">
                <a:ln>
                  <a:noFill/>
                </a:ln>
                <a:effectLst/>
                <a:uLnTx/>
                <a:uFillTx/>
                <a:latin typeface="宋体" panose="02010600030101010101" pitchFamily="2" charset="-122"/>
                <a:ea typeface="宋体" panose="02010600030101010101" pitchFamily="2" charset="-122"/>
                <a:cs typeface="宋体" panose="02010600030101010101" pitchFamily="2" charset="-122"/>
                <a:sym typeface="+mn-ea"/>
              </a:rPr>
              <a:t>）按信号特征分类：</a:t>
            </a:r>
            <a:endParaRPr kumimoji="0" lang="zh-CN"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endParaRPr>
          </a:p>
          <a:p>
            <a:pPr marL="0" marR="0" lvl="8" indent="0" algn="just" defTabSz="914400" rtl="0" eaLnBrk="0" fontAlgn="base" latinLnBrk="0" hangingPunct="0">
              <a:lnSpc>
                <a:spcPct val="90000"/>
              </a:lnSpc>
              <a:spcBef>
                <a:spcPts val="0"/>
              </a:spcBef>
              <a:spcAft>
                <a:spcPct val="0"/>
              </a:spcAft>
              <a:buClr>
                <a:schemeClr val="hlink"/>
              </a:buClr>
              <a:buSzTx/>
              <a:buFont typeface="Arial" panose="020B0604020202020204" pitchFamily="34" charset="0"/>
              <a:buNone/>
              <a:defRPr/>
            </a:pPr>
            <a:r>
              <a:rPr lang="zh-CN" altLang="zh-CN" sz="1600" noProof="0" dirty="0">
                <a:ln>
                  <a:noFill/>
                </a:ln>
                <a:effectLst/>
                <a:uLnTx/>
                <a:uFillTx/>
                <a:latin typeface="宋体" panose="02010600030101010101" pitchFamily="2" charset="-122"/>
                <a:ea typeface="宋体" panose="02010600030101010101" pitchFamily="2" charset="-122"/>
                <a:cs typeface="宋体" panose="02010600030101010101" pitchFamily="2" charset="-122"/>
                <a:sym typeface="+mn-ea"/>
              </a:rPr>
              <a:t>通信系统中传输的基带信号为模拟信号时</a:t>
            </a:r>
            <a:r>
              <a:rPr lang="en-US" altLang="zh-CN" sz="1600" noProof="0" dirty="0">
                <a:ln>
                  <a:noFill/>
                </a:ln>
                <a:effectLst/>
                <a:uLnTx/>
                <a:uFillTx/>
                <a:latin typeface="宋体" panose="02010600030101010101" pitchFamily="2" charset="-122"/>
                <a:ea typeface="宋体" panose="02010600030101010101" pitchFamily="2" charset="-122"/>
                <a:cs typeface="宋体" panose="02010600030101010101" pitchFamily="2" charset="-122"/>
                <a:sym typeface="+mn-ea"/>
              </a:rPr>
              <a:t>,</a:t>
            </a:r>
            <a:r>
              <a:rPr lang="zh-CN" altLang="zh-CN" sz="1600" noProof="0" dirty="0">
                <a:ln>
                  <a:noFill/>
                </a:ln>
                <a:effectLst/>
                <a:uLnTx/>
                <a:uFillTx/>
                <a:latin typeface="宋体" panose="02010600030101010101" pitchFamily="2" charset="-122"/>
                <a:ea typeface="宋体" panose="02010600030101010101" pitchFamily="2" charset="-122"/>
                <a:cs typeface="宋体" panose="02010600030101010101" pitchFamily="2" charset="-122"/>
                <a:sym typeface="+mn-ea"/>
              </a:rPr>
              <a:t>这种系统称为</a:t>
            </a:r>
            <a:r>
              <a:rPr lang="en-US" altLang="zh-CN" sz="1600" noProof="0" dirty="0" err="1">
                <a:ln>
                  <a:noFill/>
                </a:ln>
                <a:effectLst/>
                <a:uLnTx/>
                <a:uFillTx/>
                <a:latin typeface="宋体" panose="02010600030101010101" pitchFamily="2" charset="-122"/>
                <a:ea typeface="宋体" panose="02010600030101010101" pitchFamily="2" charset="-122"/>
                <a:cs typeface="宋体" panose="02010600030101010101" pitchFamily="2" charset="-122"/>
                <a:sym typeface="+mn-ea"/>
              </a:rPr>
              <a:t>模拟通信系统</a:t>
            </a:r>
            <a:r>
              <a:rPr lang="en-US" altLang="zh-CN" sz="1600" noProof="0" dirty="0">
                <a:ln>
                  <a:noFill/>
                </a:ln>
                <a:effectLst/>
                <a:uLnTx/>
                <a:uFillTx/>
                <a:latin typeface="宋体" panose="02010600030101010101" pitchFamily="2" charset="-122"/>
                <a:ea typeface="宋体" panose="02010600030101010101" pitchFamily="2" charset="-122"/>
                <a:cs typeface="宋体" panose="02010600030101010101" pitchFamily="2" charset="-122"/>
                <a:sym typeface="+mn-ea"/>
              </a:rPr>
              <a:t>;</a:t>
            </a:r>
            <a:r>
              <a:rPr lang="zh-CN" altLang="zh-CN" sz="1600" noProof="0" dirty="0">
                <a:ln>
                  <a:noFill/>
                </a:ln>
                <a:effectLst/>
                <a:uLnTx/>
                <a:uFillTx/>
                <a:latin typeface="宋体" panose="02010600030101010101" pitchFamily="2" charset="-122"/>
                <a:ea typeface="宋体" panose="02010600030101010101" pitchFamily="2" charset="-122"/>
                <a:cs typeface="宋体" panose="02010600030101010101" pitchFamily="2" charset="-122"/>
                <a:sym typeface="+mn-ea"/>
              </a:rPr>
              <a:t>传输的基带信号为数字信号的通信系统称为</a:t>
            </a:r>
            <a:r>
              <a:rPr lang="en-US" altLang="zh-CN" sz="1600" noProof="0" dirty="0" err="1">
                <a:ln>
                  <a:noFill/>
                </a:ln>
                <a:effectLst/>
                <a:uLnTx/>
                <a:uFillTx/>
                <a:latin typeface="宋体" panose="02010600030101010101" pitchFamily="2" charset="-122"/>
                <a:ea typeface="宋体" panose="02010600030101010101" pitchFamily="2" charset="-122"/>
                <a:cs typeface="宋体" panose="02010600030101010101" pitchFamily="2" charset="-122"/>
                <a:sym typeface="+mn-ea"/>
              </a:rPr>
              <a:t>数字通信系统</a:t>
            </a:r>
            <a:r>
              <a:rPr lang="zh-CN" altLang="zh-CN" sz="1600" noProof="0" dirty="0">
                <a:ln>
                  <a:noFill/>
                </a:ln>
                <a:effectLst/>
                <a:uLnTx/>
                <a:uFillTx/>
                <a:latin typeface="宋体" panose="02010600030101010101" pitchFamily="2" charset="-122"/>
                <a:ea typeface="宋体" panose="02010600030101010101" pitchFamily="2" charset="-122"/>
                <a:cs typeface="宋体" panose="02010600030101010101" pitchFamily="2" charset="-122"/>
                <a:sym typeface="+mn-ea"/>
              </a:rPr>
              <a:t>。</a:t>
            </a:r>
            <a:endParaRPr kumimoji="0" lang="zh-CN"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p:cNvSpPr>
          <p:nvPr>
            <p:ph type="title"/>
          </p:nvPr>
        </p:nvSpPr>
        <p:spPr>
          <a:xfrm>
            <a:off x="533400" y="836613"/>
            <a:ext cx="8229600" cy="288925"/>
          </a:xfrm>
        </p:spPr>
        <p:txBody>
          <a:bodyPr vert="horz" wrap="square" lIns="91440" tIns="45720" rIns="91440" bIns="45720" anchor="ctr" anchorCtr="0"/>
          <a:lstStyle/>
          <a:p>
            <a:pPr eaLnBrk="1" hangingPunct="1"/>
            <a:r>
              <a:rPr lang="zh-CN" altLang="en-US" sz="3200" dirty="0">
                <a:ea typeface="宋体" panose="02010600030101010101" pitchFamily="2" charset="-122"/>
              </a:rPr>
              <a:t>第一章 </a:t>
            </a:r>
            <a:r>
              <a:rPr lang="zh-CN" altLang="en-US" sz="3200" b="1" dirty="0">
                <a:ea typeface="宋体" panose="02010600030101010101" pitchFamily="2" charset="-122"/>
              </a:rPr>
              <a:t>电子信息产业发展及趋势</a:t>
            </a:r>
            <a:br>
              <a:rPr lang="en-US" altLang="zh-CN" b="1" dirty="0">
                <a:ea typeface="宋体" panose="02010600030101010101" pitchFamily="2" charset="-122"/>
              </a:rPr>
            </a:br>
            <a:endParaRPr lang="zh-CN" altLang="en-US" dirty="0">
              <a:ea typeface="宋体" panose="02010600030101010101" pitchFamily="2" charset="-122"/>
            </a:endParaRPr>
          </a:p>
        </p:txBody>
      </p:sp>
      <p:sp>
        <p:nvSpPr>
          <p:cNvPr id="11267" name="Rectangle 3"/>
          <p:cNvSpPr>
            <a:spLocks noGrp="1"/>
          </p:cNvSpPr>
          <p:nvPr>
            <p:ph idx="1"/>
          </p:nvPr>
        </p:nvSpPr>
        <p:spPr/>
        <p:txBody>
          <a:bodyPr vert="horz" wrap="square" lIns="91440" tIns="45720" rIns="91440" bIns="45720" anchor="t" anchorCtr="0"/>
          <a:lstStyle/>
          <a:p>
            <a:pPr marL="0" indent="0">
              <a:spcBef>
                <a:spcPct val="0"/>
              </a:spcBef>
              <a:buNone/>
            </a:pPr>
            <a:r>
              <a:rPr lang="en-US" altLang="zh-CN" sz="1800" dirty="0">
                <a:latin typeface="宋体" panose="02010600030101010101" pitchFamily="2" charset="-122"/>
                <a:ea typeface="宋体" panose="02010600030101010101" pitchFamily="2" charset="-122"/>
                <a:cs typeface="宋体" panose="02010600030101010101" pitchFamily="2" charset="-122"/>
              </a:rPr>
              <a:t>  </a:t>
            </a:r>
            <a:r>
              <a:rPr lang="zh-CN" sz="1600" dirty="0">
                <a:latin typeface="宋体" panose="02010600030101010101" pitchFamily="2" charset="-122"/>
                <a:ea typeface="宋体" panose="02010600030101010101" pitchFamily="2" charset="-122"/>
                <a:cs typeface="宋体" panose="02010600030101010101" pitchFamily="2" charset="-122"/>
              </a:rPr>
              <a:t>面对新一轮技术创新和产业变革热潮，我们要以习近平总书记关于网络信息核心技术突破的一系列重要讲话精神为指引，按照党中央、国务院的统一部署，落实推进“中国制造2025”、“互联网+”等重大战略，集中力量突破核心技术瓶颈，努力打造以人工智能、智能硬件等为代表的智能信息产业，推动电子信息产业实现关键跳跃，以产业新动能带动经济社会实现新发展。重点做好以下工作：</a:t>
            </a:r>
          </a:p>
          <a:p>
            <a:pPr marL="0" indent="0">
              <a:spcBef>
                <a:spcPct val="0"/>
              </a:spcBef>
              <a:buNone/>
            </a:pPr>
            <a:r>
              <a:rPr lang="zh-CN" altLang="zh-CN" sz="1600" dirty="0">
                <a:latin typeface="宋体" panose="02010600030101010101" pitchFamily="2" charset="-122"/>
                <a:ea typeface="宋体" panose="02010600030101010101" pitchFamily="2" charset="-122"/>
                <a:cs typeface="宋体" panose="02010600030101010101" pitchFamily="2" charset="-122"/>
              </a:rPr>
              <a:t>（一）智能化、信息化的融合</a:t>
            </a:r>
          </a:p>
          <a:p>
            <a:pPr marL="0" indent="0">
              <a:spcBef>
                <a:spcPct val="0"/>
              </a:spcBef>
              <a:buNone/>
            </a:pPr>
            <a:r>
              <a:rPr lang="en-US" altLang="zh-CN" sz="1600" dirty="0">
                <a:latin typeface="宋体" panose="02010600030101010101" pitchFamily="2" charset="-122"/>
                <a:ea typeface="宋体" panose="02010600030101010101" pitchFamily="2" charset="-122"/>
                <a:cs typeface="宋体" panose="02010600030101010101" pitchFamily="2" charset="-122"/>
              </a:rPr>
              <a:t>  </a:t>
            </a:r>
            <a:r>
              <a:rPr lang="zh-CN" altLang="zh-CN" sz="1600" dirty="0">
                <a:latin typeface="宋体" panose="02010600030101010101" pitchFamily="2" charset="-122"/>
                <a:ea typeface="宋体" panose="02010600030101010101" pitchFamily="2" charset="-122"/>
                <a:cs typeface="宋体" panose="02010600030101010101" pitchFamily="2" charset="-122"/>
              </a:rPr>
              <a:t>智能化、信息化的融合是智能电子信息发展的重要趋势，这也是未来的趋势之一。在智能手机、智能手表、智能家居等产品中，很多都已经实现了智能化与信息化的融合。比如，智能家居可以通过互联网实现智能控制，为用户打造了更高效便利的生活方式。智能手机则可以通过各类App获取各种信息，也可以通过智能助手来简化操作，这些都是智能化、信息化的融合带来的便利。</a:t>
            </a:r>
          </a:p>
          <a:p>
            <a:pPr marL="0" indent="0">
              <a:spcBef>
                <a:spcPct val="0"/>
              </a:spcBef>
              <a:buNone/>
            </a:pPr>
            <a:r>
              <a:rPr lang="zh-CN" altLang="en-US" sz="1600" dirty="0">
                <a:ea typeface="宋体" panose="02010600030101010101" pitchFamily="2" charset="-122"/>
              </a:rPr>
              <a:t>（二）大数据时代的到来</a:t>
            </a:r>
          </a:p>
          <a:p>
            <a:pPr marL="0" indent="0" eaLnBrk="1" hangingPunct="1">
              <a:buFont typeface="Wingdings" panose="05000000000000000000" pitchFamily="2" charset="2"/>
              <a:buNone/>
            </a:pPr>
            <a:r>
              <a:rPr lang="zh-CN" altLang="en-US" sz="1600" dirty="0">
                <a:ea typeface="宋体" panose="02010600030101010101" pitchFamily="2" charset="-122"/>
              </a:rPr>
              <a:t>随着5G的商用和物联网的普及，大数据时代将会带给我们更多的惊喜。随着越来越多的设备开始连接互联网，从而产生的数据量呈现爆炸性增长，而通过运用大数据技术可以将这些数据转化成更有意义的信息，也可以更好地为用户的需求量身定制服务和产品，比如通过用户的生活习惯和消费行为来推荐商品。这一点对智能家居等领域的智能电子信息来说有着非常重要的意义。</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p:cNvSpPr>
          <p:nvPr>
            <p:ph type="title"/>
          </p:nvPr>
        </p:nvSpPr>
        <p:spPr/>
        <p:txBody>
          <a:bodyPr vert="horz" wrap="square" lIns="91440" tIns="45720" rIns="91440" bIns="45720" anchor="ctr" anchorCtr="0"/>
          <a:lstStyle/>
          <a:p>
            <a:pPr eaLnBrk="1" hangingPunct="1"/>
            <a:r>
              <a:rPr lang="zh-CN" altLang="en-US" sz="3200" dirty="0">
                <a:latin typeface="Times New Roman" panose="02020603050405020304" pitchFamily="18" charset="0"/>
                <a:ea typeface="宋体" panose="02010600030101010101" pitchFamily="2" charset="-122"/>
                <a:sym typeface="+mn-ea"/>
              </a:rPr>
              <a:t>第四章  通信技术基础知识</a:t>
            </a:r>
            <a:endParaRPr lang="zh-CN" altLang="en-US" sz="3200" dirty="0">
              <a:latin typeface="Times New Roman" panose="02020603050405020304" pitchFamily="18" charset="0"/>
              <a:ea typeface="宋体" panose="02010600030101010101" pitchFamily="2" charset="-122"/>
            </a:endParaRPr>
          </a:p>
        </p:txBody>
      </p:sp>
      <p:sp>
        <p:nvSpPr>
          <p:cNvPr id="8195" name="Rectangle 3"/>
          <p:cNvSpPr>
            <a:spLocks noGrp="1" noChangeArrowheads="1"/>
          </p:cNvSpPr>
          <p:nvPr>
            <p:ph idx="1"/>
          </p:nvPr>
        </p:nvSpPr>
        <p:spPr bwMode="auto">
          <a:effectLst/>
          <a:scene3d>
            <a:camera prst="orthographicFront"/>
            <a:lightRig rig="balanced" dir="t"/>
          </a:scene3d>
          <a:sp3d prstMaterial="plastic"/>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None/>
              <a:defRPr/>
            </a:pPr>
            <a:r>
              <a:rPr kumimoji="0" lang="en-US"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5</a:t>
            </a:r>
            <a:r>
              <a:rPr kumimoji="0" lang="zh-CN"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）按工作波段分类：</a:t>
            </a:r>
          </a:p>
          <a:p>
            <a:pPr marL="0" marR="0" lvl="8" indent="0" algn="just" defTabSz="914400" rtl="0" eaLnBrk="0" fontAlgn="base" latinLnBrk="0" hangingPunct="0">
              <a:lnSpc>
                <a:spcPct val="90000"/>
              </a:lnSpc>
              <a:spcBef>
                <a:spcPts val="0"/>
              </a:spcBef>
              <a:spcAft>
                <a:spcPct val="0"/>
              </a:spcAft>
              <a:buClr>
                <a:schemeClr val="hlink"/>
              </a:buClr>
              <a:buSzTx/>
              <a:buFont typeface="Arial" panose="020B0604020202020204" pitchFamily="34" charset="0"/>
              <a:buNone/>
              <a:defRPr/>
            </a:pPr>
            <a:r>
              <a:rPr kumimoji="0" lang="zh-CN"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按通信设备的工作频率或波长不同，分为长波通信、中波通信、短波通信、远红外线通信。</a:t>
            </a:r>
          </a:p>
          <a:p>
            <a:pPr marL="0" marR="0" lvl="8" indent="0" algn="just" defTabSz="914400" rtl="0" eaLnBrk="0" fontAlgn="base" latinLnBrk="0" hangingPunct="0">
              <a:lnSpc>
                <a:spcPct val="90000"/>
              </a:lnSpc>
              <a:spcBef>
                <a:spcPts val="0"/>
              </a:spcBef>
              <a:spcAft>
                <a:spcPct val="0"/>
              </a:spcAft>
              <a:buClr>
                <a:schemeClr val="hlink"/>
              </a:buClr>
              <a:buSzTx/>
              <a:buFont typeface="Arial" panose="020B0604020202020204" pitchFamily="34" charset="0"/>
              <a:buNone/>
              <a:defRPr/>
            </a:pPr>
            <a:r>
              <a:rPr kumimoji="0" lang="en-US"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6</a:t>
            </a:r>
            <a:r>
              <a:rPr kumimoji="0" lang="zh-CN"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a:t>
            </a:r>
            <a:r>
              <a:rPr kumimoji="0" lang="zh-CN" altLang="en-US"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按信号</a:t>
            </a:r>
            <a:r>
              <a:rPr kumimoji="0" lang="zh-CN"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复用方式分类：</a:t>
            </a:r>
          </a:p>
          <a:p>
            <a:pPr marL="0" marR="0" lvl="8" indent="0" algn="just" defTabSz="914400" rtl="0" eaLnBrk="0" fontAlgn="base" latinLnBrk="0" hangingPunct="0">
              <a:lnSpc>
                <a:spcPct val="90000"/>
              </a:lnSpc>
              <a:spcBef>
                <a:spcPts val="0"/>
              </a:spcBef>
              <a:spcAft>
                <a:spcPct val="0"/>
              </a:spcAft>
              <a:buClr>
                <a:schemeClr val="hlink"/>
              </a:buClr>
              <a:buSzTx/>
              <a:buFont typeface="Arial" panose="020B0604020202020204" pitchFamily="34" charset="0"/>
              <a:buNone/>
              <a:defRPr/>
            </a:pPr>
            <a:r>
              <a:rPr kumimoji="0" lang="zh-CN"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传输多路信号有三种基本复用方式，即频分复用、时分复用和码分复用。频分复用是用频谱搬移的方法使不同光信号占据不同的频率范围；时分复用使用脉冲调制的方法使不同信号占据不同的时间区域；码分复用使用正交的编码</a:t>
            </a:r>
            <a:r>
              <a:rPr kumimoji="0" lang="zh-CN" altLang="en-US"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分别</a:t>
            </a:r>
            <a:r>
              <a:rPr kumimoji="0" lang="zh-CN"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携带不</a:t>
            </a:r>
            <a:r>
              <a:rPr kumimoji="0" lang="zh-CN" altLang="en-US"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同</a:t>
            </a:r>
            <a:r>
              <a:rPr kumimoji="0" lang="zh-CN"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的信号。</a:t>
            </a:r>
            <a:endParaRPr kumimoji="0" lang="zh-CN" altLang="zh-CN" sz="20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mn-cs"/>
            </a:endParaRPr>
          </a:p>
          <a:p>
            <a:pPr marL="342900" marR="0" lvl="0" indent="-34290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Char char="v"/>
              <a:defRPr/>
            </a:pPr>
            <a:r>
              <a:rPr lang="zh-CN" altLang="zh-CN" sz="1600" b="1" noProof="0" dirty="0">
                <a:ln>
                  <a:noFill/>
                </a:ln>
                <a:effectLst/>
                <a:uLnTx/>
                <a:uFillTx/>
                <a:latin typeface="宋体" panose="02010600030101010101" pitchFamily="2" charset="-122"/>
                <a:ea typeface="宋体" panose="02010600030101010101" pitchFamily="2" charset="-122"/>
                <a:sym typeface="+mn-ea"/>
              </a:rPr>
              <a:t>通信模型</a:t>
            </a:r>
            <a:r>
              <a:rPr lang="zh-CN" altLang="zh-CN" sz="1600" noProof="0" dirty="0">
                <a:ln>
                  <a:noFill/>
                </a:ln>
                <a:effectLst/>
                <a:uLnTx/>
                <a:uFillTx/>
                <a:latin typeface="宋体" panose="02010600030101010101" pitchFamily="2" charset="-122"/>
                <a:ea typeface="宋体" panose="02010600030101010101" pitchFamily="2" charset="-122"/>
                <a:sym typeface="+mn-ea"/>
              </a:rPr>
              <a:t>：</a:t>
            </a:r>
            <a:endParaRPr kumimoji="0" lang="en-US"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mn-cs"/>
            </a:endParaRPr>
          </a:p>
          <a:p>
            <a:pPr marL="342900" marR="0" lvl="0" indent="-34290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Char char="u"/>
              <a:defRPr/>
            </a:pPr>
            <a:r>
              <a:rPr lang="zh-CN" altLang="zh-CN" sz="1600" b="1" noProof="0" dirty="0">
                <a:ln>
                  <a:noFill/>
                </a:ln>
                <a:effectLst/>
                <a:uLnTx/>
                <a:uFillTx/>
                <a:latin typeface="宋体" panose="02010600030101010101" pitchFamily="2" charset="-122"/>
                <a:ea typeface="宋体" panose="02010600030101010101" pitchFamily="2" charset="-122"/>
                <a:sym typeface="+mn-ea"/>
              </a:rPr>
              <a:t>一）通信系统一般模型</a:t>
            </a:r>
            <a:endParaRPr kumimoji="0" lang="en-US" altLang="zh-CN" sz="1600" b="1"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mn-cs"/>
            </a:endParaRPr>
          </a:p>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defRPr/>
            </a:pPr>
            <a:r>
              <a:rPr lang="en-US" altLang="zh-CN" sz="1600" noProof="0" dirty="0">
                <a:ln>
                  <a:noFill/>
                </a:ln>
                <a:effectLst/>
                <a:uLnTx/>
                <a:uFillTx/>
                <a:latin typeface="宋体" panose="02010600030101010101" pitchFamily="2" charset="-122"/>
                <a:ea typeface="宋体" panose="02010600030101010101" pitchFamily="2" charset="-122"/>
                <a:sym typeface="+mn-ea"/>
              </a:rPr>
              <a:t>    </a:t>
            </a:r>
            <a:r>
              <a:rPr lang="zh-CN" altLang="zh-CN" sz="1600" noProof="0" dirty="0">
                <a:ln>
                  <a:noFill/>
                </a:ln>
                <a:effectLst/>
                <a:uLnTx/>
                <a:uFillTx/>
                <a:latin typeface="宋体" panose="02010600030101010101" pitchFamily="2" charset="-122"/>
                <a:ea typeface="宋体" panose="02010600030101010101" pitchFamily="2" charset="-122"/>
                <a:sym typeface="+mn-ea"/>
              </a:rPr>
              <a:t>通信的目的是传输信息。通信系统的作用就是将信息从信源发送到一个或多个目的地。对于电通信来说，首先要把消息转变为电信号，然后经过发送设备，将信号送入信道，在接收端利用接收设备对接收信号作相应的处理后，送给信宿再转换为原来的信息。这一过程可用下图所示的通信系统一般模型来概括。</a:t>
            </a:r>
            <a:endParaRPr kumimoji="0" lang="zh-CN"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mn-cs"/>
            </a:endParaRPr>
          </a:p>
          <a:p>
            <a:pPr marL="0" marR="0" lvl="8" indent="0" algn="just" defTabSz="914400" rtl="0" eaLnBrk="1" fontAlgn="auto" latinLnBrk="0" hangingPunct="1">
              <a:lnSpc>
                <a:spcPct val="90000"/>
              </a:lnSpc>
              <a:spcBef>
                <a:spcPts val="0"/>
              </a:spcBef>
              <a:spcAft>
                <a:spcPts val="0"/>
              </a:spcAft>
              <a:buClrTx/>
              <a:buSzTx/>
              <a:buFont typeface="Arial" panose="020B0604020202020204" pitchFamily="34" charset="0"/>
              <a:buNone/>
              <a:defRPr/>
            </a:pPr>
            <a:endParaRPr kumimoji="0" lang="zh-CN" altLang="zh-CN" sz="1600" b="0" i="0" u="none" strike="noStrike" kern="1200" cap="none" spc="0" normalizeH="0" baseline="0" noProof="0" dirty="0">
              <a:ln>
                <a:noFill/>
              </a:ln>
              <a:solidFill>
                <a:schemeClr val="tx1"/>
              </a:solidFill>
              <a:effectLst/>
              <a:uLnTx/>
              <a:uFillTx/>
              <a:latin typeface="+mn-lt"/>
              <a:ea typeface="+mn-ea"/>
              <a:cs typeface="+mn-cs"/>
            </a:endParaRPr>
          </a:p>
        </p:txBody>
      </p:sp>
      <p:graphicFrame>
        <p:nvGraphicFramePr>
          <p:cNvPr id="77829" name="对象 10"/>
          <p:cNvGraphicFramePr>
            <a:graphicFrameLocks noChangeAspect="1"/>
          </p:cNvGraphicFramePr>
          <p:nvPr>
            <p:custDataLst>
              <p:tags r:id="rId2"/>
            </p:custDataLst>
          </p:nvPr>
        </p:nvGraphicFramePr>
        <p:xfrm>
          <a:off x="1187450" y="4509135"/>
          <a:ext cx="5276850" cy="1657350"/>
        </p:xfrm>
        <a:graphic>
          <a:graphicData uri="http://schemas.openxmlformats.org/presentationml/2006/ole">
            <mc:AlternateContent xmlns:mc="http://schemas.openxmlformats.org/markup-compatibility/2006">
              <mc:Choice xmlns:v="urn:schemas-microsoft-com:vml" Requires="v">
                <p:oleObj spid="_x0000_s3079" r:id="rId4" imgW="7048500" imgH="2222500" progId="Visio.Drawing.15">
                  <p:embed/>
                </p:oleObj>
              </mc:Choice>
              <mc:Fallback>
                <p:oleObj r:id="rId4" imgW="7048500" imgH="2222500" progId="Visio.Drawing.15">
                  <p:embed/>
                  <p:pic>
                    <p:nvPicPr>
                      <p:cNvPr id="0" name="图片 3075"/>
                      <p:cNvPicPr/>
                      <p:nvPr/>
                    </p:nvPicPr>
                    <p:blipFill>
                      <a:blip r:embed="rId5"/>
                      <a:stretch>
                        <a:fillRect/>
                      </a:stretch>
                    </p:blipFill>
                    <p:spPr>
                      <a:xfrm>
                        <a:off x="1187450" y="4509135"/>
                        <a:ext cx="5276850" cy="1657350"/>
                      </a:xfrm>
                      <a:prstGeom prst="rect">
                        <a:avLst/>
                      </a:prstGeom>
                      <a:noFill/>
                      <a:ln w="38100">
                        <a:noFill/>
                        <a:miter/>
                      </a:ln>
                    </p:spPr>
                  </p:pic>
                </p:oleObj>
              </mc:Fallback>
            </mc:AlternateContent>
          </a:graphicData>
        </a:graphic>
      </p:graphicFrame>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p:cNvSpPr>
          <p:nvPr>
            <p:ph type="title"/>
          </p:nvPr>
        </p:nvSpPr>
        <p:spPr/>
        <p:txBody>
          <a:bodyPr vert="horz" wrap="square" lIns="91440" tIns="45720" rIns="91440" bIns="45720" anchor="ctr" anchorCtr="0"/>
          <a:lstStyle/>
          <a:p>
            <a:pPr eaLnBrk="1" hangingPunct="1"/>
            <a:r>
              <a:rPr lang="zh-CN" altLang="en-US" sz="3200" dirty="0">
                <a:latin typeface="Times New Roman" panose="02020603050405020304" pitchFamily="18" charset="0"/>
                <a:ea typeface="宋体" panose="02010600030101010101" pitchFamily="2" charset="-122"/>
                <a:sym typeface="+mn-ea"/>
              </a:rPr>
              <a:t>第四章  通信技术基础知识</a:t>
            </a:r>
            <a:endParaRPr lang="zh-CN" altLang="en-US" sz="3200" dirty="0">
              <a:latin typeface="Times New Roman" panose="02020603050405020304" pitchFamily="18" charset="0"/>
              <a:ea typeface="宋体" panose="02010600030101010101" pitchFamily="2" charset="-122"/>
            </a:endParaRPr>
          </a:p>
        </p:txBody>
      </p:sp>
      <p:sp>
        <p:nvSpPr>
          <p:cNvPr id="8195" name="Rectangle 3"/>
          <p:cNvSpPr>
            <a:spLocks noGrp="1" noChangeArrowheads="1"/>
          </p:cNvSpPr>
          <p:nvPr>
            <p:ph idx="1"/>
          </p:nvPr>
        </p:nvSpPr>
        <p:spPr bwMode="auto">
          <a:effectLst/>
          <a:scene3d>
            <a:camera prst="orthographicFront"/>
            <a:lightRig rig="balanced" dir="t"/>
          </a:scene3d>
          <a:sp3d prstMaterial="plastic"/>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342900" marR="0" lvl="0" indent="-34290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Char char="v"/>
              <a:defRPr/>
            </a:pPr>
            <a:r>
              <a:rPr kumimoji="0" lang="zh-CN"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通信模型：</a:t>
            </a:r>
          </a:p>
          <a:p>
            <a:pPr marL="342900" marR="0" lvl="0" indent="-34290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Char char="u"/>
              <a:defRPr/>
            </a:pPr>
            <a:r>
              <a:rPr kumimoji="0" lang="zh-CN"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一）通信系统一般模型</a:t>
            </a:r>
            <a:endParaRPr kumimoji="0" lang="en-US"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endParaRPr>
          </a:p>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defRPr/>
            </a:pPr>
            <a:r>
              <a:rPr kumimoji="0" lang="en-US"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1</a:t>
            </a:r>
            <a:r>
              <a:rPr kumimoji="0" lang="zh-CN"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）信息源：信息源（简称信源）是信息的</a:t>
            </a:r>
            <a:r>
              <a:rPr kumimoji="0" lang="en-US" altLang="zh-CN" sz="1600" i="0" u="none" strike="noStrike" kern="1200" cap="none" spc="0" normalizeH="0" baseline="0" noProof="0" dirty="0" err="1">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来源</a:t>
            </a:r>
            <a:r>
              <a:rPr kumimoji="0" lang="zh-CN" altLang="en-US"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a:t>
            </a:r>
            <a:r>
              <a:rPr kumimoji="0" lang="zh-CN"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它的作用就是把各种消息转换成原始电信号。根据消息的种类不同，信源可以分为模拟信源和数字信源。模拟信源输出连续的模拟信号，如话筒（声音</a:t>
            </a:r>
            <a:r>
              <a:rPr kumimoji="0" lang="en-US"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a:t>
            </a:r>
            <a:r>
              <a:rPr kumimoji="0" lang="zh-CN"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音频</a:t>
            </a:r>
            <a:r>
              <a:rPr kumimoji="0" lang="en-US"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a:t>
            </a:r>
            <a:r>
              <a:rPr kumimoji="0" lang="zh-CN"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信号）、摄像机（图像</a:t>
            </a:r>
            <a:r>
              <a:rPr kumimoji="0" lang="en-US"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a:t>
            </a:r>
            <a:r>
              <a:rPr kumimoji="0" lang="zh-CN"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视频信号）；数字信源则输出离散的数字信号，如电传机（键盘字符</a:t>
            </a:r>
            <a:r>
              <a:rPr kumimoji="0" lang="en-US"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a:t>
            </a:r>
            <a:r>
              <a:rPr kumimoji="0" lang="zh-CN"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数字信号）、计算机等各种数字终端。另外需要注意的是模拟信源送出的信号经数字化后也可传出数字信号。</a:t>
            </a:r>
            <a:endParaRPr kumimoji="0" lang="en-US"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endParaRPr>
          </a:p>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defRPr/>
            </a:pPr>
            <a:r>
              <a:rPr kumimoji="0" lang="en-US"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2</a:t>
            </a:r>
            <a:r>
              <a:rPr kumimoji="0" lang="zh-CN"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发送设备：发送设备的作用是产生适合于在信道中传输的信号，使发送信号的特性和信道特性相匹配，具有信道抗干扰的能力，并且具有足够的功率以满足远距离传输的需要。因此，发送设备涵盖的内容很多，包含变换、放大、滤波、编码调制等过程，对于多路传输系统，发送设备中还包含多路复用器。</a:t>
            </a:r>
          </a:p>
          <a:p>
            <a:pPr marL="0" marR="0" lvl="8" indent="0" algn="just" defTabSz="914400" rtl="0" eaLnBrk="1" fontAlgn="auto" latinLnBrk="0" hangingPunct="1">
              <a:lnSpc>
                <a:spcPct val="90000"/>
              </a:lnSpc>
              <a:spcBef>
                <a:spcPts val="0"/>
              </a:spcBef>
              <a:spcAft>
                <a:spcPts val="0"/>
              </a:spcAft>
              <a:buClrTx/>
              <a:buSzTx/>
              <a:buFont typeface="Arial" panose="020B0604020202020204" pitchFamily="34" charset="0"/>
              <a:buNone/>
              <a:defRPr/>
            </a:pPr>
            <a:r>
              <a:rPr lang="en-US" altLang="zh-CN" sz="1600" noProof="0" dirty="0">
                <a:ln>
                  <a:noFill/>
                </a:ln>
                <a:effectLst/>
                <a:uLnTx/>
                <a:uFillTx/>
                <a:latin typeface="宋体" panose="02010600030101010101" pitchFamily="2" charset="-122"/>
                <a:ea typeface="宋体" panose="02010600030101010101" pitchFamily="2" charset="-122"/>
                <a:sym typeface="+mn-ea"/>
              </a:rPr>
              <a:t>3</a:t>
            </a:r>
            <a:r>
              <a:rPr lang="zh-CN" altLang="zh-CN" sz="1600" noProof="0" dirty="0">
                <a:ln>
                  <a:noFill/>
                </a:ln>
                <a:effectLst/>
                <a:uLnTx/>
                <a:uFillTx/>
                <a:latin typeface="宋体" panose="02010600030101010101" pitchFamily="2" charset="-122"/>
                <a:ea typeface="宋体" panose="02010600030101010101" pitchFamily="2" charset="-122"/>
                <a:sym typeface="+mn-ea"/>
              </a:rPr>
              <a:t>）信道：信道是一种物理媒质，用来将来自发送设备的信号传送到接收端。信道既可以给信号以通路，也会对信号产生各种干扰和噪声。信道的固有特性及引入的干扰与噪声直接关系到通信的质量。</a:t>
            </a:r>
            <a:endParaRPr kumimoji="0" lang="zh-CN"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mn-cs"/>
            </a:endParaRPr>
          </a:p>
          <a:p>
            <a:pPr marL="0" marR="0" lvl="8" indent="0" algn="just" defTabSz="914400" rtl="0" eaLnBrk="1" fontAlgn="auto" latinLnBrk="0" hangingPunct="1">
              <a:lnSpc>
                <a:spcPct val="90000"/>
              </a:lnSpc>
              <a:spcBef>
                <a:spcPts val="0"/>
              </a:spcBef>
              <a:spcAft>
                <a:spcPts val="0"/>
              </a:spcAft>
              <a:buClrTx/>
              <a:buSzTx/>
              <a:buFont typeface="Arial" panose="020B0604020202020204" pitchFamily="34" charset="0"/>
              <a:buNone/>
              <a:defRPr/>
            </a:pPr>
            <a:r>
              <a:rPr kumimoji="0" lang="en-US"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信道中的噪声</a:t>
            </a:r>
            <a:r>
              <a:rPr kumimoji="0" lang="zh-CN" altLang="en-US"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a:t>
            </a:r>
            <a:r>
              <a:rPr kumimoji="0" lang="en-US"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我们将信道中存在的不需要的电信号统称为噪声。通信系统中的噪声是叠加在信号上的，没有传输信号时通信系统中也有噪声。噪声对于信号的传输是有害的，它能使模拟信号失真，使数字信号发生错码，并限制信息的传输速率。</a:t>
            </a:r>
          </a:p>
          <a:p>
            <a:pPr marL="0" marR="0" lvl="8" indent="0" algn="just" defTabSz="914400" rtl="0" eaLnBrk="1" fontAlgn="auto" latinLnBrk="0" hangingPunct="1">
              <a:lnSpc>
                <a:spcPct val="90000"/>
              </a:lnSpc>
              <a:spcBef>
                <a:spcPts val="0"/>
              </a:spcBef>
              <a:spcAft>
                <a:spcPts val="0"/>
              </a:spcAft>
              <a:buClrTx/>
              <a:buSzTx/>
              <a:buFont typeface="Arial" panose="020B0604020202020204" pitchFamily="34" charset="0"/>
              <a:buNone/>
              <a:defRPr/>
            </a:pPr>
            <a:endParaRPr kumimoji="0" lang="zh-CN"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endParaRPr>
          </a:p>
        </p:txBody>
      </p:sp>
      <p:sp>
        <p:nvSpPr>
          <p:cNvPr id="78852" name="Rectangle 10"/>
          <p:cNvSpPr/>
          <p:nvPr/>
        </p:nvSpPr>
        <p:spPr>
          <a:xfrm>
            <a:off x="0" y="0"/>
            <a:ext cx="9144000" cy="0"/>
          </a:xfrm>
          <a:prstGeom prst="rect">
            <a:avLst/>
          </a:prstGeom>
          <a:noFill/>
          <a:ln w="9525">
            <a:noFill/>
          </a:ln>
        </p:spPr>
        <p:txBody>
          <a:bodyPr wrap="none" anchor="ctr" anchorCtr="0">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kern="1200">
                <a:solidFill>
                  <a:schemeClr val="tx1"/>
                </a:solidFill>
                <a:latin typeface="Arial" panose="020B0604020202020204" pitchFamily="34" charset="0"/>
                <a:ea typeface="+mn-ea"/>
                <a:cs typeface="+mn-cs"/>
              </a:defRPr>
            </a:lvl2pPr>
            <a:lvl3pPr marL="1143000" indent="-228600" algn="l" rtl="0" eaLnBrk="0" fontAlgn="base" hangingPunct="0">
              <a:spcBef>
                <a:spcPct val="20000"/>
              </a:spcBef>
              <a:spcAft>
                <a:spcPct val="0"/>
              </a:spcAft>
              <a:buClr>
                <a:schemeClr val="tx1"/>
              </a:buClr>
              <a:buChar char="•"/>
              <a:defRPr sz="2400" kern="1200">
                <a:solidFill>
                  <a:schemeClr val="tx1"/>
                </a:solidFill>
                <a:latin typeface="Arial" panose="020B0604020202020204" pitchFamily="34" charset="0"/>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Arial" panose="020B0604020202020204" pitchFamily="34" charset="0"/>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Arial" panose="020B0604020202020204" pitchFamily="34" charset="0"/>
                <a:ea typeface="+mn-ea"/>
                <a:cs typeface="+mn-cs"/>
              </a:defRPr>
            </a:lvl5pPr>
          </a:lstStyle>
          <a:p>
            <a:pPr marL="0" lvl="0" indent="0">
              <a:spcBef>
                <a:spcPct val="0"/>
              </a:spcBef>
              <a:buClrTx/>
              <a:buFontTx/>
              <a:buNone/>
            </a:pPr>
            <a:endParaRPr lang="zh-CN" altLang="en-US" sz="1800" dirty="0">
              <a:latin typeface="Arial" panose="020B0604020202020204" pitchFamily="34" charset="0"/>
              <a:ea typeface="宋体" panose="02010600030101010101" pitchFamily="2" charset="-122"/>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p:cNvSpPr>
          <p:nvPr>
            <p:ph type="title"/>
          </p:nvPr>
        </p:nvSpPr>
        <p:spPr/>
        <p:txBody>
          <a:bodyPr vert="horz" wrap="square" lIns="91440" tIns="45720" rIns="91440" bIns="45720" anchor="ctr" anchorCtr="0"/>
          <a:lstStyle/>
          <a:p>
            <a:pPr eaLnBrk="1" hangingPunct="1"/>
            <a:r>
              <a:rPr lang="zh-CN" altLang="en-US" sz="3200" dirty="0">
                <a:latin typeface="Times New Roman" panose="02020603050405020304" pitchFamily="18" charset="0"/>
                <a:ea typeface="宋体" panose="02010600030101010101" pitchFamily="2" charset="-122"/>
                <a:sym typeface="+mn-ea"/>
              </a:rPr>
              <a:t>第四章  通信技术基础知识</a:t>
            </a:r>
            <a:endParaRPr lang="zh-CN" altLang="en-US" sz="3200" dirty="0">
              <a:latin typeface="Times New Roman" panose="02020603050405020304" pitchFamily="18" charset="0"/>
              <a:ea typeface="宋体" panose="02010600030101010101" pitchFamily="2" charset="-122"/>
            </a:endParaRPr>
          </a:p>
        </p:txBody>
      </p:sp>
      <p:sp>
        <p:nvSpPr>
          <p:cNvPr id="8195" name="Rectangle 3"/>
          <p:cNvSpPr>
            <a:spLocks noGrp="1" noChangeArrowheads="1"/>
          </p:cNvSpPr>
          <p:nvPr>
            <p:ph idx="1"/>
          </p:nvPr>
        </p:nvSpPr>
        <p:spPr bwMode="auto">
          <a:effectLst/>
          <a:scene3d>
            <a:camera prst="orthographicFront"/>
            <a:lightRig rig="balanced" dir="t"/>
          </a:scene3d>
          <a:sp3d prstMaterial="plastic"/>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defRPr/>
            </a:pPr>
            <a:r>
              <a:rPr kumimoji="0" lang="zh-CN" altLang="en-US" sz="1600" b="1"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噪声分类：</a:t>
            </a:r>
            <a:r>
              <a:rPr kumimoji="0" lang="zh-CN" altLang="zh-CN" sz="1600" b="1"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按照来源分类，噪声可以分为人为噪声和自然噪声。</a:t>
            </a:r>
          </a:p>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defRPr/>
            </a:pPr>
            <a:r>
              <a:rPr kumimoji="0" lang="en-US"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   </a:t>
            </a:r>
            <a:r>
              <a:rPr kumimoji="0" lang="zh-CN"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人为噪声：是由人类的活动产生的，例如电钻和电气开关瞬态造成的电火花、汽车点火系统产生的电火花、其他电台和家</a:t>
            </a:r>
            <a:r>
              <a:rPr kumimoji="0" lang="zh-CN" altLang="en-US"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电</a:t>
            </a:r>
            <a:r>
              <a:rPr kumimoji="0" lang="zh-CN"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产生的电磁波辐射等。</a:t>
            </a:r>
            <a:endParaRPr kumimoji="0" lang="en-US"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endParaRPr>
          </a:p>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defRPr/>
            </a:pPr>
            <a:r>
              <a:rPr kumimoji="0" lang="en-US"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   </a:t>
            </a:r>
            <a:r>
              <a:rPr kumimoji="0" lang="zh-CN"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自然噪声：是自然界中存在的各种电磁波辐射，例如闪电、大气噪声和来自太阳和银河系的宇宙噪声以及热噪声。</a:t>
            </a:r>
          </a:p>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defRPr/>
            </a:pPr>
            <a:r>
              <a:rPr lang="zh-CN" altLang="zh-CN" sz="1600" b="1"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sym typeface="+mn-ea"/>
              </a:rPr>
              <a:t>按照性质分类，噪声可以分为脉冲噪声、窄带噪声和起伏噪声。</a:t>
            </a:r>
            <a:endParaRPr kumimoji="0" lang="zh-CN" altLang="zh-CN" sz="1600" b="1"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endParaRPr>
          </a:p>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defRPr/>
            </a:pPr>
            <a:r>
              <a:rPr lang="en-US" altLang="zh-CN" sz="1600" noProof="0" dirty="0">
                <a:ln>
                  <a:noFill/>
                </a:ln>
                <a:effectLst/>
                <a:uLnTx/>
                <a:uFillTx/>
                <a:latin typeface="宋体" panose="02010600030101010101" pitchFamily="2" charset="-122"/>
                <a:ea typeface="宋体" panose="02010600030101010101" pitchFamily="2" charset="-122"/>
                <a:cs typeface="宋体" panose="02010600030101010101" pitchFamily="2" charset="-122"/>
                <a:sym typeface="+mn-ea"/>
              </a:rPr>
              <a:t>   </a:t>
            </a:r>
            <a:r>
              <a:rPr lang="zh-CN" altLang="zh-CN" sz="1600" noProof="0" dirty="0">
                <a:ln>
                  <a:noFill/>
                </a:ln>
                <a:effectLst/>
                <a:uLnTx/>
                <a:uFillTx/>
                <a:latin typeface="宋体" panose="02010600030101010101" pitchFamily="2" charset="-122"/>
                <a:ea typeface="宋体" panose="02010600030101010101" pitchFamily="2" charset="-122"/>
                <a:cs typeface="宋体" panose="02010600030101010101" pitchFamily="2" charset="-122"/>
                <a:sym typeface="+mn-ea"/>
              </a:rPr>
              <a:t>脉冲噪声：是突发性产生的，幅度较大，其持续时间比间隔时间短得多</a:t>
            </a:r>
            <a:r>
              <a:rPr lang="zh-CN" altLang="en-US" sz="1600" noProof="0" dirty="0">
                <a:ln>
                  <a:noFill/>
                </a:ln>
                <a:effectLst/>
                <a:uLnTx/>
                <a:uFillTx/>
                <a:latin typeface="宋体" panose="02010600030101010101" pitchFamily="2" charset="-122"/>
                <a:ea typeface="宋体" panose="02010600030101010101" pitchFamily="2" charset="-122"/>
                <a:cs typeface="宋体" panose="02010600030101010101" pitchFamily="2" charset="-122"/>
                <a:sym typeface="+mn-ea"/>
              </a:rPr>
              <a:t>，</a:t>
            </a:r>
            <a:r>
              <a:rPr lang="zh-CN" altLang="zh-CN" sz="1600" noProof="0" dirty="0">
                <a:ln>
                  <a:noFill/>
                </a:ln>
                <a:effectLst/>
                <a:uLnTx/>
                <a:uFillTx/>
                <a:latin typeface="宋体" panose="02010600030101010101" pitchFamily="2" charset="-122"/>
                <a:ea typeface="宋体" panose="02010600030101010101" pitchFamily="2" charset="-122"/>
                <a:cs typeface="宋体" panose="02010600030101010101" pitchFamily="2" charset="-122"/>
                <a:sym typeface="+mn-ea"/>
              </a:rPr>
              <a:t>其频谱较宽，可以从低频一直分布到甚高频，但是频率越高其频谱的强度越小。电火花是一种典型的脉冲噪声。</a:t>
            </a:r>
            <a:endParaRPr kumimoji="0" lang="en-US"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endParaRPr>
          </a:p>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defRPr/>
            </a:pPr>
            <a:r>
              <a:rPr lang="en-US" altLang="zh-CN" sz="1600" noProof="0" dirty="0">
                <a:ln>
                  <a:noFill/>
                </a:ln>
                <a:effectLst/>
                <a:uLnTx/>
                <a:uFillTx/>
                <a:latin typeface="宋体" panose="02010600030101010101" pitchFamily="2" charset="-122"/>
                <a:ea typeface="宋体" panose="02010600030101010101" pitchFamily="2" charset="-122"/>
                <a:cs typeface="宋体" panose="02010600030101010101" pitchFamily="2" charset="-122"/>
                <a:sym typeface="+mn-ea"/>
              </a:rPr>
              <a:t>   </a:t>
            </a:r>
            <a:r>
              <a:rPr lang="zh-CN" altLang="zh-CN" sz="1600" noProof="0" dirty="0">
                <a:ln>
                  <a:noFill/>
                </a:ln>
                <a:effectLst/>
                <a:uLnTx/>
                <a:uFillTx/>
                <a:latin typeface="宋体" panose="02010600030101010101" pitchFamily="2" charset="-122"/>
                <a:ea typeface="宋体" panose="02010600030101010101" pitchFamily="2" charset="-122"/>
                <a:cs typeface="宋体" panose="02010600030101010101" pitchFamily="2" charset="-122"/>
                <a:sym typeface="+mn-ea"/>
              </a:rPr>
              <a:t>窄带噪声：是一个振幅恒定的</a:t>
            </a:r>
            <a:r>
              <a:rPr lang="zh-CN" altLang="en-US" sz="1600" noProof="0" dirty="0">
                <a:ln>
                  <a:noFill/>
                </a:ln>
                <a:effectLst/>
                <a:uLnTx/>
                <a:uFillTx/>
                <a:latin typeface="宋体" panose="02010600030101010101" pitchFamily="2" charset="-122"/>
                <a:ea typeface="宋体" panose="02010600030101010101" pitchFamily="2" charset="-122"/>
                <a:cs typeface="宋体" panose="02010600030101010101" pitchFamily="2" charset="-122"/>
                <a:sym typeface="+mn-ea"/>
              </a:rPr>
              <a:t>单一</a:t>
            </a:r>
            <a:r>
              <a:rPr lang="zh-CN" altLang="zh-CN" sz="1600" noProof="0" dirty="0">
                <a:ln>
                  <a:noFill/>
                </a:ln>
                <a:effectLst/>
                <a:uLnTx/>
                <a:uFillTx/>
                <a:latin typeface="宋体" panose="02010600030101010101" pitchFamily="2" charset="-122"/>
                <a:ea typeface="宋体" panose="02010600030101010101" pitchFamily="2" charset="-122"/>
                <a:cs typeface="宋体" panose="02010600030101010101" pitchFamily="2" charset="-122"/>
                <a:sym typeface="+mn-ea"/>
              </a:rPr>
              <a:t>频率的正弦波。通常来自于相邻电台或其他电子设备，其频谱或频率位置通常是确知的或可以预测的。</a:t>
            </a:r>
            <a:endParaRPr kumimoji="0" lang="en-US"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endParaRPr>
          </a:p>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defRPr/>
            </a:pPr>
            <a:r>
              <a:rPr lang="en-US" altLang="zh-CN" sz="1600" noProof="0" dirty="0">
                <a:ln>
                  <a:noFill/>
                </a:ln>
                <a:effectLst/>
                <a:uLnTx/>
                <a:uFillTx/>
                <a:latin typeface="宋体" panose="02010600030101010101" pitchFamily="2" charset="-122"/>
                <a:ea typeface="宋体" panose="02010600030101010101" pitchFamily="2" charset="-122"/>
                <a:cs typeface="宋体" panose="02010600030101010101" pitchFamily="2" charset="-122"/>
                <a:sym typeface="+mn-ea"/>
              </a:rPr>
              <a:t>    </a:t>
            </a:r>
            <a:r>
              <a:rPr lang="zh-CN" altLang="zh-CN" sz="1600" noProof="0" dirty="0">
                <a:ln>
                  <a:noFill/>
                </a:ln>
                <a:effectLst/>
                <a:uLnTx/>
                <a:uFillTx/>
                <a:latin typeface="宋体" panose="02010600030101010101" pitchFamily="2" charset="-122"/>
                <a:ea typeface="宋体" panose="02010600030101010101" pitchFamily="2" charset="-122"/>
                <a:cs typeface="宋体" panose="02010600030101010101" pitchFamily="2" charset="-122"/>
                <a:sym typeface="+mn-ea"/>
              </a:rPr>
              <a:t>起伏噪声：是遍布在时域和频域内的随机噪声，包括热噪声、电子管内产生的散弹噪声和宇宙噪声。</a:t>
            </a:r>
            <a:endParaRPr kumimoji="0" lang="zh-CN"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endParaRPr>
          </a:p>
        </p:txBody>
      </p:sp>
      <p:sp>
        <p:nvSpPr>
          <p:cNvPr id="80900" name="Rectangle 10"/>
          <p:cNvSpPr/>
          <p:nvPr/>
        </p:nvSpPr>
        <p:spPr>
          <a:xfrm>
            <a:off x="0" y="0"/>
            <a:ext cx="9144000" cy="0"/>
          </a:xfrm>
          <a:prstGeom prst="rect">
            <a:avLst/>
          </a:prstGeom>
          <a:noFill/>
          <a:ln w="9525">
            <a:noFill/>
          </a:ln>
        </p:spPr>
        <p:txBody>
          <a:bodyPr wrap="none" anchor="ctr" anchorCtr="0">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kern="1200">
                <a:solidFill>
                  <a:schemeClr val="tx1"/>
                </a:solidFill>
                <a:latin typeface="Arial" panose="020B0604020202020204" pitchFamily="34" charset="0"/>
                <a:ea typeface="+mn-ea"/>
                <a:cs typeface="+mn-cs"/>
              </a:defRPr>
            </a:lvl2pPr>
            <a:lvl3pPr marL="1143000" indent="-228600" algn="l" rtl="0" eaLnBrk="0" fontAlgn="base" hangingPunct="0">
              <a:spcBef>
                <a:spcPct val="20000"/>
              </a:spcBef>
              <a:spcAft>
                <a:spcPct val="0"/>
              </a:spcAft>
              <a:buClr>
                <a:schemeClr val="tx1"/>
              </a:buClr>
              <a:buChar char="•"/>
              <a:defRPr sz="2400" kern="1200">
                <a:solidFill>
                  <a:schemeClr val="tx1"/>
                </a:solidFill>
                <a:latin typeface="Arial" panose="020B0604020202020204" pitchFamily="34" charset="0"/>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Arial" panose="020B0604020202020204" pitchFamily="34" charset="0"/>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Arial" panose="020B0604020202020204" pitchFamily="34" charset="0"/>
                <a:ea typeface="+mn-ea"/>
                <a:cs typeface="+mn-cs"/>
              </a:defRPr>
            </a:lvl5pPr>
          </a:lstStyle>
          <a:p>
            <a:pPr marL="0" lvl="0" indent="0">
              <a:spcBef>
                <a:spcPct val="0"/>
              </a:spcBef>
              <a:buClrTx/>
              <a:buFontTx/>
              <a:buNone/>
            </a:pPr>
            <a:endParaRPr lang="zh-CN" altLang="en-US" sz="1800" dirty="0">
              <a:latin typeface="Arial" panose="020B0604020202020204" pitchFamily="34" charset="0"/>
              <a:ea typeface="宋体" panose="02010600030101010101" pitchFamily="2" charset="-122"/>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p:cNvSpPr>
          <p:nvPr>
            <p:ph type="title"/>
          </p:nvPr>
        </p:nvSpPr>
        <p:spPr/>
        <p:txBody>
          <a:bodyPr vert="horz" wrap="square" lIns="91440" tIns="45720" rIns="91440" bIns="45720" anchor="ctr" anchorCtr="0"/>
          <a:lstStyle/>
          <a:p>
            <a:pPr eaLnBrk="1" hangingPunct="1"/>
            <a:r>
              <a:rPr lang="zh-CN" altLang="en-US" sz="3200" dirty="0">
                <a:latin typeface="Times New Roman" panose="02020603050405020304" pitchFamily="18" charset="0"/>
                <a:ea typeface="宋体" panose="02010600030101010101" pitchFamily="2" charset="-122"/>
                <a:sym typeface="+mn-ea"/>
              </a:rPr>
              <a:t>第四章  通信技术基础知识</a:t>
            </a:r>
            <a:endParaRPr lang="zh-CN" altLang="en-US" sz="3200" dirty="0">
              <a:latin typeface="Times New Roman" panose="02020603050405020304" pitchFamily="18" charset="0"/>
              <a:ea typeface="宋体" panose="02010600030101010101" pitchFamily="2" charset="-122"/>
            </a:endParaRPr>
          </a:p>
        </p:txBody>
      </p:sp>
      <p:sp>
        <p:nvSpPr>
          <p:cNvPr id="8195" name="Rectangle 3"/>
          <p:cNvSpPr>
            <a:spLocks noGrp="1" noChangeArrowheads="1"/>
          </p:cNvSpPr>
          <p:nvPr>
            <p:ph idx="1"/>
          </p:nvPr>
        </p:nvSpPr>
        <p:spPr bwMode="auto">
          <a:effectLst/>
          <a:scene3d>
            <a:camera prst="orthographicFront"/>
            <a:lightRig rig="balanced" dir="t"/>
          </a:scene3d>
          <a:sp3d prstMaterial="plastic"/>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8" indent="0" algn="just" defTabSz="914400" rtl="0" eaLnBrk="1" fontAlgn="auto" latinLnBrk="0" hangingPunct="1">
              <a:lnSpc>
                <a:spcPct val="90000"/>
              </a:lnSpc>
              <a:spcBef>
                <a:spcPts val="0"/>
              </a:spcBef>
              <a:spcAft>
                <a:spcPts val="0"/>
              </a:spcAft>
              <a:buClrTx/>
              <a:buSzTx/>
              <a:buFont typeface="Arial" panose="020B0604020202020204" pitchFamily="34" charset="0"/>
              <a:buNone/>
              <a:defRPr/>
            </a:pPr>
            <a:r>
              <a:rPr lang="zh-CN" altLang="zh-CN" sz="1600" b="1" noProof="0" dirty="0">
                <a:ln>
                  <a:noFill/>
                </a:ln>
                <a:effectLst/>
                <a:uLnTx/>
                <a:uFillTx/>
                <a:latin typeface="宋体" panose="02010600030101010101" pitchFamily="2" charset="-122"/>
                <a:ea typeface="宋体" panose="02010600030101010101" pitchFamily="2" charset="-122"/>
                <a:cs typeface="宋体" panose="02010600030101010101" pitchFamily="2" charset="-122"/>
                <a:sym typeface="+mn-ea"/>
              </a:rPr>
              <a:t>一）通信系统一般模型</a:t>
            </a:r>
            <a:endParaRPr kumimoji="0" lang="zh-CN" altLang="zh-CN" sz="1600" b="1"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endParaRPr>
          </a:p>
          <a:p>
            <a:pPr marL="342900" marR="0" lvl="0" indent="-34290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Char char="ü"/>
              <a:defRPr/>
            </a:pPr>
            <a:r>
              <a:rPr kumimoji="0" lang="zh-CN" altLang="en-US"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信道分类：</a:t>
            </a:r>
            <a:endParaRPr kumimoji="0" lang="en-US"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endParaRPr>
          </a:p>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defRPr/>
            </a:pPr>
            <a:r>
              <a:rPr kumimoji="0" lang="en-US"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    </a:t>
            </a:r>
            <a:r>
              <a:rPr kumimoji="0" lang="zh-CN"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按照传输媒介的不同，信道可以分为两类：无线信道和有线信道。有线信道和无线信道均有多种物理媒质。</a:t>
            </a:r>
            <a:endParaRPr kumimoji="0" lang="en-US"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endParaRPr>
          </a:p>
          <a:p>
            <a:pPr marL="342900" marR="0" lvl="0" indent="-342900" algn="l" defTabSz="914400" rtl="0" eaLnBrk="0" fontAlgn="base" latinLnBrk="0" hangingPunct="0">
              <a:lnSpc>
                <a:spcPct val="100000"/>
              </a:lnSpc>
              <a:spcBef>
                <a:spcPct val="20000"/>
              </a:spcBef>
              <a:spcAft>
                <a:spcPct val="0"/>
              </a:spcAft>
              <a:buClr>
                <a:schemeClr val="hlink"/>
              </a:buClr>
              <a:buSzTx/>
              <a:buFont typeface="Arial" panose="020B0604020202020204" pitchFamily="34" charset="0"/>
              <a:buChar char="•"/>
              <a:defRPr/>
            </a:pPr>
            <a:r>
              <a:rPr kumimoji="0" lang="zh-CN" altLang="en-US"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无线信道：</a:t>
            </a:r>
            <a:endParaRPr kumimoji="0" lang="zh-CN"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endParaRPr>
          </a:p>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defRPr/>
            </a:pPr>
            <a:r>
              <a:rPr kumimoji="0" lang="en-US"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    </a:t>
            </a:r>
            <a:r>
              <a:rPr kumimoji="0" lang="zh-CN"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在无线信道中信号的传输是利用电磁波在空间的传播来实现的。原则上，任何频率的电磁波都可以产生。但是，为了有效地发射或接收电磁波，要求天线的尺寸不小于电磁波长的</a:t>
            </a:r>
            <a:r>
              <a:rPr kumimoji="0" lang="en-US"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1/10</a:t>
            </a:r>
            <a:r>
              <a:rPr kumimoji="0" lang="zh-CN"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a:t>
            </a:r>
          </a:p>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defRPr/>
            </a:pPr>
            <a:r>
              <a:rPr lang="zh-CN" altLang="zh-CN" sz="1600" b="1" noProof="0" dirty="0">
                <a:ln>
                  <a:noFill/>
                </a:ln>
                <a:effectLst/>
                <a:uLnTx/>
                <a:uFillTx/>
                <a:latin typeface="宋体" panose="02010600030101010101" pitchFamily="2" charset="-122"/>
                <a:ea typeface="宋体" panose="02010600030101010101" pitchFamily="2" charset="-122"/>
                <a:cs typeface="宋体" panose="02010600030101010101" pitchFamily="2" charset="-122"/>
                <a:sym typeface="+mn-ea"/>
              </a:rPr>
              <a:t>根据通信距离、频率和位置的不同，电磁波的传播主要分为地波、天波、视线传播、前向散射传播。</a:t>
            </a:r>
            <a:endParaRPr kumimoji="0" lang="zh-CN" altLang="zh-CN" sz="1600" b="1"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endParaRPr>
          </a:p>
          <a:p>
            <a:pPr marL="0" marR="0" lvl="0" indent="-342900" algn="just" defTabSz="914400" rtl="0" eaLnBrk="0" fontAlgn="base" latinLnBrk="0" hangingPunct="0">
              <a:lnSpc>
                <a:spcPct val="100000"/>
              </a:lnSpc>
              <a:spcBef>
                <a:spcPts val="0"/>
              </a:spcBef>
              <a:spcAft>
                <a:spcPct val="0"/>
              </a:spcAft>
              <a:buClr>
                <a:schemeClr val="hlink"/>
              </a:buClr>
              <a:buSzTx/>
              <a:buFont typeface="Arial" panose="020B0604020202020204" pitchFamily="34" charset="0"/>
              <a:buChar char="•"/>
              <a:defRPr/>
            </a:pPr>
            <a:r>
              <a:rPr lang="zh-CN" altLang="zh-CN" sz="1600" noProof="0" dirty="0">
                <a:ln>
                  <a:noFill/>
                </a:ln>
                <a:effectLst/>
                <a:uLnTx/>
                <a:uFillTx/>
                <a:latin typeface="宋体" panose="02010600030101010101" pitchFamily="2" charset="-122"/>
                <a:ea typeface="宋体" panose="02010600030101010101" pitchFamily="2" charset="-122"/>
                <a:cs typeface="宋体" panose="02010600030101010101" pitchFamily="2" charset="-122"/>
                <a:sym typeface="+mn-ea"/>
              </a:rPr>
              <a:t>地波传播：频率较低的电磁波趋于沿弯曲的地球表面传播，有一定的绕射能力。在低频和甚低频段，地波能够传播超过数百米或数千米。</a:t>
            </a:r>
            <a:endParaRPr kumimoji="0" lang="zh-CN"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endParaRPr>
          </a:p>
          <a:p>
            <a:pPr marL="0" marR="0" lvl="0" indent="-342900" algn="just" defTabSz="914400" rtl="0" eaLnBrk="0" fontAlgn="base" latinLnBrk="0" hangingPunct="0">
              <a:lnSpc>
                <a:spcPct val="100000"/>
              </a:lnSpc>
              <a:spcBef>
                <a:spcPts val="0"/>
              </a:spcBef>
              <a:spcAft>
                <a:spcPct val="0"/>
              </a:spcAft>
              <a:buClr>
                <a:schemeClr val="hlink"/>
              </a:buClr>
              <a:buSzTx/>
              <a:buFont typeface="Arial" panose="020B0604020202020204" pitchFamily="34" charset="0"/>
              <a:buChar char="•"/>
              <a:defRPr/>
            </a:pPr>
            <a:r>
              <a:rPr lang="zh-CN" altLang="zh-CN" sz="1600" noProof="0" dirty="0">
                <a:ln>
                  <a:noFill/>
                </a:ln>
                <a:effectLst/>
                <a:uLnTx/>
                <a:uFillTx/>
                <a:latin typeface="宋体" panose="02010600030101010101" pitchFamily="2" charset="-122"/>
                <a:ea typeface="宋体" panose="02010600030101010101" pitchFamily="2" charset="-122"/>
                <a:cs typeface="宋体" panose="02010600030101010101" pitchFamily="2" charset="-122"/>
                <a:sym typeface="+mn-ea"/>
              </a:rPr>
              <a:t>天波传播：是利用电磁层反射的传播方式。频率较高（</a:t>
            </a:r>
            <a:r>
              <a:rPr lang="en-US" altLang="zh-CN" sz="1600" noProof="0" dirty="0">
                <a:ln>
                  <a:noFill/>
                </a:ln>
                <a:effectLst/>
                <a:uLnTx/>
                <a:uFillTx/>
                <a:latin typeface="宋体" panose="02010600030101010101" pitchFamily="2" charset="-122"/>
                <a:ea typeface="宋体" panose="02010600030101010101" pitchFamily="2" charset="-122"/>
                <a:cs typeface="宋体" panose="02010600030101010101" pitchFamily="2" charset="-122"/>
                <a:sym typeface="+mn-ea"/>
              </a:rPr>
              <a:t>2MHz~30MHz</a:t>
            </a:r>
            <a:r>
              <a:rPr lang="zh-CN" altLang="zh-CN" sz="1600" noProof="0" dirty="0">
                <a:ln>
                  <a:noFill/>
                </a:ln>
                <a:effectLst/>
                <a:uLnTx/>
                <a:uFillTx/>
                <a:latin typeface="宋体" panose="02010600030101010101" pitchFamily="2" charset="-122"/>
                <a:ea typeface="宋体" panose="02010600030101010101" pitchFamily="2" charset="-122"/>
                <a:cs typeface="宋体" panose="02010600030101010101" pitchFamily="2" charset="-122"/>
                <a:sym typeface="+mn-ea"/>
              </a:rPr>
              <a:t>）的电磁波能够被电离层反射，当其经过多次反射，可以传播</a:t>
            </a:r>
            <a:r>
              <a:rPr lang="en-US" altLang="zh-CN" sz="1600" noProof="0" dirty="0">
                <a:ln>
                  <a:noFill/>
                </a:ln>
                <a:effectLst/>
                <a:uLnTx/>
                <a:uFillTx/>
                <a:latin typeface="宋体" panose="02010600030101010101" pitchFamily="2" charset="-122"/>
                <a:ea typeface="宋体" panose="02010600030101010101" pitchFamily="2" charset="-122"/>
                <a:cs typeface="宋体" panose="02010600030101010101" pitchFamily="2" charset="-122"/>
                <a:sym typeface="+mn-ea"/>
              </a:rPr>
              <a:t>10000</a:t>
            </a:r>
            <a:r>
              <a:rPr lang="zh-CN" altLang="zh-CN" sz="1600" noProof="0" dirty="0">
                <a:ln>
                  <a:noFill/>
                </a:ln>
                <a:effectLst/>
                <a:uLnTx/>
                <a:uFillTx/>
                <a:latin typeface="宋体" panose="02010600030101010101" pitchFamily="2" charset="-122"/>
                <a:ea typeface="宋体" panose="02010600030101010101" pitchFamily="2" charset="-122"/>
                <a:cs typeface="宋体" panose="02010600030101010101" pitchFamily="2" charset="-122"/>
                <a:sym typeface="+mn-ea"/>
              </a:rPr>
              <a:t>千米以上。</a:t>
            </a:r>
            <a:endParaRPr kumimoji="0" lang="zh-CN"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endParaRPr>
          </a:p>
          <a:p>
            <a:pPr marL="0" marR="0" lvl="0" indent="-342900" algn="just" defTabSz="914400" rtl="0" eaLnBrk="0" fontAlgn="base" latinLnBrk="0" hangingPunct="0">
              <a:lnSpc>
                <a:spcPct val="100000"/>
              </a:lnSpc>
              <a:spcBef>
                <a:spcPts val="0"/>
              </a:spcBef>
              <a:spcAft>
                <a:spcPct val="0"/>
              </a:spcAft>
              <a:buClr>
                <a:schemeClr val="hlink"/>
              </a:buClr>
              <a:buSzTx/>
              <a:buFont typeface="Arial" panose="020B0604020202020204" pitchFamily="34" charset="0"/>
              <a:buChar char="•"/>
              <a:defRPr/>
            </a:pPr>
            <a:r>
              <a:rPr lang="zh-CN" altLang="zh-CN" sz="1600" noProof="0" dirty="0">
                <a:ln>
                  <a:noFill/>
                </a:ln>
                <a:effectLst/>
                <a:uLnTx/>
                <a:uFillTx/>
                <a:latin typeface="宋体" panose="02010600030101010101" pitchFamily="2" charset="-122"/>
                <a:ea typeface="宋体" panose="02010600030101010101" pitchFamily="2" charset="-122"/>
                <a:cs typeface="宋体" panose="02010600030101010101" pitchFamily="2" charset="-122"/>
                <a:sym typeface="+mn-ea"/>
              </a:rPr>
              <a:t>视线传播：频率高于</a:t>
            </a:r>
            <a:r>
              <a:rPr lang="en-US" altLang="zh-CN" sz="1600" noProof="0" dirty="0">
                <a:ln>
                  <a:noFill/>
                </a:ln>
                <a:effectLst/>
                <a:uLnTx/>
                <a:uFillTx/>
                <a:latin typeface="宋体" panose="02010600030101010101" pitchFamily="2" charset="-122"/>
                <a:ea typeface="宋体" panose="02010600030101010101" pitchFamily="2" charset="-122"/>
                <a:cs typeface="宋体" panose="02010600030101010101" pitchFamily="2" charset="-122"/>
                <a:sym typeface="+mn-ea"/>
              </a:rPr>
              <a:t>30MHz</a:t>
            </a:r>
            <a:r>
              <a:rPr lang="zh-CN" altLang="zh-CN" sz="1600" noProof="0" dirty="0">
                <a:ln>
                  <a:noFill/>
                </a:ln>
                <a:effectLst/>
                <a:uLnTx/>
                <a:uFillTx/>
                <a:latin typeface="宋体" panose="02010600030101010101" pitchFamily="2" charset="-122"/>
                <a:ea typeface="宋体" panose="02010600030101010101" pitchFamily="2" charset="-122"/>
                <a:cs typeface="宋体" panose="02010600030101010101" pitchFamily="2" charset="-122"/>
                <a:sym typeface="+mn-ea"/>
              </a:rPr>
              <a:t>的电磁波将穿透电离层，不能被反射回来，其沿地面绕射的能力也很小，此类电磁波的传播为视线传播。</a:t>
            </a:r>
            <a:endParaRPr kumimoji="0" lang="zh-CN"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endParaRPr>
          </a:p>
          <a:p>
            <a:pPr marL="342900" marR="0" lvl="8" indent="-342900" algn="l" defTabSz="914400" rtl="0" eaLnBrk="0" fontAlgn="base" latinLnBrk="0" hangingPunct="0">
              <a:lnSpc>
                <a:spcPct val="90000"/>
              </a:lnSpc>
              <a:spcBef>
                <a:spcPct val="20000"/>
              </a:spcBef>
              <a:spcAft>
                <a:spcPct val="0"/>
              </a:spcAft>
              <a:buClr>
                <a:schemeClr val="hlink"/>
              </a:buClr>
              <a:buSzTx/>
              <a:buFont typeface="Wingdings" panose="05000000000000000000" pitchFamily="2" charset="2"/>
              <a:buChar char="u"/>
              <a:defRPr/>
            </a:pPr>
            <a:endParaRPr kumimoji="0" lang="zh-CN" altLang="zh-CN" sz="1600" b="0" i="0" u="none" strike="noStrike" kern="1200" cap="none" spc="0" normalizeH="0" baseline="0" noProof="0" dirty="0">
              <a:ln>
                <a:noFill/>
              </a:ln>
              <a:solidFill>
                <a:schemeClr val="tx1"/>
              </a:solidFill>
              <a:effectLst/>
              <a:uLnTx/>
              <a:uFillTx/>
              <a:latin typeface="+mn-lt"/>
              <a:ea typeface="+mn-ea"/>
              <a:cs typeface="宋体" panose="02010600030101010101" pitchFamily="2" charset="-122"/>
            </a:endParaRPr>
          </a:p>
        </p:txBody>
      </p:sp>
      <p:sp>
        <p:nvSpPr>
          <p:cNvPr id="82948" name="Rectangle 10"/>
          <p:cNvSpPr/>
          <p:nvPr/>
        </p:nvSpPr>
        <p:spPr>
          <a:xfrm>
            <a:off x="0" y="0"/>
            <a:ext cx="9144000" cy="0"/>
          </a:xfrm>
          <a:prstGeom prst="rect">
            <a:avLst/>
          </a:prstGeom>
          <a:noFill/>
          <a:ln w="9525">
            <a:noFill/>
          </a:ln>
        </p:spPr>
        <p:txBody>
          <a:bodyPr wrap="none" anchor="ctr" anchorCtr="0">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kern="1200">
                <a:solidFill>
                  <a:schemeClr val="tx1"/>
                </a:solidFill>
                <a:latin typeface="Arial" panose="020B0604020202020204" pitchFamily="34" charset="0"/>
                <a:ea typeface="+mn-ea"/>
                <a:cs typeface="+mn-cs"/>
              </a:defRPr>
            </a:lvl2pPr>
            <a:lvl3pPr marL="1143000" indent="-228600" algn="l" rtl="0" eaLnBrk="0" fontAlgn="base" hangingPunct="0">
              <a:spcBef>
                <a:spcPct val="20000"/>
              </a:spcBef>
              <a:spcAft>
                <a:spcPct val="0"/>
              </a:spcAft>
              <a:buClr>
                <a:schemeClr val="tx1"/>
              </a:buClr>
              <a:buChar char="•"/>
              <a:defRPr sz="2400" kern="1200">
                <a:solidFill>
                  <a:schemeClr val="tx1"/>
                </a:solidFill>
                <a:latin typeface="Arial" panose="020B0604020202020204" pitchFamily="34" charset="0"/>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Arial" panose="020B0604020202020204" pitchFamily="34" charset="0"/>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Arial" panose="020B0604020202020204" pitchFamily="34" charset="0"/>
                <a:ea typeface="+mn-ea"/>
                <a:cs typeface="+mn-cs"/>
              </a:defRPr>
            </a:lvl5pPr>
          </a:lstStyle>
          <a:p>
            <a:pPr marL="0" lvl="0" indent="0">
              <a:spcBef>
                <a:spcPct val="0"/>
              </a:spcBef>
              <a:buClrTx/>
              <a:buFontTx/>
              <a:buNone/>
            </a:pPr>
            <a:endParaRPr lang="zh-CN" altLang="en-US" sz="1800" dirty="0">
              <a:latin typeface="Arial" panose="020B0604020202020204" pitchFamily="34" charset="0"/>
              <a:ea typeface="宋体" panose="02010600030101010101" pitchFamily="2" charset="-122"/>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p:cNvSpPr>
          <p:nvPr>
            <p:ph type="title"/>
          </p:nvPr>
        </p:nvSpPr>
        <p:spPr/>
        <p:txBody>
          <a:bodyPr vert="horz" wrap="square" lIns="91440" tIns="45720" rIns="91440" bIns="45720" anchor="ctr" anchorCtr="0"/>
          <a:lstStyle/>
          <a:p>
            <a:pPr eaLnBrk="1" hangingPunct="1"/>
            <a:r>
              <a:rPr lang="zh-CN" altLang="en-US" sz="3200" dirty="0">
                <a:latin typeface="Times New Roman" panose="02020603050405020304" pitchFamily="18" charset="0"/>
                <a:ea typeface="宋体" panose="02010600030101010101" pitchFamily="2" charset="-122"/>
                <a:sym typeface="+mn-ea"/>
              </a:rPr>
              <a:t>第四章  通信技术基础知识</a:t>
            </a:r>
            <a:endParaRPr lang="zh-CN" altLang="en-US" sz="3200" dirty="0">
              <a:latin typeface="Times New Roman" panose="02020603050405020304" pitchFamily="18" charset="0"/>
              <a:ea typeface="宋体" panose="02010600030101010101" pitchFamily="2" charset="-122"/>
            </a:endParaRPr>
          </a:p>
        </p:txBody>
      </p:sp>
      <p:sp>
        <p:nvSpPr>
          <p:cNvPr id="8195" name="Rectangle 3"/>
          <p:cNvSpPr>
            <a:spLocks noGrp="1" noChangeArrowheads="1"/>
          </p:cNvSpPr>
          <p:nvPr>
            <p:ph idx="1"/>
          </p:nvPr>
        </p:nvSpPr>
        <p:spPr bwMode="auto">
          <a:effectLst/>
          <a:scene3d>
            <a:camera prst="orthographicFront"/>
            <a:lightRig rig="balanced" dir="t"/>
          </a:scene3d>
          <a:sp3d prstMaterial="plastic"/>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8" indent="0" algn="just" defTabSz="914400" rtl="0" eaLnBrk="1" fontAlgn="auto" latinLnBrk="0" hangingPunct="1">
              <a:lnSpc>
                <a:spcPct val="90000"/>
              </a:lnSpc>
              <a:spcBef>
                <a:spcPts val="0"/>
              </a:spcBef>
              <a:spcAft>
                <a:spcPts val="0"/>
              </a:spcAft>
              <a:buClrTx/>
              <a:buSzTx/>
              <a:buFont typeface="Arial" panose="020B0604020202020204" pitchFamily="34" charset="0"/>
              <a:buNone/>
              <a:defRPr/>
            </a:pPr>
            <a:r>
              <a:rPr lang="zh-CN" altLang="zh-CN" sz="1600" b="1" noProof="0" dirty="0">
                <a:ln>
                  <a:noFill/>
                </a:ln>
                <a:effectLst/>
                <a:uLnTx/>
                <a:uFillTx/>
                <a:latin typeface="宋体" panose="02010600030101010101" pitchFamily="2" charset="-122"/>
                <a:ea typeface="宋体" panose="02010600030101010101" pitchFamily="2" charset="-122"/>
                <a:cs typeface="宋体" panose="02010600030101010101" pitchFamily="2" charset="-122"/>
                <a:sym typeface="+mn-ea"/>
              </a:rPr>
              <a:t>一）通信系统一般模型</a:t>
            </a:r>
            <a:endParaRPr kumimoji="0" lang="zh-CN"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endParaRPr>
          </a:p>
          <a:p>
            <a:pPr marL="0" marR="0" lvl="0" indent="-342900" algn="just" defTabSz="914400" rtl="0" eaLnBrk="0" fontAlgn="base" latinLnBrk="0" hangingPunct="0">
              <a:lnSpc>
                <a:spcPct val="100000"/>
              </a:lnSpc>
              <a:spcBef>
                <a:spcPts val="0"/>
              </a:spcBef>
              <a:spcAft>
                <a:spcPct val="0"/>
              </a:spcAft>
              <a:buClr>
                <a:schemeClr val="hlink"/>
              </a:buClr>
              <a:buSzTx/>
              <a:buFont typeface="Arial" panose="020B0604020202020204" pitchFamily="34" charset="0"/>
              <a:buChar char="•"/>
              <a:defRPr/>
            </a:pPr>
            <a:r>
              <a:rPr kumimoji="0" lang="zh-CN"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前向散射传播：由于传播媒体的不均匀性，使电磁波的传播产生向许多方向折射的现象，散射现象具有很强的方向性，散射能量主要集中于前方，故常称其为前向散射传播。散射传播分为电离层散射、对流层散射和流星余迹散射。</a:t>
            </a:r>
          </a:p>
          <a:p>
            <a:pPr marL="0" marR="0" lvl="0" indent="-457200" algn="just" defTabSz="914400" rtl="0" eaLnBrk="0" fontAlgn="base" latinLnBrk="0" hangingPunct="0">
              <a:lnSpc>
                <a:spcPct val="100000"/>
              </a:lnSpc>
              <a:spcBef>
                <a:spcPts val="0"/>
              </a:spcBef>
              <a:spcAft>
                <a:spcPct val="0"/>
              </a:spcAft>
              <a:buClr>
                <a:schemeClr val="hlink"/>
              </a:buClr>
              <a:buSzTx/>
              <a:buFont typeface="+mj-ea"/>
              <a:buAutoNum type="circleNumDbPlain"/>
              <a:defRPr/>
            </a:pPr>
            <a:r>
              <a:rPr kumimoji="0" lang="zh-CN"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电离层散射：主要是</a:t>
            </a:r>
            <a:r>
              <a:rPr kumimoji="0" lang="en-US"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30MHz~60MHz</a:t>
            </a:r>
            <a:r>
              <a:rPr kumimoji="0" lang="zh-CN"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的电磁波，由于电离层的不均匀性，使其对于在这一频段入射的电磁波产生散射，这种散射信号的强度与</a:t>
            </a:r>
            <a:r>
              <a:rPr kumimoji="0" lang="en-US"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30MHz</a:t>
            </a:r>
            <a:r>
              <a:rPr kumimoji="0" lang="zh-CN"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以下的电离层反射信号的强度相比，要小得的多，但是仍然可以用于通信。</a:t>
            </a:r>
          </a:p>
          <a:p>
            <a:pPr marL="0" marR="0" lvl="0" indent="-457200" algn="just" defTabSz="914400" rtl="0" eaLnBrk="0" fontAlgn="base" latinLnBrk="0" hangingPunct="0">
              <a:lnSpc>
                <a:spcPct val="100000"/>
              </a:lnSpc>
              <a:spcBef>
                <a:spcPts val="0"/>
              </a:spcBef>
              <a:spcAft>
                <a:spcPct val="0"/>
              </a:spcAft>
              <a:buClr>
                <a:schemeClr val="hlink"/>
              </a:buClr>
              <a:buSzTx/>
              <a:buFont typeface="+mj-ea"/>
              <a:buAutoNum type="circleNumDbPlain"/>
              <a:defRPr/>
            </a:pPr>
            <a:r>
              <a:rPr lang="zh-CN" altLang="zh-CN" sz="1600" noProof="0" dirty="0">
                <a:ln>
                  <a:noFill/>
                </a:ln>
                <a:effectLst/>
                <a:uLnTx/>
                <a:uFillTx/>
                <a:latin typeface="宋体" panose="02010600030101010101" pitchFamily="2" charset="-122"/>
                <a:ea typeface="宋体" panose="02010600030101010101" pitchFamily="2" charset="-122"/>
                <a:cs typeface="宋体" panose="02010600030101010101" pitchFamily="2" charset="-122"/>
                <a:sym typeface="+mn-ea"/>
              </a:rPr>
              <a:t>对流层散射则是由于对流层中的大气不均匀产生的。从地面至高约十余千米间的大气层称为对流层，对流层中的大气存在强烈的上下对流现象，使大气中形成不均匀的湍流。电磁波由于对流层中的这种大气不均匀性可以产生散射现象，使电磁波散射到接收点。</a:t>
            </a:r>
          </a:p>
          <a:p>
            <a:pPr marL="0" marR="0" lvl="0" indent="-457200" algn="just" defTabSz="914400" rtl="0" eaLnBrk="0" fontAlgn="base" latinLnBrk="0" hangingPunct="0">
              <a:lnSpc>
                <a:spcPct val="100000"/>
              </a:lnSpc>
              <a:spcBef>
                <a:spcPts val="0"/>
              </a:spcBef>
              <a:spcAft>
                <a:spcPct val="0"/>
              </a:spcAft>
              <a:buClr>
                <a:schemeClr val="hlink"/>
              </a:buClr>
              <a:buSzTx/>
              <a:buFont typeface="+mj-ea"/>
              <a:buAutoNum type="circleNumDbPlain"/>
              <a:defRPr/>
            </a:pPr>
            <a:r>
              <a:rPr lang="zh-CN" altLang="zh-CN" sz="1600" noProof="0" dirty="0">
                <a:ln>
                  <a:noFill/>
                </a:ln>
                <a:effectLst/>
                <a:uLnTx/>
                <a:uFillTx/>
                <a:latin typeface="宋体" panose="02010600030101010101" pitchFamily="2" charset="-122"/>
                <a:ea typeface="宋体" panose="02010600030101010101" pitchFamily="2" charset="-122"/>
                <a:cs typeface="宋体" panose="02010600030101010101" pitchFamily="2" charset="-122"/>
                <a:sym typeface="+mn-ea"/>
              </a:rPr>
              <a:t>流星余迹散射则是由于流星</a:t>
            </a:r>
            <a:r>
              <a:rPr lang="zh-CN" altLang="en-US" sz="1600" noProof="0" dirty="0">
                <a:ln>
                  <a:noFill/>
                </a:ln>
                <a:effectLst/>
                <a:uLnTx/>
                <a:uFillTx/>
                <a:latin typeface="宋体" panose="02010600030101010101" pitchFamily="2" charset="-122"/>
                <a:ea typeface="宋体" panose="02010600030101010101" pitchFamily="2" charset="-122"/>
                <a:cs typeface="宋体" panose="02010600030101010101" pitchFamily="2" charset="-122"/>
                <a:sym typeface="+mn-ea"/>
              </a:rPr>
              <a:t>经</a:t>
            </a:r>
            <a:r>
              <a:rPr lang="zh-CN" altLang="zh-CN" sz="1600" noProof="0" dirty="0">
                <a:ln>
                  <a:noFill/>
                </a:ln>
                <a:effectLst/>
                <a:uLnTx/>
                <a:uFillTx/>
                <a:latin typeface="宋体" panose="02010600030101010101" pitchFamily="2" charset="-122"/>
                <a:ea typeface="宋体" panose="02010600030101010101" pitchFamily="2" charset="-122"/>
                <a:cs typeface="宋体" panose="02010600030101010101" pitchFamily="2" charset="-122"/>
                <a:sym typeface="+mn-ea"/>
              </a:rPr>
              <a:t>过大气层产生的很强的电离余迹使电磁波散射的现象。流星余迹散射通信只能用低速存储、高速突发的断续方式传输数据，其高度为</a:t>
            </a:r>
            <a:r>
              <a:rPr lang="en-US" altLang="zh-CN" sz="1600" noProof="0" dirty="0">
                <a:ln>
                  <a:noFill/>
                </a:ln>
                <a:effectLst/>
                <a:uLnTx/>
                <a:uFillTx/>
                <a:latin typeface="宋体" panose="02010600030101010101" pitchFamily="2" charset="-122"/>
                <a:ea typeface="宋体" panose="02010600030101010101" pitchFamily="2" charset="-122"/>
                <a:cs typeface="宋体" panose="02010600030101010101" pitchFamily="2" charset="-122"/>
                <a:sym typeface="+mn-ea"/>
              </a:rPr>
              <a:t>80km~120km</a:t>
            </a:r>
            <a:r>
              <a:rPr lang="zh-CN" altLang="zh-CN" sz="1600" noProof="0" dirty="0">
                <a:ln>
                  <a:noFill/>
                </a:ln>
                <a:effectLst/>
                <a:uLnTx/>
                <a:uFillTx/>
                <a:latin typeface="宋体" panose="02010600030101010101" pitchFamily="2" charset="-122"/>
                <a:ea typeface="宋体" panose="02010600030101010101" pitchFamily="2" charset="-122"/>
                <a:cs typeface="宋体" panose="02010600030101010101" pitchFamily="2" charset="-122"/>
                <a:sym typeface="+mn-ea"/>
              </a:rPr>
              <a:t>，余迹长度为</a:t>
            </a:r>
            <a:r>
              <a:rPr lang="en-US" altLang="zh-CN" sz="1600" noProof="0" dirty="0">
                <a:ln>
                  <a:noFill/>
                </a:ln>
                <a:effectLst/>
                <a:uLnTx/>
                <a:uFillTx/>
                <a:latin typeface="宋体" panose="02010600030101010101" pitchFamily="2" charset="-122"/>
                <a:ea typeface="宋体" panose="02010600030101010101" pitchFamily="2" charset="-122"/>
                <a:cs typeface="宋体" panose="02010600030101010101" pitchFamily="2" charset="-122"/>
                <a:sym typeface="+mn-ea"/>
              </a:rPr>
              <a:t>15km~40km,</a:t>
            </a:r>
            <a:r>
              <a:rPr lang="zh-CN" altLang="zh-CN" sz="1600" noProof="0" dirty="0">
                <a:ln>
                  <a:noFill/>
                </a:ln>
                <a:effectLst/>
                <a:uLnTx/>
                <a:uFillTx/>
                <a:latin typeface="宋体" panose="02010600030101010101" pitchFamily="2" charset="-122"/>
                <a:ea typeface="宋体" panose="02010600030101010101" pitchFamily="2" charset="-122"/>
                <a:cs typeface="宋体" panose="02010600030101010101" pitchFamily="2" charset="-122"/>
                <a:sym typeface="+mn-ea"/>
              </a:rPr>
              <a:t>流星余迹散射的频率范围为</a:t>
            </a:r>
            <a:r>
              <a:rPr lang="en-US" altLang="zh-CN" sz="1600" noProof="0" dirty="0">
                <a:ln>
                  <a:noFill/>
                </a:ln>
                <a:effectLst/>
                <a:uLnTx/>
                <a:uFillTx/>
                <a:latin typeface="宋体" panose="02010600030101010101" pitchFamily="2" charset="-122"/>
                <a:ea typeface="宋体" panose="02010600030101010101" pitchFamily="2" charset="-122"/>
                <a:cs typeface="宋体" panose="02010600030101010101" pitchFamily="2" charset="-122"/>
                <a:sym typeface="+mn-ea"/>
              </a:rPr>
              <a:t>30Mhz~100Mhz</a:t>
            </a:r>
            <a:r>
              <a:rPr lang="zh-CN" altLang="zh-CN" sz="1600" noProof="0" dirty="0">
                <a:ln>
                  <a:noFill/>
                </a:ln>
                <a:effectLst/>
                <a:uLnTx/>
                <a:uFillTx/>
                <a:latin typeface="宋体" panose="02010600030101010101" pitchFamily="2" charset="-122"/>
                <a:ea typeface="宋体" panose="02010600030101010101" pitchFamily="2" charset="-122"/>
                <a:cs typeface="宋体" panose="02010600030101010101" pitchFamily="2" charset="-122"/>
                <a:sym typeface="+mn-ea"/>
              </a:rPr>
              <a:t>，传播距离可达</a:t>
            </a:r>
            <a:r>
              <a:rPr lang="en-US" altLang="zh-CN" sz="1600" noProof="0" dirty="0">
                <a:ln>
                  <a:noFill/>
                </a:ln>
                <a:effectLst/>
                <a:uLnTx/>
                <a:uFillTx/>
                <a:latin typeface="宋体" panose="02010600030101010101" pitchFamily="2" charset="-122"/>
                <a:ea typeface="宋体" panose="02010600030101010101" pitchFamily="2" charset="-122"/>
                <a:cs typeface="宋体" panose="02010600030101010101" pitchFamily="2" charset="-122"/>
                <a:sym typeface="+mn-ea"/>
              </a:rPr>
              <a:t>1000km</a:t>
            </a:r>
            <a:r>
              <a:rPr lang="zh-CN" altLang="zh-CN" sz="1600" noProof="0" dirty="0">
                <a:ln>
                  <a:noFill/>
                </a:ln>
                <a:effectLst/>
                <a:uLnTx/>
                <a:uFillTx/>
                <a:latin typeface="宋体" panose="02010600030101010101" pitchFamily="2" charset="-122"/>
                <a:ea typeface="宋体" panose="02010600030101010101" pitchFamily="2" charset="-122"/>
                <a:cs typeface="宋体" panose="02010600030101010101" pitchFamily="2" charset="-122"/>
                <a:sym typeface="+mn-ea"/>
              </a:rPr>
              <a:t>以上。</a:t>
            </a:r>
            <a:endParaRPr kumimoji="0" lang="zh-CN"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endParaRPr>
          </a:p>
          <a:p>
            <a:pPr marL="342900" marR="0" lvl="0" indent="-342900" algn="l" defTabSz="914400" rtl="0" eaLnBrk="0" fontAlgn="base" latinLnBrk="0" hangingPunct="0">
              <a:lnSpc>
                <a:spcPct val="100000"/>
              </a:lnSpc>
              <a:spcBef>
                <a:spcPct val="20000"/>
              </a:spcBef>
              <a:spcAft>
                <a:spcPct val="0"/>
              </a:spcAft>
              <a:buClr>
                <a:schemeClr val="hlink"/>
              </a:buClr>
              <a:buSzTx/>
              <a:buFont typeface="Arial" panose="020B0604020202020204" pitchFamily="34" charset="0"/>
              <a:buChar char="•"/>
              <a:defRPr/>
            </a:pPr>
            <a:endParaRPr kumimoji="0" lang="zh-CN"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endParaRPr>
          </a:p>
        </p:txBody>
      </p:sp>
      <p:sp>
        <p:nvSpPr>
          <p:cNvPr id="84996" name="Rectangle 10"/>
          <p:cNvSpPr/>
          <p:nvPr/>
        </p:nvSpPr>
        <p:spPr>
          <a:xfrm>
            <a:off x="0" y="0"/>
            <a:ext cx="9144000" cy="0"/>
          </a:xfrm>
          <a:prstGeom prst="rect">
            <a:avLst/>
          </a:prstGeom>
          <a:noFill/>
          <a:ln w="9525">
            <a:noFill/>
          </a:ln>
        </p:spPr>
        <p:txBody>
          <a:bodyPr wrap="none" anchor="ctr" anchorCtr="0">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kern="1200">
                <a:solidFill>
                  <a:schemeClr val="tx1"/>
                </a:solidFill>
                <a:latin typeface="Arial" panose="020B0604020202020204" pitchFamily="34" charset="0"/>
                <a:ea typeface="+mn-ea"/>
                <a:cs typeface="+mn-cs"/>
              </a:defRPr>
            </a:lvl2pPr>
            <a:lvl3pPr marL="1143000" indent="-228600" algn="l" rtl="0" eaLnBrk="0" fontAlgn="base" hangingPunct="0">
              <a:spcBef>
                <a:spcPct val="20000"/>
              </a:spcBef>
              <a:spcAft>
                <a:spcPct val="0"/>
              </a:spcAft>
              <a:buClr>
                <a:schemeClr val="tx1"/>
              </a:buClr>
              <a:buChar char="•"/>
              <a:defRPr sz="2400" kern="1200">
                <a:solidFill>
                  <a:schemeClr val="tx1"/>
                </a:solidFill>
                <a:latin typeface="Arial" panose="020B0604020202020204" pitchFamily="34" charset="0"/>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Arial" panose="020B0604020202020204" pitchFamily="34" charset="0"/>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Arial" panose="020B0604020202020204" pitchFamily="34" charset="0"/>
                <a:ea typeface="+mn-ea"/>
                <a:cs typeface="+mn-cs"/>
              </a:defRPr>
            </a:lvl5pPr>
          </a:lstStyle>
          <a:p>
            <a:pPr marL="0" lvl="0" indent="0">
              <a:spcBef>
                <a:spcPct val="0"/>
              </a:spcBef>
              <a:buClrTx/>
              <a:buFontTx/>
              <a:buNone/>
            </a:pPr>
            <a:endParaRPr lang="zh-CN" altLang="en-US" sz="1800" dirty="0">
              <a:latin typeface="Arial" panose="020B0604020202020204" pitchFamily="34" charset="0"/>
              <a:ea typeface="宋体" panose="02010600030101010101" pitchFamily="2" charset="-122"/>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p:cNvSpPr>
          <p:nvPr>
            <p:ph type="title"/>
          </p:nvPr>
        </p:nvSpPr>
        <p:spPr/>
        <p:txBody>
          <a:bodyPr vert="horz" wrap="square" lIns="91440" tIns="45720" rIns="91440" bIns="45720" anchor="ctr" anchorCtr="0"/>
          <a:lstStyle/>
          <a:p>
            <a:pPr eaLnBrk="1" hangingPunct="1"/>
            <a:r>
              <a:rPr lang="zh-CN" altLang="en-US" sz="3200" dirty="0">
                <a:latin typeface="Times New Roman" panose="02020603050405020304" pitchFamily="18" charset="0"/>
                <a:ea typeface="宋体" panose="02010600030101010101" pitchFamily="2" charset="-122"/>
                <a:sym typeface="+mn-ea"/>
              </a:rPr>
              <a:t>第四章  通信技术基础知识</a:t>
            </a:r>
            <a:endParaRPr lang="zh-CN" altLang="en-US" sz="3200" dirty="0">
              <a:latin typeface="Times New Roman" panose="02020603050405020304" pitchFamily="18" charset="0"/>
              <a:ea typeface="宋体" panose="02010600030101010101" pitchFamily="2" charset="-122"/>
            </a:endParaRPr>
          </a:p>
        </p:txBody>
      </p:sp>
      <p:sp>
        <p:nvSpPr>
          <p:cNvPr id="8195" name="Rectangle 3"/>
          <p:cNvSpPr>
            <a:spLocks noGrp="1" noChangeArrowheads="1"/>
          </p:cNvSpPr>
          <p:nvPr>
            <p:ph idx="1"/>
          </p:nvPr>
        </p:nvSpPr>
        <p:spPr bwMode="auto">
          <a:effectLst/>
          <a:scene3d>
            <a:camera prst="orthographicFront"/>
            <a:lightRig rig="balanced" dir="t"/>
          </a:scene3d>
          <a:sp3d prstMaterial="plastic"/>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342900" marR="0" lvl="0" indent="-342900" algn="l" defTabSz="914400" rtl="0" eaLnBrk="0" fontAlgn="base" latinLnBrk="0" hangingPunct="0">
              <a:lnSpc>
                <a:spcPct val="100000"/>
              </a:lnSpc>
              <a:spcBef>
                <a:spcPct val="20000"/>
              </a:spcBef>
              <a:spcAft>
                <a:spcPct val="0"/>
              </a:spcAft>
              <a:buClr>
                <a:schemeClr val="hlink"/>
              </a:buClr>
              <a:buSzTx/>
              <a:buFont typeface="Arial" panose="020B0604020202020204" pitchFamily="34" charset="0"/>
              <a:buChar char="•"/>
              <a:defRPr/>
            </a:pPr>
            <a:r>
              <a:rPr kumimoji="0" lang="zh-CN" altLang="en-US"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mn-cs"/>
              </a:rPr>
              <a:t>有线信道：</a:t>
            </a:r>
            <a:r>
              <a:rPr kumimoji="0" lang="zh-CN"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mn-cs"/>
              </a:rPr>
              <a:t>传输电信号的有线信道主要有三类，即明线、对称电缆和同轴电缆。</a:t>
            </a:r>
          </a:p>
          <a:p>
            <a:pPr marL="0" marR="0" lvl="0" indent="-457200" algn="just" defTabSz="914400" rtl="0" eaLnBrk="0" fontAlgn="base" latinLnBrk="0" hangingPunct="0">
              <a:lnSpc>
                <a:spcPct val="100000"/>
              </a:lnSpc>
              <a:spcBef>
                <a:spcPts val="0"/>
              </a:spcBef>
              <a:spcAft>
                <a:spcPct val="0"/>
              </a:spcAft>
              <a:buClr>
                <a:schemeClr val="hlink"/>
              </a:buClr>
              <a:buSzTx/>
              <a:buFont typeface="+mj-ea"/>
              <a:buAutoNum type="circleNumDbPlain"/>
              <a:defRPr/>
            </a:pPr>
            <a:r>
              <a:rPr kumimoji="0" lang="zh-CN"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mn-cs"/>
              </a:rPr>
              <a:t>明线是指平行架设在电线杆上的</a:t>
            </a:r>
            <a:r>
              <a:rPr kumimoji="0" lang="zh-CN" altLang="en-US"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mn-cs"/>
              </a:rPr>
              <a:t>架空</a:t>
            </a:r>
            <a:r>
              <a:rPr kumimoji="0" lang="zh-CN"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mn-cs"/>
              </a:rPr>
              <a:t>线路。它本身是</a:t>
            </a:r>
            <a:r>
              <a:rPr kumimoji="0" lang="zh-CN" altLang="en-US"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mn-cs"/>
              </a:rPr>
              <a:t>导电裸线</a:t>
            </a:r>
            <a:r>
              <a:rPr kumimoji="0" lang="zh-CN"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mn-cs"/>
              </a:rPr>
              <a:t>或带绝缘层的导线。虽然它的传输损耗低，但是易受天气和环境的影响，对外界噪声干扰较敏感，并且很难沿一条路径架设大量的成百对线路，故目前已经被电缆所替代。</a:t>
            </a:r>
          </a:p>
          <a:p>
            <a:pPr marL="0" marR="0" lvl="0" indent="-457200" algn="just" defTabSz="914400" rtl="0" eaLnBrk="0" fontAlgn="base" latinLnBrk="0" hangingPunct="0">
              <a:lnSpc>
                <a:spcPct val="100000"/>
              </a:lnSpc>
              <a:spcBef>
                <a:spcPts val="0"/>
              </a:spcBef>
              <a:spcAft>
                <a:spcPct val="0"/>
              </a:spcAft>
              <a:buClr>
                <a:schemeClr val="hlink"/>
              </a:buClr>
              <a:buSzTx/>
              <a:buFont typeface="+mj-ea"/>
              <a:buAutoNum type="circleNumDbPlain"/>
              <a:defRPr/>
            </a:pPr>
            <a:r>
              <a:rPr kumimoji="0" lang="zh-CN"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mn-cs"/>
              </a:rPr>
              <a:t>对称电缆：是由若干对双导线放在一根保护套内制成的。为了减少各对导线之间的干扰，每一对导线都做成扭绞形状。对称电缆的芯线细，损耗大，但是性能稳定，在有线电话网中广泛用于用户接入电路。</a:t>
            </a:r>
          </a:p>
          <a:p>
            <a:pPr marL="0" marR="0" lvl="0" indent="-457200" algn="just" defTabSz="914400" rtl="0" eaLnBrk="0" fontAlgn="base" latinLnBrk="0" hangingPunct="0">
              <a:lnSpc>
                <a:spcPct val="100000"/>
              </a:lnSpc>
              <a:spcBef>
                <a:spcPts val="0"/>
              </a:spcBef>
              <a:spcAft>
                <a:spcPct val="0"/>
              </a:spcAft>
              <a:buClr>
                <a:schemeClr val="hlink"/>
              </a:buClr>
              <a:buSzTx/>
              <a:buFont typeface="+mj-ea"/>
              <a:buAutoNum type="circleNumDbPlain"/>
              <a:defRPr/>
            </a:pPr>
            <a:r>
              <a:rPr kumimoji="0" lang="zh-CN"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mn-cs"/>
              </a:rPr>
              <a:t>同轴电缆：是由内外两根同心圆柱形导体构成，在这两根导体间用绝缘体隔离开。内导体多为实心导线，外导体是一根空心导电管或金属编织网，在外导体外面有一层绝缘保护层。在内外导体间可以填充实心介质材料，或者用空气作介质，但间隔一段距离有绝缘支架用于连接和固定内外导体。由于外导体通常接地，所以它同时能够很好地起到电屏蔽作用。</a:t>
            </a:r>
          </a:p>
        </p:txBody>
      </p:sp>
      <p:sp>
        <p:nvSpPr>
          <p:cNvPr id="87044" name="Rectangle 10"/>
          <p:cNvSpPr/>
          <p:nvPr/>
        </p:nvSpPr>
        <p:spPr>
          <a:xfrm>
            <a:off x="0" y="0"/>
            <a:ext cx="9144000" cy="0"/>
          </a:xfrm>
          <a:prstGeom prst="rect">
            <a:avLst/>
          </a:prstGeom>
          <a:noFill/>
          <a:ln w="9525">
            <a:noFill/>
          </a:ln>
        </p:spPr>
        <p:txBody>
          <a:bodyPr wrap="none" anchor="ctr" anchorCtr="0">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kern="1200">
                <a:solidFill>
                  <a:schemeClr val="tx1"/>
                </a:solidFill>
                <a:latin typeface="Arial" panose="020B0604020202020204" pitchFamily="34" charset="0"/>
                <a:ea typeface="+mn-ea"/>
                <a:cs typeface="+mn-cs"/>
              </a:defRPr>
            </a:lvl2pPr>
            <a:lvl3pPr marL="1143000" indent="-228600" algn="l" rtl="0" eaLnBrk="0" fontAlgn="base" hangingPunct="0">
              <a:spcBef>
                <a:spcPct val="20000"/>
              </a:spcBef>
              <a:spcAft>
                <a:spcPct val="0"/>
              </a:spcAft>
              <a:buClr>
                <a:schemeClr val="tx1"/>
              </a:buClr>
              <a:buChar char="•"/>
              <a:defRPr sz="2400" kern="1200">
                <a:solidFill>
                  <a:schemeClr val="tx1"/>
                </a:solidFill>
                <a:latin typeface="Arial" panose="020B0604020202020204" pitchFamily="34" charset="0"/>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Arial" panose="020B0604020202020204" pitchFamily="34" charset="0"/>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Arial" panose="020B0604020202020204" pitchFamily="34" charset="0"/>
                <a:ea typeface="+mn-ea"/>
                <a:cs typeface="+mn-cs"/>
              </a:defRPr>
            </a:lvl5pPr>
          </a:lstStyle>
          <a:p>
            <a:pPr marL="0" lvl="0" indent="0">
              <a:spcBef>
                <a:spcPct val="0"/>
              </a:spcBef>
              <a:buClrTx/>
              <a:buFontTx/>
              <a:buNone/>
            </a:pPr>
            <a:endParaRPr lang="zh-CN" altLang="en-US" sz="1800" dirty="0">
              <a:latin typeface="Arial" panose="020B0604020202020204" pitchFamily="34" charset="0"/>
              <a:ea typeface="宋体" panose="02010600030101010101" pitchFamily="2" charset="-122"/>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p:cNvSpPr>
          <p:nvPr>
            <p:ph type="title"/>
          </p:nvPr>
        </p:nvSpPr>
        <p:spPr/>
        <p:txBody>
          <a:bodyPr vert="horz" wrap="square" lIns="91440" tIns="45720" rIns="91440" bIns="45720" anchor="ctr" anchorCtr="0"/>
          <a:lstStyle/>
          <a:p>
            <a:pPr eaLnBrk="1" hangingPunct="1"/>
            <a:r>
              <a:rPr lang="zh-CN" altLang="en-US" sz="3200" dirty="0">
                <a:latin typeface="Times New Roman" panose="02020603050405020304" pitchFamily="18" charset="0"/>
                <a:ea typeface="宋体" panose="02010600030101010101" pitchFamily="2" charset="-122"/>
                <a:sym typeface="+mn-ea"/>
              </a:rPr>
              <a:t>第四章  通信技术基础知识</a:t>
            </a:r>
            <a:endParaRPr lang="zh-CN" altLang="en-US" sz="3200" dirty="0">
              <a:latin typeface="Times New Roman" panose="02020603050405020304" pitchFamily="18" charset="0"/>
              <a:ea typeface="宋体" panose="02010600030101010101" pitchFamily="2" charset="-122"/>
            </a:endParaRPr>
          </a:p>
        </p:txBody>
      </p:sp>
      <p:sp>
        <p:nvSpPr>
          <p:cNvPr id="8195" name="Rectangle 3"/>
          <p:cNvSpPr>
            <a:spLocks noGrp="1" noChangeArrowheads="1"/>
          </p:cNvSpPr>
          <p:nvPr>
            <p:ph idx="1"/>
          </p:nvPr>
        </p:nvSpPr>
        <p:spPr bwMode="auto">
          <a:effectLst/>
          <a:scene3d>
            <a:camera prst="orthographicFront"/>
            <a:lightRig rig="balanced" dir="t"/>
          </a:scene3d>
          <a:sp3d prstMaterial="plastic"/>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None/>
              <a:defRPr/>
            </a:pPr>
            <a:endParaRPr kumimoji="0" lang="zh-CN" altLang="zh-CN" sz="1600" b="1"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mn-cs"/>
            </a:endParaRPr>
          </a:p>
          <a:p>
            <a:pPr marL="342900" marR="0" lvl="0" indent="-34290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Char char="u"/>
              <a:defRPr/>
            </a:pPr>
            <a:r>
              <a:rPr kumimoji="0" lang="zh-CN" altLang="zh-CN" sz="1600" b="1"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mn-cs"/>
              </a:rPr>
              <a:t>一）通信系统一般模型</a:t>
            </a:r>
            <a:endParaRPr kumimoji="0" lang="en-US" altLang="zh-CN" sz="1600" b="1"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mn-cs"/>
            </a:endParaRPr>
          </a:p>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defRPr/>
            </a:pPr>
            <a:r>
              <a:rPr kumimoji="0" lang="en-US"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mn-cs"/>
              </a:rPr>
              <a:t>4</a:t>
            </a:r>
            <a:r>
              <a:rPr kumimoji="0" lang="zh-CN"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mn-cs"/>
              </a:rPr>
              <a:t>）接收设备：接收设备是将信号放大和</a:t>
            </a:r>
            <a:r>
              <a:rPr kumimoji="0" lang="zh-CN" altLang="en-US"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mn-cs"/>
              </a:rPr>
              <a:t>反</a:t>
            </a:r>
            <a:r>
              <a:rPr kumimoji="0" lang="zh-CN"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mn-cs"/>
              </a:rPr>
              <a:t>变换（如译码、解调等），其目的是从受到减损的接收信号中正确恢复出原始电信号。对于多路复用信号，接收设备还包括解除多路复用，实现正确分路的功能。此外，它还要尽可能减小传输过程中噪声与干扰所带来的的影响</a:t>
            </a:r>
          </a:p>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defRPr/>
            </a:pPr>
            <a:r>
              <a:rPr kumimoji="0" lang="en-US"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mn-cs"/>
              </a:rPr>
              <a:t>5</a:t>
            </a:r>
            <a:r>
              <a:rPr kumimoji="0" lang="zh-CN"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mn-cs"/>
              </a:rPr>
              <a:t>）信宿：信宿是传送信息的目的地，其功能与信源相反，即把原始电信号还原成相应的消息，如扬声器等。</a:t>
            </a:r>
          </a:p>
          <a:p>
            <a:pPr marL="342900" marR="0" lvl="0" indent="-34290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Char char="u"/>
              <a:defRPr/>
            </a:pPr>
            <a:r>
              <a:rPr lang="zh-CN" altLang="zh-CN" sz="1600" b="1" noProof="0" dirty="0">
                <a:ln>
                  <a:noFill/>
                </a:ln>
                <a:effectLst/>
                <a:uLnTx/>
                <a:uFillTx/>
                <a:latin typeface="宋体" panose="02010600030101010101" pitchFamily="2" charset="-122"/>
                <a:ea typeface="宋体" panose="02010600030101010101" pitchFamily="2" charset="-122"/>
                <a:sym typeface="+mn-ea"/>
              </a:rPr>
              <a:t>二）模拟通信系统模型</a:t>
            </a:r>
            <a:endParaRPr kumimoji="0" lang="zh-CN" altLang="zh-CN" sz="1600" b="1"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mn-cs"/>
            </a:endParaRPr>
          </a:p>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defRPr/>
            </a:pPr>
            <a:r>
              <a:rPr lang="en-US" altLang="zh-CN" sz="1600" noProof="0" dirty="0">
                <a:ln>
                  <a:noFill/>
                </a:ln>
                <a:effectLst/>
                <a:uLnTx/>
                <a:uFillTx/>
                <a:latin typeface="宋体" panose="02010600030101010101" pitchFamily="2" charset="-122"/>
                <a:ea typeface="宋体" panose="02010600030101010101" pitchFamily="2" charset="-122"/>
                <a:sym typeface="+mn-ea"/>
              </a:rPr>
              <a:t>    </a:t>
            </a:r>
            <a:r>
              <a:rPr lang="zh-CN" altLang="zh-CN" sz="1600" noProof="0" dirty="0">
                <a:ln>
                  <a:noFill/>
                </a:ln>
                <a:effectLst/>
                <a:uLnTx/>
                <a:uFillTx/>
                <a:latin typeface="宋体" panose="02010600030101010101" pitchFamily="2" charset="-122"/>
                <a:ea typeface="宋体" panose="02010600030101010101" pitchFamily="2" charset="-122"/>
                <a:sym typeface="+mn-ea"/>
              </a:rPr>
              <a:t>模拟通信系统是利用模拟信号来传递信息的通信系统，其中包含两种重要变换：在发射端把连续消息变换成原始电信号，在接收端进行相反的变换。变换与反变换是由信源和信宿来完成，完成这种变换与反变换的设备为调制器和解调器。其模型如下所示：</a:t>
            </a:r>
            <a:endParaRPr kumimoji="0" lang="zh-CN"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mn-cs"/>
            </a:endParaRPr>
          </a:p>
          <a:p>
            <a:pPr marL="342900" marR="0" lvl="0" indent="-342900" algn="l" defTabSz="914400" rtl="0" eaLnBrk="0" fontAlgn="base" latinLnBrk="0" hangingPunct="0">
              <a:lnSpc>
                <a:spcPct val="100000"/>
              </a:lnSpc>
              <a:spcBef>
                <a:spcPct val="20000"/>
              </a:spcBef>
              <a:spcAft>
                <a:spcPct val="0"/>
              </a:spcAft>
              <a:buClr>
                <a:schemeClr val="hlink"/>
              </a:buClr>
              <a:buSzTx/>
              <a:buFont typeface="Arial" panose="020B0604020202020204" pitchFamily="34" charset="0"/>
              <a:buChar char="•"/>
              <a:defRPr/>
            </a:pPr>
            <a:endParaRPr kumimoji="0" lang="zh-CN" altLang="zh-CN" sz="1600" b="0" i="0" u="none" strike="noStrike" kern="1200" cap="none" spc="0" normalizeH="0" baseline="0" noProof="0" dirty="0">
              <a:ln>
                <a:noFill/>
              </a:ln>
              <a:solidFill>
                <a:schemeClr val="tx1"/>
              </a:solidFill>
              <a:effectLst/>
              <a:uLnTx/>
              <a:uFillTx/>
              <a:latin typeface="+mn-lt"/>
              <a:ea typeface="+mn-ea"/>
              <a:cs typeface="+mn-cs"/>
            </a:endParaRPr>
          </a:p>
        </p:txBody>
      </p:sp>
      <p:sp>
        <p:nvSpPr>
          <p:cNvPr id="89092" name="Rectangle 10"/>
          <p:cNvSpPr/>
          <p:nvPr/>
        </p:nvSpPr>
        <p:spPr>
          <a:xfrm>
            <a:off x="0" y="0"/>
            <a:ext cx="9144000" cy="0"/>
          </a:xfrm>
          <a:prstGeom prst="rect">
            <a:avLst/>
          </a:prstGeom>
          <a:noFill/>
          <a:ln w="9525">
            <a:noFill/>
          </a:ln>
        </p:spPr>
        <p:txBody>
          <a:bodyPr wrap="none" anchor="ctr" anchorCtr="0">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kern="1200">
                <a:solidFill>
                  <a:schemeClr val="tx1"/>
                </a:solidFill>
                <a:latin typeface="Arial" panose="020B0604020202020204" pitchFamily="34" charset="0"/>
                <a:ea typeface="+mn-ea"/>
                <a:cs typeface="+mn-cs"/>
              </a:defRPr>
            </a:lvl2pPr>
            <a:lvl3pPr marL="1143000" indent="-228600" algn="l" rtl="0" eaLnBrk="0" fontAlgn="base" hangingPunct="0">
              <a:spcBef>
                <a:spcPct val="20000"/>
              </a:spcBef>
              <a:spcAft>
                <a:spcPct val="0"/>
              </a:spcAft>
              <a:buClr>
                <a:schemeClr val="tx1"/>
              </a:buClr>
              <a:buChar char="•"/>
              <a:defRPr sz="2400" kern="1200">
                <a:solidFill>
                  <a:schemeClr val="tx1"/>
                </a:solidFill>
                <a:latin typeface="Arial" panose="020B0604020202020204" pitchFamily="34" charset="0"/>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Arial" panose="020B0604020202020204" pitchFamily="34" charset="0"/>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Arial" panose="020B0604020202020204" pitchFamily="34" charset="0"/>
                <a:ea typeface="+mn-ea"/>
                <a:cs typeface="+mn-cs"/>
              </a:defRPr>
            </a:lvl5pPr>
          </a:lstStyle>
          <a:p>
            <a:pPr marL="0" lvl="0" indent="0">
              <a:spcBef>
                <a:spcPct val="0"/>
              </a:spcBef>
              <a:buClrTx/>
              <a:buFontTx/>
              <a:buNone/>
            </a:pPr>
            <a:endParaRPr lang="zh-CN" altLang="en-US" sz="1800" dirty="0">
              <a:latin typeface="Arial" panose="020B0604020202020204" pitchFamily="34" charset="0"/>
              <a:ea typeface="宋体" panose="02010600030101010101" pitchFamily="2" charset="-122"/>
            </a:endParaRPr>
          </a:p>
        </p:txBody>
      </p:sp>
      <p:graphicFrame>
        <p:nvGraphicFramePr>
          <p:cNvPr id="90118" name="对象 2"/>
          <p:cNvGraphicFramePr>
            <a:graphicFrameLocks noChangeAspect="1"/>
          </p:cNvGraphicFramePr>
          <p:nvPr>
            <p:custDataLst>
              <p:tags r:id="rId2"/>
            </p:custDataLst>
          </p:nvPr>
        </p:nvGraphicFramePr>
        <p:xfrm>
          <a:off x="1043305" y="4221480"/>
          <a:ext cx="6416040" cy="1708785"/>
        </p:xfrm>
        <a:graphic>
          <a:graphicData uri="http://schemas.openxmlformats.org/presentationml/2006/ole">
            <mc:AlternateContent xmlns:mc="http://schemas.openxmlformats.org/markup-compatibility/2006">
              <mc:Choice xmlns:v="urn:schemas-microsoft-com:vml" Requires="v">
                <p:oleObj spid="_x0000_s4098" r:id="rId4" imgW="7378700" imgH="2222500" progId="Visio.Drawing.15">
                  <p:embed/>
                </p:oleObj>
              </mc:Choice>
              <mc:Fallback>
                <p:oleObj r:id="rId4" imgW="7378700" imgH="2222500" progId="Visio.Drawing.15">
                  <p:embed/>
                  <p:pic>
                    <p:nvPicPr>
                      <p:cNvPr id="0" name="图片 3076"/>
                      <p:cNvPicPr/>
                      <p:nvPr/>
                    </p:nvPicPr>
                    <p:blipFill>
                      <a:blip r:embed="rId5"/>
                      <a:stretch>
                        <a:fillRect/>
                      </a:stretch>
                    </p:blipFill>
                    <p:spPr>
                      <a:xfrm>
                        <a:off x="1043305" y="4221480"/>
                        <a:ext cx="6416040" cy="1708785"/>
                      </a:xfrm>
                      <a:prstGeom prst="rect">
                        <a:avLst/>
                      </a:prstGeom>
                      <a:noFill/>
                      <a:ln w="38100">
                        <a:noFill/>
                        <a:miter/>
                      </a:ln>
                    </p:spPr>
                  </p:pic>
                </p:oleObj>
              </mc:Fallback>
            </mc:AlternateContent>
          </a:graphicData>
        </a:graphic>
      </p:graphicFrame>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p:cNvSpPr>
          <p:nvPr>
            <p:ph type="title"/>
          </p:nvPr>
        </p:nvSpPr>
        <p:spPr/>
        <p:txBody>
          <a:bodyPr vert="horz" wrap="square" lIns="91440" tIns="45720" rIns="91440" bIns="45720" anchor="ctr" anchorCtr="0"/>
          <a:lstStyle/>
          <a:p>
            <a:pPr eaLnBrk="1" hangingPunct="1"/>
            <a:r>
              <a:rPr lang="zh-CN" altLang="en-US" sz="3200" dirty="0">
                <a:latin typeface="Times New Roman" panose="02020603050405020304" pitchFamily="18" charset="0"/>
                <a:ea typeface="宋体" panose="02010600030101010101" pitchFamily="2" charset="-122"/>
                <a:sym typeface="+mn-ea"/>
              </a:rPr>
              <a:t>第四章  通信技术基础知识</a:t>
            </a:r>
            <a:endParaRPr lang="zh-CN" altLang="en-US" sz="3200" dirty="0">
              <a:latin typeface="Times New Roman" panose="02020603050405020304" pitchFamily="18" charset="0"/>
              <a:ea typeface="宋体" panose="02010600030101010101" pitchFamily="2" charset="-122"/>
            </a:endParaRPr>
          </a:p>
        </p:txBody>
      </p:sp>
      <p:sp>
        <p:nvSpPr>
          <p:cNvPr id="8195" name="Rectangle 3"/>
          <p:cNvSpPr>
            <a:spLocks noGrp="1" noChangeArrowheads="1"/>
          </p:cNvSpPr>
          <p:nvPr>
            <p:ph idx="1"/>
          </p:nvPr>
        </p:nvSpPr>
        <p:spPr bwMode="auto">
          <a:effectLst/>
          <a:scene3d>
            <a:camera prst="orthographicFront"/>
            <a:lightRig rig="balanced" dir="t"/>
          </a:scene3d>
          <a:sp3d prstMaterial="plastic"/>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None/>
              <a:defRPr/>
            </a:pPr>
            <a:endParaRPr kumimoji="0" lang="zh-CN" altLang="zh-CN" sz="1600" b="1"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mn-cs"/>
            </a:endParaRPr>
          </a:p>
          <a:p>
            <a:pPr marL="342900" marR="0" lvl="0" indent="-34290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Char char="u"/>
              <a:defRPr/>
            </a:pPr>
            <a:r>
              <a:rPr kumimoji="0" lang="zh-CN" altLang="en-US" sz="1600" b="1"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mn-cs"/>
              </a:rPr>
              <a:t>三</a:t>
            </a:r>
            <a:r>
              <a:rPr kumimoji="0" lang="zh-CN" altLang="zh-CN" sz="1600" b="1"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mn-cs"/>
              </a:rPr>
              <a:t>）数字通信系统模型</a:t>
            </a:r>
          </a:p>
          <a:p>
            <a:pPr marL="342900" marR="0" lvl="0" indent="-34290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Char char="u"/>
              <a:defRPr/>
            </a:pPr>
            <a:endParaRPr kumimoji="0" lang="zh-CN"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mn-cs"/>
            </a:endParaRPr>
          </a:p>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defRPr/>
            </a:pPr>
            <a:r>
              <a:rPr kumimoji="0" lang="zh-CN"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mn-cs"/>
              </a:rPr>
              <a:t>数字通信系统是利用数字信号来传递消息的通信系统。如下图所示：</a:t>
            </a:r>
            <a:endParaRPr kumimoji="0" lang="en-US"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mn-cs"/>
            </a:endParaRPr>
          </a:p>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defRPr/>
            </a:pPr>
            <a:endParaRPr kumimoji="0" lang="en-US"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mn-cs"/>
            </a:endParaRPr>
          </a:p>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defRPr/>
            </a:pPr>
            <a:endParaRPr kumimoji="0" lang="en-US"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mn-cs"/>
            </a:endParaRPr>
          </a:p>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defRPr/>
            </a:pPr>
            <a:endParaRPr kumimoji="0" lang="en-US"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mn-cs"/>
            </a:endParaRPr>
          </a:p>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defRPr/>
            </a:pPr>
            <a:endParaRPr kumimoji="0" lang="en-US"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mn-cs"/>
            </a:endParaRPr>
          </a:p>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defRPr/>
            </a:pPr>
            <a:endParaRPr kumimoji="0" lang="en-US"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mn-cs"/>
            </a:endParaRPr>
          </a:p>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defRPr/>
            </a:pPr>
            <a:endParaRPr kumimoji="0" lang="en-US"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mn-cs"/>
            </a:endParaRPr>
          </a:p>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defRPr/>
            </a:pPr>
            <a:r>
              <a:rPr kumimoji="0" lang="en-US"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mn-cs"/>
              </a:rPr>
              <a:t>    </a:t>
            </a:r>
          </a:p>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defRPr/>
            </a:pPr>
            <a:endParaRPr kumimoji="0" lang="en-US"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mn-cs"/>
            </a:endParaRPr>
          </a:p>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defRPr/>
            </a:pPr>
            <a:endParaRPr kumimoji="0" lang="en-US"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mn-cs"/>
            </a:endParaRPr>
          </a:p>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defRPr/>
            </a:pPr>
            <a:r>
              <a:rPr kumimoji="0" lang="zh-CN"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mn-cs"/>
              </a:rPr>
              <a:t>数字通信系统涉及的技术问题很多，其中主要有信源编码与译码、信道编码与译码，数字调制与解调，同步</a:t>
            </a:r>
            <a:r>
              <a:rPr kumimoji="0" lang="zh-CN" altLang="en-US"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mn-cs"/>
              </a:rPr>
              <a:t>，</a:t>
            </a:r>
            <a:r>
              <a:rPr kumimoji="0" lang="zh-CN"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mn-cs"/>
              </a:rPr>
              <a:t>加密与解密。</a:t>
            </a:r>
          </a:p>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defRPr/>
            </a:pPr>
            <a:endParaRPr kumimoji="0" lang="zh-CN" altLang="zh-CN" sz="2000" b="0" i="0" u="none" strike="noStrike" kern="1200" cap="none" spc="0" normalizeH="0" baseline="0" noProof="0" dirty="0">
              <a:ln>
                <a:noFill/>
              </a:ln>
              <a:solidFill>
                <a:schemeClr val="tx1"/>
              </a:solidFill>
              <a:effectLst/>
              <a:uLnTx/>
              <a:uFillTx/>
              <a:latin typeface="+mn-lt"/>
              <a:ea typeface="+mn-ea"/>
              <a:cs typeface="+mn-cs"/>
            </a:endParaRPr>
          </a:p>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defRPr/>
            </a:pPr>
            <a:endParaRPr kumimoji="0" lang="zh-CN" altLang="zh-CN" sz="2000" b="0" i="0" u="none" strike="noStrike" kern="1200" cap="none" spc="0" normalizeH="0" baseline="0" noProof="0" dirty="0">
              <a:ln>
                <a:noFill/>
              </a:ln>
              <a:solidFill>
                <a:schemeClr val="tx1"/>
              </a:solidFill>
              <a:effectLst/>
              <a:uLnTx/>
              <a:uFillTx/>
              <a:latin typeface="+mn-lt"/>
              <a:ea typeface="+mn-ea"/>
              <a:cs typeface="+mn-cs"/>
            </a:endParaRPr>
          </a:p>
        </p:txBody>
      </p:sp>
      <p:sp>
        <p:nvSpPr>
          <p:cNvPr id="91140" name="Rectangle 10"/>
          <p:cNvSpPr/>
          <p:nvPr/>
        </p:nvSpPr>
        <p:spPr>
          <a:xfrm>
            <a:off x="0" y="0"/>
            <a:ext cx="9144000" cy="0"/>
          </a:xfrm>
          <a:prstGeom prst="rect">
            <a:avLst/>
          </a:prstGeom>
          <a:noFill/>
          <a:ln w="9525">
            <a:noFill/>
          </a:ln>
        </p:spPr>
        <p:txBody>
          <a:bodyPr wrap="none" anchor="ctr" anchorCtr="0">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kern="1200">
                <a:solidFill>
                  <a:schemeClr val="tx1"/>
                </a:solidFill>
                <a:latin typeface="Arial" panose="020B0604020202020204" pitchFamily="34" charset="0"/>
                <a:ea typeface="+mn-ea"/>
                <a:cs typeface="+mn-cs"/>
              </a:defRPr>
            </a:lvl2pPr>
            <a:lvl3pPr marL="1143000" indent="-228600" algn="l" rtl="0" eaLnBrk="0" fontAlgn="base" hangingPunct="0">
              <a:spcBef>
                <a:spcPct val="20000"/>
              </a:spcBef>
              <a:spcAft>
                <a:spcPct val="0"/>
              </a:spcAft>
              <a:buClr>
                <a:schemeClr val="tx1"/>
              </a:buClr>
              <a:buChar char="•"/>
              <a:defRPr sz="2400" kern="1200">
                <a:solidFill>
                  <a:schemeClr val="tx1"/>
                </a:solidFill>
                <a:latin typeface="Arial" panose="020B0604020202020204" pitchFamily="34" charset="0"/>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Arial" panose="020B0604020202020204" pitchFamily="34" charset="0"/>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Arial" panose="020B0604020202020204" pitchFamily="34" charset="0"/>
                <a:ea typeface="+mn-ea"/>
                <a:cs typeface="+mn-cs"/>
              </a:defRPr>
            </a:lvl5pPr>
          </a:lstStyle>
          <a:p>
            <a:pPr marL="0" lvl="0" indent="0">
              <a:spcBef>
                <a:spcPct val="0"/>
              </a:spcBef>
              <a:buClrTx/>
              <a:buFontTx/>
              <a:buNone/>
            </a:pPr>
            <a:endParaRPr lang="zh-CN" altLang="en-US" sz="1800" dirty="0">
              <a:latin typeface="Arial" panose="020B0604020202020204" pitchFamily="34" charset="0"/>
              <a:ea typeface="宋体" panose="02010600030101010101" pitchFamily="2" charset="-122"/>
            </a:endParaRPr>
          </a:p>
        </p:txBody>
      </p:sp>
      <p:sp>
        <p:nvSpPr>
          <p:cNvPr id="91141" name="Rectangle 2"/>
          <p:cNvSpPr/>
          <p:nvPr/>
        </p:nvSpPr>
        <p:spPr>
          <a:xfrm>
            <a:off x="0" y="0"/>
            <a:ext cx="9144000" cy="0"/>
          </a:xfrm>
          <a:prstGeom prst="rect">
            <a:avLst/>
          </a:prstGeom>
          <a:noFill/>
          <a:ln w="9525">
            <a:noFill/>
          </a:ln>
        </p:spPr>
        <p:txBody>
          <a:bodyPr wrap="none" anchor="ctr" anchorCtr="0">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kern="1200">
                <a:solidFill>
                  <a:schemeClr val="tx1"/>
                </a:solidFill>
                <a:latin typeface="Arial" panose="020B0604020202020204" pitchFamily="34" charset="0"/>
                <a:ea typeface="+mn-ea"/>
                <a:cs typeface="+mn-cs"/>
              </a:defRPr>
            </a:lvl2pPr>
            <a:lvl3pPr marL="1143000" indent="-228600" algn="l" rtl="0" eaLnBrk="0" fontAlgn="base" hangingPunct="0">
              <a:spcBef>
                <a:spcPct val="20000"/>
              </a:spcBef>
              <a:spcAft>
                <a:spcPct val="0"/>
              </a:spcAft>
              <a:buClr>
                <a:schemeClr val="tx1"/>
              </a:buClr>
              <a:buChar char="•"/>
              <a:defRPr sz="2400" kern="1200">
                <a:solidFill>
                  <a:schemeClr val="tx1"/>
                </a:solidFill>
                <a:latin typeface="Arial" panose="020B0604020202020204" pitchFamily="34" charset="0"/>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Arial" panose="020B0604020202020204" pitchFamily="34" charset="0"/>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Arial" panose="020B0604020202020204" pitchFamily="34" charset="0"/>
                <a:ea typeface="+mn-ea"/>
                <a:cs typeface="+mn-cs"/>
              </a:defRPr>
            </a:lvl5pPr>
          </a:lstStyle>
          <a:p>
            <a:pPr marL="0" lvl="0" indent="0">
              <a:spcBef>
                <a:spcPct val="0"/>
              </a:spcBef>
              <a:buClrTx/>
              <a:buFontTx/>
              <a:buNone/>
            </a:pPr>
            <a:endParaRPr lang="zh-CN" altLang="en-US" sz="1800" dirty="0">
              <a:latin typeface="Arial" panose="020B0604020202020204" pitchFamily="34" charset="0"/>
              <a:ea typeface="宋体" panose="02010600030101010101" pitchFamily="2" charset="-122"/>
            </a:endParaRPr>
          </a:p>
        </p:txBody>
      </p:sp>
      <p:sp>
        <p:nvSpPr>
          <p:cNvPr id="91142" name="Rectangle 2"/>
          <p:cNvSpPr/>
          <p:nvPr/>
        </p:nvSpPr>
        <p:spPr>
          <a:xfrm>
            <a:off x="0" y="0"/>
            <a:ext cx="9144000" cy="0"/>
          </a:xfrm>
          <a:prstGeom prst="rect">
            <a:avLst/>
          </a:prstGeom>
          <a:noFill/>
          <a:ln w="9525">
            <a:noFill/>
          </a:ln>
        </p:spPr>
        <p:txBody>
          <a:bodyPr wrap="none" anchor="ctr" anchorCtr="0">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kern="1200">
                <a:solidFill>
                  <a:schemeClr val="tx1"/>
                </a:solidFill>
                <a:latin typeface="Arial" panose="020B0604020202020204" pitchFamily="34" charset="0"/>
                <a:ea typeface="+mn-ea"/>
                <a:cs typeface="+mn-cs"/>
              </a:defRPr>
            </a:lvl2pPr>
            <a:lvl3pPr marL="1143000" indent="-228600" algn="l" rtl="0" eaLnBrk="0" fontAlgn="base" hangingPunct="0">
              <a:spcBef>
                <a:spcPct val="20000"/>
              </a:spcBef>
              <a:spcAft>
                <a:spcPct val="0"/>
              </a:spcAft>
              <a:buClr>
                <a:schemeClr val="tx1"/>
              </a:buClr>
              <a:buChar char="•"/>
              <a:defRPr sz="2400" kern="1200">
                <a:solidFill>
                  <a:schemeClr val="tx1"/>
                </a:solidFill>
                <a:latin typeface="Arial" panose="020B0604020202020204" pitchFamily="34" charset="0"/>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Arial" panose="020B0604020202020204" pitchFamily="34" charset="0"/>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Arial" panose="020B0604020202020204" pitchFamily="34" charset="0"/>
                <a:ea typeface="+mn-ea"/>
                <a:cs typeface="+mn-cs"/>
              </a:defRPr>
            </a:lvl5pPr>
          </a:lstStyle>
          <a:p>
            <a:pPr marL="0" lvl="0" indent="0">
              <a:spcBef>
                <a:spcPct val="0"/>
              </a:spcBef>
              <a:buClrTx/>
              <a:buFontTx/>
              <a:buNone/>
            </a:pPr>
            <a:endParaRPr lang="zh-CN" altLang="en-US" sz="1800" dirty="0">
              <a:latin typeface="Arial" panose="020B0604020202020204" pitchFamily="34" charset="0"/>
              <a:ea typeface="宋体" panose="02010600030101010101" pitchFamily="2" charset="-122"/>
            </a:endParaRPr>
          </a:p>
        </p:txBody>
      </p:sp>
      <p:graphicFrame>
        <p:nvGraphicFramePr>
          <p:cNvPr id="91143" name="对象 4"/>
          <p:cNvGraphicFramePr>
            <a:graphicFrameLocks noChangeAspect="1"/>
          </p:cNvGraphicFramePr>
          <p:nvPr/>
        </p:nvGraphicFramePr>
        <p:xfrm>
          <a:off x="539115" y="2493010"/>
          <a:ext cx="7632700" cy="2160588"/>
        </p:xfrm>
        <a:graphic>
          <a:graphicData uri="http://schemas.openxmlformats.org/presentationml/2006/ole">
            <mc:AlternateContent xmlns:mc="http://schemas.openxmlformats.org/markup-compatibility/2006">
              <mc:Choice xmlns:v="urn:schemas-microsoft-com:vml" Requires="v">
                <p:oleObj spid="_x0000_s5122" r:id="rId3" imgW="13589000" imgH="3644900" progId="Visio.Drawing.15">
                  <p:embed/>
                </p:oleObj>
              </mc:Choice>
              <mc:Fallback>
                <p:oleObj r:id="rId3" imgW="13589000" imgH="3644900" progId="Visio.Drawing.15">
                  <p:embed/>
                  <p:pic>
                    <p:nvPicPr>
                      <p:cNvPr id="0" name="图片 3077"/>
                      <p:cNvPicPr/>
                      <p:nvPr/>
                    </p:nvPicPr>
                    <p:blipFill>
                      <a:blip r:embed="rId4"/>
                      <a:stretch>
                        <a:fillRect/>
                      </a:stretch>
                    </p:blipFill>
                    <p:spPr>
                      <a:xfrm>
                        <a:off x="539115" y="2493010"/>
                        <a:ext cx="7632700" cy="2160588"/>
                      </a:xfrm>
                      <a:prstGeom prst="rect">
                        <a:avLst/>
                      </a:prstGeom>
                      <a:noFill/>
                      <a:ln w="38100">
                        <a:noFill/>
                        <a:miter/>
                      </a:ln>
                    </p:spPr>
                  </p:pic>
                </p:oleObj>
              </mc:Fallback>
            </mc:AlternateContent>
          </a:graphicData>
        </a:graphic>
      </p:graphicFrame>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p:cNvSpPr>
          <p:nvPr>
            <p:ph type="title"/>
          </p:nvPr>
        </p:nvSpPr>
        <p:spPr/>
        <p:txBody>
          <a:bodyPr vert="horz" wrap="square" lIns="91440" tIns="45720" rIns="91440" bIns="45720" anchor="ctr" anchorCtr="0"/>
          <a:lstStyle/>
          <a:p>
            <a:pPr eaLnBrk="1" hangingPunct="1"/>
            <a:r>
              <a:rPr lang="zh-CN" altLang="en-US" sz="3200" dirty="0">
                <a:latin typeface="Times New Roman" panose="02020603050405020304" pitchFamily="18" charset="0"/>
                <a:ea typeface="宋体" panose="02010600030101010101" pitchFamily="2" charset="-122"/>
                <a:sym typeface="+mn-ea"/>
              </a:rPr>
              <a:t>第四章  通信技术基础知识</a:t>
            </a:r>
            <a:endParaRPr lang="zh-CN" altLang="en-US" sz="3200" dirty="0">
              <a:latin typeface="Times New Roman" panose="02020603050405020304" pitchFamily="18" charset="0"/>
              <a:ea typeface="宋体" panose="02010600030101010101" pitchFamily="2" charset="-122"/>
            </a:endParaRPr>
          </a:p>
        </p:txBody>
      </p:sp>
      <p:sp>
        <p:nvSpPr>
          <p:cNvPr id="8195" name="Rectangle 3"/>
          <p:cNvSpPr>
            <a:spLocks noGrp="1" noChangeArrowheads="1"/>
          </p:cNvSpPr>
          <p:nvPr>
            <p:ph idx="1"/>
          </p:nvPr>
        </p:nvSpPr>
        <p:spPr bwMode="auto">
          <a:effectLst/>
          <a:scene3d>
            <a:camera prst="orthographicFront"/>
            <a:lightRig rig="balanced" dir="t"/>
          </a:scene3d>
          <a:sp3d prstMaterial="plastic"/>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None/>
              <a:defRPr/>
            </a:pPr>
            <a:endParaRPr kumimoji="0" lang="zh-CN" altLang="zh-CN" sz="1600" b="1"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mn-cs"/>
            </a:endParaRPr>
          </a:p>
          <a:p>
            <a:pPr marL="0" marR="0" lvl="0" indent="-457200" algn="l" defTabSz="914400" rtl="0" eaLnBrk="0" fontAlgn="base" latinLnBrk="0" hangingPunct="0">
              <a:lnSpc>
                <a:spcPct val="100000"/>
              </a:lnSpc>
              <a:spcBef>
                <a:spcPts val="0"/>
              </a:spcBef>
              <a:spcAft>
                <a:spcPct val="0"/>
              </a:spcAft>
              <a:buClr>
                <a:schemeClr val="hlink"/>
              </a:buClr>
              <a:buSzTx/>
              <a:buFont typeface="+mj-lt"/>
              <a:buAutoNum type="arabicPeriod"/>
              <a:defRPr/>
            </a:pPr>
            <a:r>
              <a:rPr kumimoji="0" lang="zh-CN"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mn-cs"/>
              </a:rPr>
              <a:t>信源编码与译码：</a:t>
            </a:r>
            <a:r>
              <a:rPr kumimoji="0" lang="zh-CN" altLang="en-US"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mn-cs"/>
              </a:rPr>
              <a:t>信源编码</a:t>
            </a:r>
            <a:r>
              <a:rPr kumimoji="0" lang="zh-CN"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mn-cs"/>
              </a:rPr>
              <a:t>有两个基本功能：一是信源压缩编码，即为了提高信息传输的有效性，通过某种压缩编码技术设法减少码元数目以降低</a:t>
            </a:r>
            <a:r>
              <a:rPr kumimoji="0" lang="zh-CN" altLang="en-US"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mn-cs"/>
              </a:rPr>
              <a:t>码</a:t>
            </a:r>
            <a:r>
              <a:rPr kumimoji="0" lang="zh-CN"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mn-cs"/>
              </a:rPr>
              <a:t>元速率。二是数字化，即当信息源给出的是模拟信号时，信源编码器将其转换为数字信号，以实现模拟信号的数字输出，信源译码是其逆过程。</a:t>
            </a:r>
          </a:p>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defRPr/>
            </a:pPr>
            <a:r>
              <a:rPr kumimoji="0" lang="en-US"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mn-cs"/>
              </a:rPr>
              <a:t>    </a:t>
            </a:r>
            <a:r>
              <a:rPr kumimoji="0" lang="zh-CN"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mn-cs"/>
              </a:rPr>
              <a:t>信源压缩编码是针对数字信号进行编码的，所以若信源输入信号是模拟信号，则必须先将其数字化，然后再进行压缩编码。信源压</a:t>
            </a:r>
            <a:r>
              <a:rPr kumimoji="0" lang="zh-CN" altLang="en-US"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mn-cs"/>
              </a:rPr>
              <a:t>缩</a:t>
            </a:r>
            <a:r>
              <a:rPr kumimoji="0" lang="zh-CN"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mn-cs"/>
              </a:rPr>
              <a:t>编码分为信源无损压缩和信源有损压缩。</a:t>
            </a:r>
          </a:p>
          <a:p>
            <a:pPr marL="342900" marR="0" lvl="0" indent="-34290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Char char="ü"/>
              <a:defRPr/>
            </a:pPr>
            <a:r>
              <a:rPr kumimoji="0" lang="zh-CN"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mn-cs"/>
              </a:rPr>
              <a:t>信源无损压缩：采用编码的方式改变符号出现的概率及减少符号间的相关性，从而来提高符号的平均信息量，就可以用更少的码元传输、存储同样量的信息。</a:t>
            </a:r>
          </a:p>
          <a:p>
            <a:pPr marL="342900" marR="0" lvl="0" indent="-34290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Char char="ü"/>
              <a:defRPr/>
            </a:pPr>
            <a:r>
              <a:rPr kumimoji="0" lang="zh-CN"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mn-cs"/>
              </a:rPr>
              <a:t>信源有损压缩：在对信源编码时，使</a:t>
            </a:r>
            <a:r>
              <a:rPr kumimoji="0" lang="zh-CN" altLang="en-US"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mn-cs"/>
              </a:rPr>
              <a:t>其</a:t>
            </a:r>
            <a:r>
              <a:rPr kumimoji="0" lang="zh-CN"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mn-cs"/>
              </a:rPr>
              <a:t>含有的信息量有所降低，这种方法使信源产生失真，但是若控制失真在允许范围内，仍然具有非常大的使用价值。</a:t>
            </a:r>
          </a:p>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defRPr/>
            </a:pPr>
            <a:r>
              <a:rPr lang="en-US" altLang="zh-CN" sz="1600" noProof="0" dirty="0">
                <a:ln>
                  <a:noFill/>
                </a:ln>
                <a:effectLst/>
                <a:uLnTx/>
                <a:uFillTx/>
                <a:latin typeface="宋体" panose="02010600030101010101" pitchFamily="2" charset="-122"/>
                <a:ea typeface="宋体" panose="02010600030101010101" pitchFamily="2" charset="-122"/>
                <a:sym typeface="+mn-ea"/>
              </a:rPr>
              <a:t> </a:t>
            </a:r>
            <a:r>
              <a:rPr lang="zh-CN" altLang="zh-CN" sz="1600" b="1" noProof="0" dirty="0">
                <a:ln>
                  <a:noFill/>
                </a:ln>
                <a:effectLst/>
                <a:uLnTx/>
                <a:uFillTx/>
                <a:latin typeface="宋体" panose="02010600030101010101" pitchFamily="2" charset="-122"/>
                <a:ea typeface="宋体" panose="02010600030101010101" pitchFamily="2" charset="-122"/>
                <a:sym typeface="+mn-ea"/>
              </a:rPr>
              <a:t>数字化：即进行模拟信号到数字信号的转换过程</a:t>
            </a:r>
            <a:r>
              <a:rPr lang="zh-CN" altLang="en-US" sz="1600" b="1" noProof="0" dirty="0">
                <a:ln>
                  <a:noFill/>
                </a:ln>
                <a:effectLst/>
                <a:uLnTx/>
                <a:uFillTx/>
                <a:latin typeface="宋体" panose="02010600030101010101" pitchFamily="2" charset="-122"/>
                <a:ea typeface="宋体" panose="02010600030101010101" pitchFamily="2" charset="-122"/>
                <a:sym typeface="+mn-ea"/>
              </a:rPr>
              <a:t>，</a:t>
            </a:r>
            <a:r>
              <a:rPr lang="zh-CN" altLang="zh-CN" sz="1600" b="1" noProof="0" dirty="0">
                <a:ln>
                  <a:noFill/>
                </a:ln>
                <a:effectLst/>
                <a:uLnTx/>
                <a:uFillTx/>
                <a:latin typeface="宋体" panose="02010600030101010101" pitchFamily="2" charset="-122"/>
                <a:ea typeface="宋体" panose="02010600030101010101" pitchFamily="2" charset="-122"/>
                <a:sym typeface="+mn-ea"/>
              </a:rPr>
              <a:t>数字化过程包括三个步骤：抽样、量化、编码</a:t>
            </a:r>
            <a:r>
              <a:rPr lang="zh-CN" altLang="zh-CN" sz="1600" noProof="0" dirty="0">
                <a:ln>
                  <a:noFill/>
                </a:ln>
                <a:effectLst/>
                <a:uLnTx/>
                <a:uFillTx/>
                <a:latin typeface="宋体" panose="02010600030101010101" pitchFamily="2" charset="-122"/>
                <a:ea typeface="宋体" panose="02010600030101010101" pitchFamily="2" charset="-122"/>
                <a:sym typeface="+mn-ea"/>
              </a:rPr>
              <a:t>。</a:t>
            </a:r>
            <a:endParaRPr kumimoji="0" lang="zh-CN"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mn-cs"/>
            </a:endParaRPr>
          </a:p>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defRPr/>
            </a:pPr>
            <a:r>
              <a:rPr lang="zh-CN" altLang="zh-CN" sz="1600" noProof="0" dirty="0">
                <a:ln>
                  <a:noFill/>
                </a:ln>
                <a:effectLst/>
                <a:uLnTx/>
                <a:uFillTx/>
                <a:latin typeface="宋体" panose="02010600030101010101" pitchFamily="2" charset="-122"/>
                <a:ea typeface="宋体" panose="02010600030101010101" pitchFamily="2" charset="-122"/>
                <a:sym typeface="+mn-ea"/>
              </a:rPr>
              <a:t> </a:t>
            </a:r>
            <a:r>
              <a:rPr lang="en-US" altLang="zh-CN" sz="1600" noProof="0" dirty="0">
                <a:ln>
                  <a:noFill/>
                </a:ln>
                <a:effectLst/>
                <a:uLnTx/>
                <a:uFillTx/>
                <a:latin typeface="宋体" panose="02010600030101010101" pitchFamily="2" charset="-122"/>
                <a:ea typeface="宋体" panose="02010600030101010101" pitchFamily="2" charset="-122"/>
                <a:sym typeface="+mn-ea"/>
              </a:rPr>
              <a:t> </a:t>
            </a:r>
            <a:r>
              <a:rPr lang="zh-CN" altLang="zh-CN" sz="1600" noProof="0" dirty="0">
                <a:ln>
                  <a:noFill/>
                </a:ln>
                <a:effectLst/>
                <a:uLnTx/>
                <a:uFillTx/>
                <a:latin typeface="宋体" panose="02010600030101010101" pitchFamily="2" charset="-122"/>
                <a:ea typeface="宋体" panose="02010600030101010101" pitchFamily="2" charset="-122"/>
                <a:sym typeface="+mn-ea"/>
              </a:rPr>
              <a:t>具体过程如下：模拟信号首</a:t>
            </a:r>
            <a:r>
              <a:rPr lang="zh-CN" altLang="en-US" sz="1600" noProof="0" dirty="0">
                <a:ln>
                  <a:noFill/>
                </a:ln>
                <a:effectLst/>
                <a:uLnTx/>
                <a:uFillTx/>
                <a:latin typeface="宋体" panose="02010600030101010101" pitchFamily="2" charset="-122"/>
                <a:ea typeface="宋体" panose="02010600030101010101" pitchFamily="2" charset="-122"/>
                <a:sym typeface="+mn-ea"/>
              </a:rPr>
              <a:t>先</a:t>
            </a:r>
            <a:r>
              <a:rPr lang="zh-CN" altLang="zh-CN" sz="1600" noProof="0" dirty="0">
                <a:ln>
                  <a:noFill/>
                </a:ln>
                <a:effectLst/>
                <a:uLnTx/>
                <a:uFillTx/>
                <a:latin typeface="宋体" panose="02010600030101010101" pitchFamily="2" charset="-122"/>
                <a:ea typeface="宋体" panose="02010600030101010101" pitchFamily="2" charset="-122"/>
                <a:sym typeface="+mn-ea"/>
              </a:rPr>
              <a:t>被抽样，成为抽样信号，在时间上是离散的，但是其取值仍然是连续的，所以是离散模拟信号；第二步是量化，量化的结</a:t>
            </a:r>
            <a:r>
              <a:rPr lang="zh-CN" altLang="en-US" sz="1600" noProof="0" dirty="0">
                <a:ln>
                  <a:noFill/>
                </a:ln>
                <a:effectLst/>
                <a:uLnTx/>
                <a:uFillTx/>
                <a:latin typeface="宋体" panose="02010600030101010101" pitchFamily="2" charset="-122"/>
                <a:ea typeface="宋体" panose="02010600030101010101" pitchFamily="2" charset="-122"/>
                <a:sym typeface="+mn-ea"/>
              </a:rPr>
              <a:t>果</a:t>
            </a:r>
            <a:r>
              <a:rPr lang="zh-CN" altLang="zh-CN" sz="1600" noProof="0" dirty="0">
                <a:ln>
                  <a:noFill/>
                </a:ln>
                <a:effectLst/>
                <a:uLnTx/>
                <a:uFillTx/>
                <a:latin typeface="宋体" panose="02010600030101010101" pitchFamily="2" charset="-122"/>
                <a:ea typeface="宋体" panose="02010600030101010101" pitchFamily="2" charset="-122"/>
                <a:sym typeface="+mn-ea"/>
              </a:rPr>
              <a:t>使抽样信号变为量化信号，其取值是离散的，故量化信号已经是数字信号了，它可以看成是多进制的数字脉冲信号；第三步是编码，最基本和最常用的编码方法使脉冲编码调制。</a:t>
            </a:r>
            <a:endParaRPr kumimoji="0" lang="zh-CN"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mn-cs"/>
            </a:endParaRPr>
          </a:p>
          <a:p>
            <a:pPr marL="342900" marR="0" lvl="0" indent="-34290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Char char="u"/>
              <a:defRPr/>
            </a:pPr>
            <a:endParaRPr kumimoji="0" lang="zh-CN" altLang="zh-CN" sz="2000" b="0" i="0" u="none" strike="noStrike" kern="1200" cap="none" spc="0" normalizeH="0" baseline="0" noProof="0" dirty="0">
              <a:ln>
                <a:noFill/>
              </a:ln>
              <a:solidFill>
                <a:schemeClr val="tx1"/>
              </a:solidFill>
              <a:effectLst/>
              <a:uLnTx/>
              <a:uFillTx/>
              <a:latin typeface="+mn-lt"/>
              <a:ea typeface="+mn-ea"/>
              <a:cs typeface="+mn-cs"/>
            </a:endParaRPr>
          </a:p>
          <a:p>
            <a:pPr marL="342900" marR="0" lvl="0" indent="-34290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Char char="u"/>
              <a:defRPr/>
            </a:pPr>
            <a:endParaRPr kumimoji="0" lang="zh-CN" altLang="zh-CN" sz="2000" b="0" i="0" u="none" strike="noStrike" kern="1200" cap="none" spc="0" normalizeH="0" baseline="0" noProof="0" dirty="0">
              <a:ln>
                <a:noFill/>
              </a:ln>
              <a:solidFill>
                <a:schemeClr val="tx1"/>
              </a:solidFill>
              <a:effectLst/>
              <a:uLnTx/>
              <a:uFillTx/>
              <a:latin typeface="+mn-lt"/>
              <a:ea typeface="+mn-ea"/>
              <a:cs typeface="+mn-cs"/>
            </a:endParaRPr>
          </a:p>
        </p:txBody>
      </p:sp>
      <p:sp>
        <p:nvSpPr>
          <p:cNvPr id="92164" name="Rectangle 10"/>
          <p:cNvSpPr/>
          <p:nvPr/>
        </p:nvSpPr>
        <p:spPr>
          <a:xfrm>
            <a:off x="0" y="0"/>
            <a:ext cx="9144000" cy="0"/>
          </a:xfrm>
          <a:prstGeom prst="rect">
            <a:avLst/>
          </a:prstGeom>
          <a:noFill/>
          <a:ln w="9525">
            <a:noFill/>
          </a:ln>
        </p:spPr>
        <p:txBody>
          <a:bodyPr wrap="none" anchor="ctr" anchorCtr="0">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kern="1200">
                <a:solidFill>
                  <a:schemeClr val="tx1"/>
                </a:solidFill>
                <a:latin typeface="Arial" panose="020B0604020202020204" pitchFamily="34" charset="0"/>
                <a:ea typeface="+mn-ea"/>
                <a:cs typeface="+mn-cs"/>
              </a:defRPr>
            </a:lvl2pPr>
            <a:lvl3pPr marL="1143000" indent="-228600" algn="l" rtl="0" eaLnBrk="0" fontAlgn="base" hangingPunct="0">
              <a:spcBef>
                <a:spcPct val="20000"/>
              </a:spcBef>
              <a:spcAft>
                <a:spcPct val="0"/>
              </a:spcAft>
              <a:buClr>
                <a:schemeClr val="tx1"/>
              </a:buClr>
              <a:buChar char="•"/>
              <a:defRPr sz="2400" kern="1200">
                <a:solidFill>
                  <a:schemeClr val="tx1"/>
                </a:solidFill>
                <a:latin typeface="Arial" panose="020B0604020202020204" pitchFamily="34" charset="0"/>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Arial" panose="020B0604020202020204" pitchFamily="34" charset="0"/>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Arial" panose="020B0604020202020204" pitchFamily="34" charset="0"/>
                <a:ea typeface="+mn-ea"/>
                <a:cs typeface="+mn-cs"/>
              </a:defRPr>
            </a:lvl5pPr>
          </a:lstStyle>
          <a:p>
            <a:pPr marL="0" lvl="0" indent="0">
              <a:spcBef>
                <a:spcPct val="0"/>
              </a:spcBef>
              <a:buClrTx/>
              <a:buFontTx/>
              <a:buNone/>
            </a:pPr>
            <a:endParaRPr lang="zh-CN" altLang="en-US" sz="1800" dirty="0">
              <a:latin typeface="Arial" panose="020B0604020202020204" pitchFamily="34" charset="0"/>
              <a:ea typeface="宋体" panose="02010600030101010101" pitchFamily="2" charset="-122"/>
            </a:endParaRPr>
          </a:p>
        </p:txBody>
      </p:sp>
      <p:sp>
        <p:nvSpPr>
          <p:cNvPr id="92165" name="Rectangle 2"/>
          <p:cNvSpPr/>
          <p:nvPr/>
        </p:nvSpPr>
        <p:spPr>
          <a:xfrm>
            <a:off x="0" y="0"/>
            <a:ext cx="9144000" cy="0"/>
          </a:xfrm>
          <a:prstGeom prst="rect">
            <a:avLst/>
          </a:prstGeom>
          <a:noFill/>
          <a:ln w="9525">
            <a:noFill/>
          </a:ln>
        </p:spPr>
        <p:txBody>
          <a:bodyPr wrap="none" anchor="ctr" anchorCtr="0">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kern="1200">
                <a:solidFill>
                  <a:schemeClr val="tx1"/>
                </a:solidFill>
                <a:latin typeface="Arial" panose="020B0604020202020204" pitchFamily="34" charset="0"/>
                <a:ea typeface="+mn-ea"/>
                <a:cs typeface="+mn-cs"/>
              </a:defRPr>
            </a:lvl2pPr>
            <a:lvl3pPr marL="1143000" indent="-228600" algn="l" rtl="0" eaLnBrk="0" fontAlgn="base" hangingPunct="0">
              <a:spcBef>
                <a:spcPct val="20000"/>
              </a:spcBef>
              <a:spcAft>
                <a:spcPct val="0"/>
              </a:spcAft>
              <a:buClr>
                <a:schemeClr val="tx1"/>
              </a:buClr>
              <a:buChar char="•"/>
              <a:defRPr sz="2400" kern="1200">
                <a:solidFill>
                  <a:schemeClr val="tx1"/>
                </a:solidFill>
                <a:latin typeface="Arial" panose="020B0604020202020204" pitchFamily="34" charset="0"/>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Arial" panose="020B0604020202020204" pitchFamily="34" charset="0"/>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Arial" panose="020B0604020202020204" pitchFamily="34" charset="0"/>
                <a:ea typeface="+mn-ea"/>
                <a:cs typeface="+mn-cs"/>
              </a:defRPr>
            </a:lvl5pPr>
          </a:lstStyle>
          <a:p>
            <a:pPr marL="0" lvl="0" indent="0">
              <a:spcBef>
                <a:spcPct val="0"/>
              </a:spcBef>
              <a:buClrTx/>
              <a:buFontTx/>
              <a:buNone/>
            </a:pPr>
            <a:endParaRPr lang="zh-CN" altLang="en-US" sz="1800" dirty="0">
              <a:latin typeface="Arial" panose="020B0604020202020204" pitchFamily="34" charset="0"/>
              <a:ea typeface="宋体" panose="02010600030101010101" pitchFamily="2" charset="-122"/>
            </a:endParaRPr>
          </a:p>
        </p:txBody>
      </p:sp>
      <p:sp>
        <p:nvSpPr>
          <p:cNvPr id="92166" name="Rectangle 2"/>
          <p:cNvSpPr/>
          <p:nvPr/>
        </p:nvSpPr>
        <p:spPr>
          <a:xfrm>
            <a:off x="0" y="0"/>
            <a:ext cx="9144000" cy="0"/>
          </a:xfrm>
          <a:prstGeom prst="rect">
            <a:avLst/>
          </a:prstGeom>
          <a:noFill/>
          <a:ln w="9525">
            <a:noFill/>
          </a:ln>
        </p:spPr>
        <p:txBody>
          <a:bodyPr wrap="none" anchor="ctr" anchorCtr="0">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kern="1200">
                <a:solidFill>
                  <a:schemeClr val="tx1"/>
                </a:solidFill>
                <a:latin typeface="Arial" panose="020B0604020202020204" pitchFamily="34" charset="0"/>
                <a:ea typeface="+mn-ea"/>
                <a:cs typeface="+mn-cs"/>
              </a:defRPr>
            </a:lvl2pPr>
            <a:lvl3pPr marL="1143000" indent="-228600" algn="l" rtl="0" eaLnBrk="0" fontAlgn="base" hangingPunct="0">
              <a:spcBef>
                <a:spcPct val="20000"/>
              </a:spcBef>
              <a:spcAft>
                <a:spcPct val="0"/>
              </a:spcAft>
              <a:buClr>
                <a:schemeClr val="tx1"/>
              </a:buClr>
              <a:buChar char="•"/>
              <a:defRPr sz="2400" kern="1200">
                <a:solidFill>
                  <a:schemeClr val="tx1"/>
                </a:solidFill>
                <a:latin typeface="Arial" panose="020B0604020202020204" pitchFamily="34" charset="0"/>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Arial" panose="020B0604020202020204" pitchFamily="34" charset="0"/>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Arial" panose="020B0604020202020204" pitchFamily="34" charset="0"/>
                <a:ea typeface="+mn-ea"/>
                <a:cs typeface="+mn-cs"/>
              </a:defRPr>
            </a:lvl5pPr>
          </a:lstStyle>
          <a:p>
            <a:pPr marL="0" lvl="0" indent="0">
              <a:spcBef>
                <a:spcPct val="0"/>
              </a:spcBef>
              <a:buClrTx/>
              <a:buFontTx/>
              <a:buNone/>
            </a:pPr>
            <a:endParaRPr lang="zh-CN" altLang="en-US" sz="1800" dirty="0">
              <a:latin typeface="Arial" panose="020B0604020202020204" pitchFamily="34" charset="0"/>
              <a:ea typeface="宋体" panose="02010600030101010101" pitchFamily="2" charset="-122"/>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p:cNvSpPr>
          <p:nvPr>
            <p:ph type="title"/>
          </p:nvPr>
        </p:nvSpPr>
        <p:spPr/>
        <p:txBody>
          <a:bodyPr vert="horz" wrap="square" lIns="91440" tIns="45720" rIns="91440" bIns="45720" anchor="ctr" anchorCtr="0"/>
          <a:lstStyle/>
          <a:p>
            <a:pPr eaLnBrk="1" hangingPunct="1"/>
            <a:r>
              <a:rPr lang="zh-CN" altLang="en-US" sz="3200" dirty="0">
                <a:latin typeface="Times New Roman" panose="02020603050405020304" pitchFamily="18" charset="0"/>
                <a:ea typeface="宋体" panose="02010600030101010101" pitchFamily="2" charset="-122"/>
                <a:sym typeface="+mn-ea"/>
              </a:rPr>
              <a:t>第四章  通信技术基础知识</a:t>
            </a:r>
            <a:endParaRPr lang="zh-CN" altLang="en-US" sz="3200" dirty="0">
              <a:latin typeface="Times New Roman" panose="02020603050405020304" pitchFamily="18" charset="0"/>
              <a:ea typeface="宋体" panose="02010600030101010101" pitchFamily="2" charset="-122"/>
            </a:endParaRPr>
          </a:p>
        </p:txBody>
      </p:sp>
      <p:sp>
        <p:nvSpPr>
          <p:cNvPr id="8195" name="Rectangle 3"/>
          <p:cNvSpPr>
            <a:spLocks noGrp="1" noChangeArrowheads="1"/>
          </p:cNvSpPr>
          <p:nvPr>
            <p:ph idx="1"/>
          </p:nvPr>
        </p:nvSpPr>
        <p:spPr bwMode="auto">
          <a:effectLst/>
          <a:scene3d>
            <a:camera prst="orthographicFront"/>
            <a:lightRig rig="balanced" dir="t"/>
          </a:scene3d>
          <a:sp3d prstMaterial="plastic"/>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457200" algn="l" defTabSz="914400" rtl="0" eaLnBrk="0" fontAlgn="base" latinLnBrk="0" hangingPunct="0">
              <a:lnSpc>
                <a:spcPct val="100000"/>
              </a:lnSpc>
              <a:spcBef>
                <a:spcPts val="0"/>
              </a:spcBef>
              <a:spcAft>
                <a:spcPct val="0"/>
              </a:spcAft>
              <a:buClr>
                <a:schemeClr val="hlink"/>
              </a:buClr>
              <a:buSzTx/>
              <a:buFont typeface="+mj-lt"/>
              <a:buAutoNum type="arabicPeriod" startAt="2"/>
              <a:defRPr/>
            </a:pPr>
            <a:r>
              <a:rPr kumimoji="0" lang="zh-CN"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mn-cs"/>
              </a:rPr>
              <a:t>信道编码与译码：其作用是进行差错控制。数字信号在传输过程中会受到噪声等影响而发生差错，为了减小差错，信道编码器对传输的信息码元按一定的规则加入保护成分，组成所谓“抗干扰码”。接收端的信道译码器按相应的逆规则进行解码，从中发现错误或纠正错误，提高通信系统的可靠性。</a:t>
            </a:r>
          </a:p>
          <a:p>
            <a:pPr marL="0" marR="0" lvl="0" indent="-457200" algn="l" defTabSz="914400" rtl="0" eaLnBrk="0" fontAlgn="base" latinLnBrk="0" hangingPunct="0">
              <a:lnSpc>
                <a:spcPct val="100000"/>
              </a:lnSpc>
              <a:spcBef>
                <a:spcPts val="0"/>
              </a:spcBef>
              <a:spcAft>
                <a:spcPct val="0"/>
              </a:spcAft>
              <a:buClr>
                <a:schemeClr val="hlink"/>
              </a:buClr>
              <a:buSzTx/>
              <a:buFont typeface="+mj-lt"/>
              <a:buAutoNum type="arabicPeriod" startAt="3"/>
              <a:defRPr/>
            </a:pPr>
            <a:r>
              <a:rPr kumimoji="0" lang="zh-CN"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mn-cs"/>
              </a:rPr>
              <a:t>加密与解密：在需要实现保密通信的场合，为了保证所传信息的安全，</a:t>
            </a:r>
            <a:r>
              <a:rPr kumimoji="0" lang="zh-CN" altLang="en-US"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mn-cs"/>
              </a:rPr>
              <a:t>人</a:t>
            </a:r>
            <a:r>
              <a:rPr kumimoji="0" lang="zh-CN"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mn-cs"/>
              </a:rPr>
              <a:t>为地将被传输的数字序列扰乱，即加上密码，这种处理过程叫加密。在接收端利用与发送端处理过程相反的过程对接收到的数字序列进行解密，恢复原来信息。</a:t>
            </a:r>
          </a:p>
          <a:p>
            <a:pPr marL="0" marR="0" lvl="0" indent="-457200" algn="l" defTabSz="914400" rtl="0" eaLnBrk="0" fontAlgn="base" latinLnBrk="0" hangingPunct="0">
              <a:lnSpc>
                <a:spcPct val="100000"/>
              </a:lnSpc>
              <a:spcBef>
                <a:spcPts val="0"/>
              </a:spcBef>
              <a:spcAft>
                <a:spcPct val="0"/>
              </a:spcAft>
              <a:buClr>
                <a:schemeClr val="hlink"/>
              </a:buClr>
              <a:buSzTx/>
              <a:buFont typeface="+mj-lt"/>
              <a:buAutoNum type="arabicPeriod" startAt="4"/>
              <a:defRPr/>
            </a:pPr>
            <a:r>
              <a:rPr kumimoji="0" lang="zh-CN"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mn-cs"/>
              </a:rPr>
              <a:t>数字调制与解调：数字调制是把数字基带信号的频谱搬移到高频处，形成适合在信道中传输的带通信号。基本的数字调制方式有振幅键控、频移键控、绝对相移键控、相对差分相移键控。在接收端可以采用相干解调或非相干解调还原数字基带信号。</a:t>
            </a:r>
          </a:p>
          <a:p>
            <a:pPr marL="0" marR="0" lvl="0" indent="-457200" algn="l" defTabSz="914400" rtl="0" eaLnBrk="0" fontAlgn="base" latinLnBrk="0" hangingPunct="0">
              <a:lnSpc>
                <a:spcPct val="100000"/>
              </a:lnSpc>
              <a:spcBef>
                <a:spcPts val="0"/>
              </a:spcBef>
              <a:spcAft>
                <a:spcPct val="0"/>
              </a:spcAft>
              <a:buClr>
                <a:schemeClr val="hlink"/>
              </a:buClr>
              <a:buSzTx/>
              <a:buFont typeface="+mj-lt"/>
              <a:buAutoNum type="arabicPeriod" startAt="5"/>
              <a:defRPr/>
            </a:pPr>
            <a:r>
              <a:rPr lang="zh-CN" altLang="zh-CN" sz="1600" noProof="0" dirty="0">
                <a:ln>
                  <a:noFill/>
                </a:ln>
                <a:effectLst/>
                <a:uLnTx/>
                <a:uFillTx/>
                <a:latin typeface="宋体" panose="02010600030101010101" pitchFamily="2" charset="-122"/>
                <a:ea typeface="宋体" panose="02010600030101010101" pitchFamily="2" charset="-122"/>
                <a:sym typeface="+mn-ea"/>
              </a:rPr>
              <a:t>同步：同步是使收发两端的信号在时间上保持步调一致，是保证数字通信系统有序、准确、可靠工作的前提条件。按照同步功</a:t>
            </a:r>
            <a:r>
              <a:rPr lang="zh-CN" altLang="en-US" sz="1600" noProof="0" dirty="0">
                <a:ln>
                  <a:noFill/>
                </a:ln>
                <a:effectLst/>
                <a:uLnTx/>
                <a:uFillTx/>
                <a:latin typeface="宋体" panose="02010600030101010101" pitchFamily="2" charset="-122"/>
                <a:ea typeface="宋体" panose="02010600030101010101" pitchFamily="2" charset="-122"/>
                <a:sym typeface="+mn-ea"/>
              </a:rPr>
              <a:t>能</a:t>
            </a:r>
            <a:r>
              <a:rPr lang="zh-CN" altLang="zh-CN" sz="1600" noProof="0" dirty="0">
                <a:ln>
                  <a:noFill/>
                </a:ln>
                <a:effectLst/>
                <a:uLnTx/>
                <a:uFillTx/>
                <a:latin typeface="宋体" panose="02010600030101010101" pitchFamily="2" charset="-122"/>
                <a:ea typeface="宋体" panose="02010600030101010101" pitchFamily="2" charset="-122"/>
                <a:sym typeface="+mn-ea"/>
              </a:rPr>
              <a:t>的不同，分为载波同步、码元同步、群同步和网同步。</a:t>
            </a:r>
            <a:endParaRPr kumimoji="0" lang="zh-CN"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mn-cs"/>
            </a:endParaRPr>
          </a:p>
          <a:p>
            <a:pPr marL="342900" marR="0" lvl="0" indent="-342900" algn="l" defTabSz="914400" rtl="0" eaLnBrk="0" fontAlgn="base" latinLnBrk="0" hangingPunct="0">
              <a:lnSpc>
                <a:spcPct val="100000"/>
              </a:lnSpc>
              <a:spcBef>
                <a:spcPts val="0"/>
              </a:spcBef>
              <a:spcAft>
                <a:spcPct val="0"/>
              </a:spcAft>
              <a:buClr>
                <a:schemeClr val="hlink"/>
              </a:buClr>
              <a:buSzTx/>
              <a:buFont typeface="Wingdings" panose="05000000000000000000" pitchFamily="2" charset="2"/>
              <a:buChar char="Ø"/>
              <a:defRPr/>
            </a:pPr>
            <a:r>
              <a:rPr lang="zh-CN" altLang="zh-CN" sz="1600" noProof="0" dirty="0">
                <a:ln>
                  <a:noFill/>
                </a:ln>
                <a:effectLst/>
                <a:uLnTx/>
                <a:uFillTx/>
                <a:latin typeface="宋体" panose="02010600030101010101" pitchFamily="2" charset="-122"/>
                <a:ea typeface="宋体" panose="02010600030101010101" pitchFamily="2" charset="-122"/>
                <a:sym typeface="+mn-ea"/>
              </a:rPr>
              <a:t>载波同步：又称载波恢复，即在接收设备中产生一个和接收信号的载波同频同相的本地震荡，供给解调器作相干解调用。</a:t>
            </a:r>
            <a:endParaRPr kumimoji="0" lang="zh-CN"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mn-cs"/>
            </a:endParaRPr>
          </a:p>
          <a:p>
            <a:pPr marL="342900" marR="0" lvl="0" indent="-342900" algn="l" defTabSz="914400" rtl="0" eaLnBrk="0" fontAlgn="base" latinLnBrk="0" hangingPunct="0">
              <a:lnSpc>
                <a:spcPct val="100000"/>
              </a:lnSpc>
              <a:spcBef>
                <a:spcPts val="0"/>
              </a:spcBef>
              <a:spcAft>
                <a:spcPct val="0"/>
              </a:spcAft>
              <a:buClr>
                <a:schemeClr val="hlink"/>
              </a:buClr>
              <a:buSzTx/>
              <a:buFont typeface="Wingdings" panose="05000000000000000000" pitchFamily="2" charset="2"/>
              <a:buChar char="Ø"/>
              <a:defRPr/>
            </a:pPr>
            <a:r>
              <a:rPr lang="zh-CN" altLang="zh-CN" sz="1600" noProof="0" dirty="0">
                <a:ln>
                  <a:noFill/>
                </a:ln>
                <a:effectLst/>
                <a:uLnTx/>
                <a:uFillTx/>
                <a:latin typeface="宋体" panose="02010600030101010101" pitchFamily="2" charset="-122"/>
                <a:ea typeface="宋体" panose="02010600030101010101" pitchFamily="2" charset="-122"/>
                <a:sym typeface="+mn-ea"/>
              </a:rPr>
              <a:t>码元同步：又称时钟同步或时钟恢复。在接收数字信号时，需要产生与接收码元严格同步的时钟脉冲序列，用它来确定每个码元的积分区间和抽样判决时刻。</a:t>
            </a:r>
            <a:endParaRPr kumimoji="0" lang="zh-CN"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mn-cs"/>
            </a:endParaRPr>
          </a:p>
          <a:p>
            <a:pPr marL="342900" marR="0" lvl="0" indent="-342900" algn="l" defTabSz="914400" rtl="0" eaLnBrk="0" fontAlgn="base" latinLnBrk="0" hangingPunct="0">
              <a:lnSpc>
                <a:spcPct val="100000"/>
              </a:lnSpc>
              <a:spcBef>
                <a:spcPts val="0"/>
              </a:spcBef>
              <a:spcAft>
                <a:spcPct val="0"/>
              </a:spcAft>
              <a:buClr>
                <a:schemeClr val="hlink"/>
              </a:buClr>
              <a:buSzTx/>
              <a:buFont typeface="Wingdings" panose="05000000000000000000" pitchFamily="2" charset="2"/>
              <a:buChar char="Ø"/>
              <a:defRPr/>
            </a:pPr>
            <a:r>
              <a:rPr lang="zh-CN" altLang="zh-CN" sz="1600" noProof="0" dirty="0">
                <a:ln>
                  <a:noFill/>
                </a:ln>
                <a:effectLst/>
                <a:uLnTx/>
                <a:uFillTx/>
                <a:latin typeface="宋体" panose="02010600030101010101" pitchFamily="2" charset="-122"/>
                <a:ea typeface="宋体" panose="02010600030101010101" pitchFamily="2" charset="-122"/>
                <a:sym typeface="+mn-ea"/>
              </a:rPr>
              <a:t>群同步：又称帧同步或字符同步。即大多数情况下，在发送数字信号序列中周期性地插入</a:t>
            </a:r>
            <a:r>
              <a:rPr lang="zh-CN" altLang="en-US" sz="1600" noProof="0" dirty="0">
                <a:ln>
                  <a:noFill/>
                </a:ln>
                <a:effectLst/>
                <a:uLnTx/>
                <a:uFillTx/>
                <a:latin typeface="宋体" panose="02010600030101010101" pitchFamily="2" charset="-122"/>
                <a:ea typeface="宋体" panose="02010600030101010101" pitchFamily="2" charset="-122"/>
                <a:sym typeface="+mn-ea"/>
              </a:rPr>
              <a:t>表示</a:t>
            </a:r>
            <a:r>
              <a:rPr lang="zh-CN" altLang="zh-CN" sz="1600" noProof="0" dirty="0">
                <a:ln>
                  <a:noFill/>
                </a:ln>
                <a:effectLst/>
                <a:uLnTx/>
                <a:uFillTx/>
                <a:latin typeface="宋体" panose="02010600030101010101" pitchFamily="2" charset="-122"/>
                <a:ea typeface="宋体" panose="02010600030101010101" pitchFamily="2" charset="-122"/>
                <a:sym typeface="+mn-ea"/>
              </a:rPr>
              <a:t>一个字符或一帧图像码元的起止位置的同步码元。</a:t>
            </a:r>
            <a:endParaRPr kumimoji="0" lang="zh-CN"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mn-cs"/>
            </a:endParaRPr>
          </a:p>
          <a:p>
            <a:pPr marL="342900" marR="0" lvl="0" indent="-342900" algn="l" defTabSz="914400" rtl="0" eaLnBrk="0" fontAlgn="base" latinLnBrk="0" hangingPunct="0">
              <a:lnSpc>
                <a:spcPct val="100000"/>
              </a:lnSpc>
              <a:spcBef>
                <a:spcPts val="0"/>
              </a:spcBef>
              <a:spcAft>
                <a:spcPct val="0"/>
              </a:spcAft>
              <a:buClr>
                <a:schemeClr val="hlink"/>
              </a:buClr>
              <a:buSzTx/>
              <a:buFont typeface="Wingdings" panose="05000000000000000000" pitchFamily="2" charset="2"/>
              <a:buChar char="Ø"/>
              <a:defRPr/>
            </a:pPr>
            <a:r>
              <a:rPr lang="zh-CN" altLang="zh-CN" sz="1600" noProof="0" dirty="0">
                <a:ln>
                  <a:noFill/>
                </a:ln>
                <a:effectLst/>
                <a:uLnTx/>
                <a:uFillTx/>
                <a:latin typeface="宋体" panose="02010600030101010101" pitchFamily="2" charset="-122"/>
                <a:ea typeface="宋体" panose="02010600030101010101" pitchFamily="2" charset="-122"/>
                <a:sym typeface="+mn-ea"/>
              </a:rPr>
              <a:t>网同步：为了保证由多个通信对象组成的通信网络中各站点之间步调一致，需要调整各个方向送来的信</a:t>
            </a:r>
            <a:r>
              <a:rPr lang="zh-CN" altLang="en-US" sz="1600" noProof="0" dirty="0">
                <a:ln>
                  <a:noFill/>
                </a:ln>
                <a:effectLst/>
                <a:uLnTx/>
                <a:uFillTx/>
                <a:latin typeface="宋体" panose="02010600030101010101" pitchFamily="2" charset="-122"/>
                <a:ea typeface="宋体" panose="02010600030101010101" pitchFamily="2" charset="-122"/>
                <a:sym typeface="+mn-ea"/>
              </a:rPr>
              <a:t>码</a:t>
            </a:r>
            <a:r>
              <a:rPr lang="zh-CN" altLang="zh-CN" sz="1600" noProof="0" dirty="0">
                <a:ln>
                  <a:noFill/>
                </a:ln>
                <a:effectLst/>
                <a:uLnTx/>
                <a:uFillTx/>
                <a:latin typeface="宋体" panose="02010600030101010101" pitchFamily="2" charset="-122"/>
                <a:ea typeface="宋体" panose="02010600030101010101" pitchFamily="2" charset="-122"/>
                <a:sym typeface="+mn-ea"/>
              </a:rPr>
              <a:t>的速率和相位。</a:t>
            </a:r>
            <a:endParaRPr kumimoji="0" lang="zh-CN"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mn-cs"/>
            </a:endParaRPr>
          </a:p>
          <a:p>
            <a:pPr marL="0" marR="0" lvl="0" indent="-457200" algn="l" defTabSz="914400" rtl="0" eaLnBrk="0" fontAlgn="base" latinLnBrk="0" hangingPunct="0">
              <a:lnSpc>
                <a:spcPct val="100000"/>
              </a:lnSpc>
              <a:spcBef>
                <a:spcPts val="0"/>
              </a:spcBef>
              <a:spcAft>
                <a:spcPct val="0"/>
              </a:spcAft>
              <a:buClr>
                <a:schemeClr val="hlink"/>
              </a:buClr>
              <a:buSzTx/>
              <a:buFont typeface="+mj-lt"/>
              <a:buAutoNum type="arabicPeriod" startAt="4"/>
              <a:defRPr/>
            </a:pPr>
            <a:endParaRPr kumimoji="0" lang="zh-CN"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mn-cs"/>
            </a:endParaRPr>
          </a:p>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defRPr/>
            </a:pPr>
            <a:endParaRPr kumimoji="0" lang="zh-CN" altLang="zh-CN" sz="2000" b="0" i="0" u="none" strike="noStrike" kern="1200" cap="none" spc="0" normalizeH="0" baseline="0" noProof="0" dirty="0">
              <a:ln>
                <a:noFill/>
              </a:ln>
              <a:solidFill>
                <a:schemeClr val="tx1"/>
              </a:solidFill>
              <a:effectLst/>
              <a:uLnTx/>
              <a:uFillTx/>
              <a:latin typeface="+mn-lt"/>
              <a:ea typeface="+mn-ea"/>
              <a:cs typeface="+mn-cs"/>
            </a:endParaRPr>
          </a:p>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defRPr/>
            </a:pPr>
            <a:endParaRPr kumimoji="0" lang="zh-CN" altLang="zh-CN" sz="2000" b="0" i="0" u="none" strike="noStrike" kern="1200" cap="none" spc="0" normalizeH="0" baseline="0" noProof="0" dirty="0">
              <a:ln>
                <a:noFill/>
              </a:ln>
              <a:solidFill>
                <a:schemeClr val="tx1"/>
              </a:solidFill>
              <a:effectLst/>
              <a:uLnTx/>
              <a:uFillTx/>
              <a:latin typeface="+mn-lt"/>
              <a:ea typeface="+mn-ea"/>
              <a:cs typeface="+mn-cs"/>
            </a:endParaRPr>
          </a:p>
        </p:txBody>
      </p:sp>
      <p:sp>
        <p:nvSpPr>
          <p:cNvPr id="94212" name="Rectangle 10"/>
          <p:cNvSpPr/>
          <p:nvPr/>
        </p:nvSpPr>
        <p:spPr>
          <a:xfrm>
            <a:off x="0" y="0"/>
            <a:ext cx="9144000" cy="0"/>
          </a:xfrm>
          <a:prstGeom prst="rect">
            <a:avLst/>
          </a:prstGeom>
          <a:noFill/>
          <a:ln w="9525">
            <a:noFill/>
          </a:ln>
        </p:spPr>
        <p:txBody>
          <a:bodyPr wrap="none" anchor="ctr" anchorCtr="0">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kern="1200">
                <a:solidFill>
                  <a:schemeClr val="tx1"/>
                </a:solidFill>
                <a:latin typeface="Arial" panose="020B0604020202020204" pitchFamily="34" charset="0"/>
                <a:ea typeface="+mn-ea"/>
                <a:cs typeface="+mn-cs"/>
              </a:defRPr>
            </a:lvl2pPr>
            <a:lvl3pPr marL="1143000" indent="-228600" algn="l" rtl="0" eaLnBrk="0" fontAlgn="base" hangingPunct="0">
              <a:spcBef>
                <a:spcPct val="20000"/>
              </a:spcBef>
              <a:spcAft>
                <a:spcPct val="0"/>
              </a:spcAft>
              <a:buClr>
                <a:schemeClr val="tx1"/>
              </a:buClr>
              <a:buChar char="•"/>
              <a:defRPr sz="2400" kern="1200">
                <a:solidFill>
                  <a:schemeClr val="tx1"/>
                </a:solidFill>
                <a:latin typeface="Arial" panose="020B0604020202020204" pitchFamily="34" charset="0"/>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Arial" panose="020B0604020202020204" pitchFamily="34" charset="0"/>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Arial" panose="020B0604020202020204" pitchFamily="34" charset="0"/>
                <a:ea typeface="+mn-ea"/>
                <a:cs typeface="+mn-cs"/>
              </a:defRPr>
            </a:lvl5pPr>
          </a:lstStyle>
          <a:p>
            <a:pPr marL="0" lvl="0" indent="0">
              <a:spcBef>
                <a:spcPct val="0"/>
              </a:spcBef>
              <a:buClrTx/>
              <a:buFontTx/>
              <a:buNone/>
            </a:pPr>
            <a:endParaRPr lang="zh-CN" altLang="en-US" sz="1800" dirty="0">
              <a:latin typeface="Arial" panose="020B0604020202020204" pitchFamily="34" charset="0"/>
              <a:ea typeface="宋体" panose="02010600030101010101" pitchFamily="2" charset="-122"/>
            </a:endParaRPr>
          </a:p>
        </p:txBody>
      </p:sp>
      <p:sp>
        <p:nvSpPr>
          <p:cNvPr id="94213" name="Rectangle 2"/>
          <p:cNvSpPr/>
          <p:nvPr/>
        </p:nvSpPr>
        <p:spPr>
          <a:xfrm>
            <a:off x="0" y="0"/>
            <a:ext cx="9144000" cy="0"/>
          </a:xfrm>
          <a:prstGeom prst="rect">
            <a:avLst/>
          </a:prstGeom>
          <a:noFill/>
          <a:ln w="9525">
            <a:noFill/>
          </a:ln>
        </p:spPr>
        <p:txBody>
          <a:bodyPr wrap="none" anchor="ctr" anchorCtr="0">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kern="1200">
                <a:solidFill>
                  <a:schemeClr val="tx1"/>
                </a:solidFill>
                <a:latin typeface="Arial" panose="020B0604020202020204" pitchFamily="34" charset="0"/>
                <a:ea typeface="+mn-ea"/>
                <a:cs typeface="+mn-cs"/>
              </a:defRPr>
            </a:lvl2pPr>
            <a:lvl3pPr marL="1143000" indent="-228600" algn="l" rtl="0" eaLnBrk="0" fontAlgn="base" hangingPunct="0">
              <a:spcBef>
                <a:spcPct val="20000"/>
              </a:spcBef>
              <a:spcAft>
                <a:spcPct val="0"/>
              </a:spcAft>
              <a:buClr>
                <a:schemeClr val="tx1"/>
              </a:buClr>
              <a:buChar char="•"/>
              <a:defRPr sz="2400" kern="1200">
                <a:solidFill>
                  <a:schemeClr val="tx1"/>
                </a:solidFill>
                <a:latin typeface="Arial" panose="020B0604020202020204" pitchFamily="34" charset="0"/>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Arial" panose="020B0604020202020204" pitchFamily="34" charset="0"/>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Arial" panose="020B0604020202020204" pitchFamily="34" charset="0"/>
                <a:ea typeface="+mn-ea"/>
                <a:cs typeface="+mn-cs"/>
              </a:defRPr>
            </a:lvl5pPr>
          </a:lstStyle>
          <a:p>
            <a:pPr marL="0" lvl="0" indent="0">
              <a:spcBef>
                <a:spcPct val="0"/>
              </a:spcBef>
              <a:buClrTx/>
              <a:buFontTx/>
              <a:buNone/>
            </a:pPr>
            <a:endParaRPr lang="zh-CN" altLang="en-US" sz="1800" dirty="0">
              <a:latin typeface="Arial" panose="020B0604020202020204" pitchFamily="34" charset="0"/>
              <a:ea typeface="宋体" panose="02010600030101010101" pitchFamily="2" charset="-122"/>
            </a:endParaRPr>
          </a:p>
        </p:txBody>
      </p:sp>
      <p:sp>
        <p:nvSpPr>
          <p:cNvPr id="94214" name="Rectangle 2"/>
          <p:cNvSpPr/>
          <p:nvPr/>
        </p:nvSpPr>
        <p:spPr>
          <a:xfrm>
            <a:off x="0" y="0"/>
            <a:ext cx="9144000" cy="0"/>
          </a:xfrm>
          <a:prstGeom prst="rect">
            <a:avLst/>
          </a:prstGeom>
          <a:noFill/>
          <a:ln w="9525">
            <a:noFill/>
          </a:ln>
        </p:spPr>
        <p:txBody>
          <a:bodyPr wrap="none" anchor="ctr" anchorCtr="0">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kern="1200">
                <a:solidFill>
                  <a:schemeClr val="tx1"/>
                </a:solidFill>
                <a:latin typeface="Arial" panose="020B0604020202020204" pitchFamily="34" charset="0"/>
                <a:ea typeface="+mn-ea"/>
                <a:cs typeface="+mn-cs"/>
              </a:defRPr>
            </a:lvl2pPr>
            <a:lvl3pPr marL="1143000" indent="-228600" algn="l" rtl="0" eaLnBrk="0" fontAlgn="base" hangingPunct="0">
              <a:spcBef>
                <a:spcPct val="20000"/>
              </a:spcBef>
              <a:spcAft>
                <a:spcPct val="0"/>
              </a:spcAft>
              <a:buClr>
                <a:schemeClr val="tx1"/>
              </a:buClr>
              <a:buChar char="•"/>
              <a:defRPr sz="2400" kern="1200">
                <a:solidFill>
                  <a:schemeClr val="tx1"/>
                </a:solidFill>
                <a:latin typeface="Arial" panose="020B0604020202020204" pitchFamily="34" charset="0"/>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Arial" panose="020B0604020202020204" pitchFamily="34" charset="0"/>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Arial" panose="020B0604020202020204" pitchFamily="34" charset="0"/>
                <a:ea typeface="+mn-ea"/>
                <a:cs typeface="+mn-cs"/>
              </a:defRPr>
            </a:lvl5pPr>
          </a:lstStyle>
          <a:p>
            <a:pPr marL="0" lvl="0" indent="0">
              <a:spcBef>
                <a:spcPct val="0"/>
              </a:spcBef>
              <a:buClrTx/>
              <a:buFontTx/>
              <a:buNone/>
            </a:pPr>
            <a:endParaRPr lang="zh-CN" altLang="en-US" sz="1800" dirty="0">
              <a:latin typeface="Arial" panose="020B0604020202020204" pitchFamily="34" charset="0"/>
              <a:ea typeface="宋体" panose="02010600030101010101" pitchFamily="2" charset="-122"/>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p:cNvSpPr>
          <p:nvPr>
            <p:ph type="title"/>
          </p:nvPr>
        </p:nvSpPr>
        <p:spPr>
          <a:xfrm>
            <a:off x="533400" y="836613"/>
            <a:ext cx="8229600" cy="288925"/>
          </a:xfrm>
        </p:spPr>
        <p:txBody>
          <a:bodyPr vert="horz" wrap="square" lIns="91440" tIns="45720" rIns="91440" bIns="45720" anchor="ctr" anchorCtr="0"/>
          <a:lstStyle/>
          <a:p>
            <a:pPr eaLnBrk="1" hangingPunct="1"/>
            <a:r>
              <a:rPr lang="zh-CN" altLang="en-US" sz="3200" dirty="0">
                <a:ea typeface="宋体" panose="02010600030101010101" pitchFamily="2" charset="-122"/>
              </a:rPr>
              <a:t>第一章 </a:t>
            </a:r>
            <a:r>
              <a:rPr lang="zh-CN" altLang="en-US" sz="3200" b="1" dirty="0">
                <a:ea typeface="宋体" panose="02010600030101010101" pitchFamily="2" charset="-122"/>
              </a:rPr>
              <a:t>电子信息产业发展及趋势</a:t>
            </a:r>
            <a:br>
              <a:rPr lang="en-US" altLang="zh-CN" b="1" dirty="0">
                <a:ea typeface="宋体" panose="02010600030101010101" pitchFamily="2" charset="-122"/>
              </a:rPr>
            </a:br>
            <a:endParaRPr lang="zh-CN" altLang="en-US" dirty="0">
              <a:ea typeface="宋体" panose="02010600030101010101" pitchFamily="2" charset="-122"/>
            </a:endParaRPr>
          </a:p>
        </p:txBody>
      </p:sp>
      <p:sp>
        <p:nvSpPr>
          <p:cNvPr id="12291" name="Rectangle 3"/>
          <p:cNvSpPr>
            <a:spLocks noGrp="1"/>
          </p:cNvSpPr>
          <p:nvPr>
            <p:ph idx="1"/>
          </p:nvPr>
        </p:nvSpPr>
        <p:spPr/>
        <p:txBody>
          <a:bodyPr vert="horz" wrap="square" lIns="91440" tIns="45720" rIns="91440" bIns="45720" anchor="t" anchorCtr="0"/>
          <a:lstStyle/>
          <a:p>
            <a:pPr marL="0" indent="0">
              <a:buNone/>
            </a:pPr>
            <a:r>
              <a:rPr lang="zh-CN" altLang="zh-CN" sz="1600" dirty="0">
                <a:ea typeface="宋体" panose="02010600030101010101" pitchFamily="2" charset="-122"/>
              </a:rPr>
              <a:t>（三）人工智能的普及</a:t>
            </a:r>
          </a:p>
          <a:p>
            <a:pPr marL="0" indent="0">
              <a:buNone/>
            </a:pPr>
            <a:r>
              <a:rPr lang="zh-CN" altLang="zh-CN" sz="1600" dirty="0">
                <a:ea typeface="宋体" panose="02010600030101010101" pitchFamily="2" charset="-122"/>
              </a:rPr>
              <a:t>在智能化、信息化和大数据时代的影响下，人工智能的发展势头也是迅猛的。相信不少人都已经知道了智能语音助手的存在，并且已经融入到了我们的生活中。但是未来的发展趋势则是，人工智能能够深度学习，并能够提供更加智能、人性化的服务，比如智能客服、智能翻译等。人工智能还可以在智能物流、智能交通等领域进行应用，从而提升效率和优化服务。</a:t>
            </a:r>
          </a:p>
          <a:p>
            <a:pPr marL="0" indent="0">
              <a:buNone/>
            </a:pPr>
            <a:r>
              <a:rPr lang="zh-CN" altLang="zh-CN" sz="1600" dirty="0">
                <a:ea typeface="宋体" panose="02010600030101010101" pitchFamily="2" charset="-122"/>
              </a:rPr>
              <a:t>（四）可穿戴设备的突破</a:t>
            </a:r>
          </a:p>
          <a:p>
            <a:pPr marL="0" indent="0">
              <a:buNone/>
            </a:pPr>
            <a:r>
              <a:rPr lang="zh-CN" altLang="zh-CN" sz="1600" dirty="0">
                <a:ea typeface="宋体" panose="02010600030101010101" pitchFamily="2" charset="-122"/>
              </a:rPr>
              <a:t>智能电子信息的应用已经进入到了可穿戴设备时代。目前市面上比较流行的智能穿戴设备包括智能手表、智能手环、智能眼镜等。这些设备不仅是时尚产品，更是能够更好地监测人们的身体健康和生活数据的重要设备。未来，可穿戴设备的功能将会更加丰富，比如实时监测人体生理变化、智能诊断疾病等。</a:t>
            </a:r>
          </a:p>
          <a:p>
            <a:pPr marL="0" indent="0">
              <a:buNone/>
            </a:pPr>
            <a:r>
              <a:rPr lang="zh-CN" altLang="zh-CN" sz="1600" dirty="0">
                <a:ea typeface="宋体" panose="02010600030101010101" pitchFamily="2" charset="-122"/>
              </a:rPr>
              <a:t>（五）安全和隐私保护的重要性</a:t>
            </a:r>
          </a:p>
          <a:p>
            <a:pPr marL="0" indent="0">
              <a:buNone/>
            </a:pPr>
            <a:r>
              <a:rPr lang="zh-CN" altLang="zh-CN" sz="1600" dirty="0">
                <a:ea typeface="宋体" panose="02010600030101010101" pitchFamily="2" charset="-122"/>
              </a:rPr>
              <a:t>在智能电子信息的应用发展过程中，安全和隐私保护也是至关重要的。因为智能设备和应用很容易涉及到个人隐私和数据的安全问题，所以安全和隐私保护将成为未来发展趋势的一大关注点。未来，厂商和相关机构会更加注重信息安全和隐私保护，以更好地保障用户的隐私权。</a:t>
            </a:r>
          </a:p>
          <a:p>
            <a:pPr marL="0" indent="0">
              <a:buNone/>
            </a:pPr>
            <a:endParaRPr lang="zh-CN" altLang="zh-CN" sz="1600" dirty="0">
              <a:ea typeface="宋体" panose="02010600030101010101" pitchFamily="2" charset="-122"/>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p:cNvSpPr>
          <p:nvPr>
            <p:ph type="title"/>
          </p:nvPr>
        </p:nvSpPr>
        <p:spPr/>
        <p:txBody>
          <a:bodyPr vert="horz" wrap="square" lIns="91440" tIns="45720" rIns="91440" bIns="45720" anchor="ctr" anchorCtr="0"/>
          <a:lstStyle/>
          <a:p>
            <a:pPr eaLnBrk="1" hangingPunct="1"/>
            <a:r>
              <a:rPr lang="zh-CN" altLang="en-US" sz="3200" dirty="0">
                <a:latin typeface="Times New Roman" panose="02020603050405020304" pitchFamily="18" charset="0"/>
                <a:ea typeface="宋体" panose="02010600030101010101" pitchFamily="2" charset="-122"/>
                <a:sym typeface="+mn-ea"/>
              </a:rPr>
              <a:t>第四章  通信技术基础知识</a:t>
            </a:r>
            <a:endParaRPr lang="zh-CN" altLang="en-US" sz="3200" dirty="0">
              <a:latin typeface="Times New Roman" panose="02020603050405020304" pitchFamily="18" charset="0"/>
              <a:ea typeface="宋体" panose="02010600030101010101" pitchFamily="2" charset="-122"/>
            </a:endParaRPr>
          </a:p>
        </p:txBody>
      </p:sp>
      <p:sp>
        <p:nvSpPr>
          <p:cNvPr id="8195" name="Rectangle 3"/>
          <p:cNvSpPr>
            <a:spLocks noGrp="1" noChangeArrowheads="1"/>
          </p:cNvSpPr>
          <p:nvPr>
            <p:ph idx="1"/>
          </p:nvPr>
        </p:nvSpPr>
        <p:spPr bwMode="auto">
          <a:effectLst/>
          <a:scene3d>
            <a:camera prst="orthographicFront"/>
            <a:lightRig rig="balanced" dir="t"/>
          </a:scene3d>
          <a:sp3d prstMaterial="plastic"/>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8" indent="0" algn="just" defTabSz="914400" rtl="0" eaLnBrk="1" fontAlgn="auto" latinLnBrk="0" hangingPunct="1">
              <a:lnSpc>
                <a:spcPct val="90000"/>
              </a:lnSpc>
              <a:spcBef>
                <a:spcPts val="0"/>
              </a:spcBef>
              <a:spcAft>
                <a:spcPts val="0"/>
              </a:spcAft>
              <a:buClrTx/>
              <a:buSzTx/>
              <a:buFont typeface="Wingdings" panose="05000000000000000000" charset="0"/>
              <a:buNone/>
              <a:defRPr/>
            </a:pPr>
            <a:r>
              <a:rPr kumimoji="0" lang="zh-CN" altLang="zh-CN" sz="1600" b="1"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mn-cs"/>
              </a:rPr>
              <a:t>数字通信的特点，目前，数字通信已成为当代通信技术的主流。与模拟通信相比，数字通信具有以下一些优点：</a:t>
            </a:r>
          </a:p>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defRPr/>
            </a:pPr>
            <a:r>
              <a:rPr kumimoji="0" lang="en-US"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mn-cs"/>
              </a:rPr>
              <a:t>1.</a:t>
            </a:r>
            <a:r>
              <a:rPr kumimoji="0" lang="zh-CN"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mn-cs"/>
              </a:rPr>
              <a:t>抗干扰能力强，且噪声不积累</a:t>
            </a:r>
            <a:r>
              <a:rPr kumimoji="0" lang="zh-CN" altLang="en-US"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mn-cs"/>
              </a:rPr>
              <a:t>。</a:t>
            </a:r>
            <a:endParaRPr kumimoji="0" lang="zh-CN"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mn-cs"/>
            </a:endParaRPr>
          </a:p>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defRPr/>
            </a:pPr>
            <a:r>
              <a:rPr kumimoji="0" lang="en-US"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mn-cs"/>
              </a:rPr>
              <a:t>2.</a:t>
            </a:r>
            <a:r>
              <a:rPr kumimoji="0" lang="zh-CN"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mn-cs"/>
              </a:rPr>
              <a:t>传输差错可控。在数字通信系统中，可通过信道编码技术进行检错和纠错，降低误码率，提高传输质量。</a:t>
            </a:r>
          </a:p>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defRPr/>
            </a:pPr>
            <a:r>
              <a:rPr kumimoji="0" lang="en-US"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mn-cs"/>
              </a:rPr>
              <a:t>3.</a:t>
            </a:r>
            <a:r>
              <a:rPr kumimoji="0" lang="zh-CN"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mn-cs"/>
              </a:rPr>
              <a:t>便于用现代数字信号处理技术对数字信息进行处理、变换、存储。这种处理的灵活性表现为可以将来自不同信源的信号综合到一起传输。</a:t>
            </a:r>
          </a:p>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defRPr/>
            </a:pPr>
            <a:r>
              <a:rPr kumimoji="0" lang="en-US"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mn-cs"/>
              </a:rPr>
              <a:t>4.</a:t>
            </a:r>
            <a:r>
              <a:rPr kumimoji="0" lang="zh-CN"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mn-cs"/>
              </a:rPr>
              <a:t>易于集成，使通信设备微型化，重量减轻。</a:t>
            </a:r>
          </a:p>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defRPr/>
            </a:pPr>
            <a:r>
              <a:rPr kumimoji="0" lang="en-US"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mn-cs"/>
              </a:rPr>
              <a:t>5.</a:t>
            </a:r>
            <a:r>
              <a:rPr kumimoji="0" lang="zh-CN"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mn-cs"/>
              </a:rPr>
              <a:t>易于加密处理，且保密性好。</a:t>
            </a:r>
          </a:p>
          <a:p>
            <a:pPr marL="342900" marR="0" lvl="0" indent="-34290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Char char="u"/>
              <a:defRPr/>
            </a:pPr>
            <a:endParaRPr kumimoji="0" lang="zh-CN" altLang="zh-CN" sz="1600" i="0" u="none" strike="noStrike" kern="1200" cap="none" spc="0" normalizeH="0" baseline="0" noProof="0" dirty="0">
              <a:ln>
                <a:noFill/>
              </a:ln>
              <a:solidFill>
                <a:schemeClr val="tx1"/>
              </a:solidFill>
              <a:effectLst/>
              <a:uLnTx/>
              <a:uFillTx/>
              <a:latin typeface="+mn-lt"/>
              <a:ea typeface="+mn-ea"/>
              <a:cs typeface="+mn-cs"/>
            </a:endParaRPr>
          </a:p>
        </p:txBody>
      </p:sp>
      <p:sp>
        <p:nvSpPr>
          <p:cNvPr id="96260" name="Rectangle 10"/>
          <p:cNvSpPr/>
          <p:nvPr/>
        </p:nvSpPr>
        <p:spPr>
          <a:xfrm>
            <a:off x="0" y="0"/>
            <a:ext cx="9144000" cy="0"/>
          </a:xfrm>
          <a:prstGeom prst="rect">
            <a:avLst/>
          </a:prstGeom>
          <a:noFill/>
          <a:ln w="9525">
            <a:noFill/>
          </a:ln>
        </p:spPr>
        <p:txBody>
          <a:bodyPr wrap="none" anchor="ctr" anchorCtr="0">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kern="1200">
                <a:solidFill>
                  <a:schemeClr val="tx1"/>
                </a:solidFill>
                <a:latin typeface="Arial" panose="020B0604020202020204" pitchFamily="34" charset="0"/>
                <a:ea typeface="+mn-ea"/>
                <a:cs typeface="+mn-cs"/>
              </a:defRPr>
            </a:lvl2pPr>
            <a:lvl3pPr marL="1143000" indent="-228600" algn="l" rtl="0" eaLnBrk="0" fontAlgn="base" hangingPunct="0">
              <a:spcBef>
                <a:spcPct val="20000"/>
              </a:spcBef>
              <a:spcAft>
                <a:spcPct val="0"/>
              </a:spcAft>
              <a:buClr>
                <a:schemeClr val="tx1"/>
              </a:buClr>
              <a:buChar char="•"/>
              <a:defRPr sz="2400" kern="1200">
                <a:solidFill>
                  <a:schemeClr val="tx1"/>
                </a:solidFill>
                <a:latin typeface="Arial" panose="020B0604020202020204" pitchFamily="34" charset="0"/>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Arial" panose="020B0604020202020204" pitchFamily="34" charset="0"/>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Arial" panose="020B0604020202020204" pitchFamily="34" charset="0"/>
                <a:ea typeface="+mn-ea"/>
                <a:cs typeface="+mn-cs"/>
              </a:defRPr>
            </a:lvl5pPr>
          </a:lstStyle>
          <a:p>
            <a:pPr marL="0" lvl="0" indent="0">
              <a:spcBef>
                <a:spcPct val="0"/>
              </a:spcBef>
              <a:buClrTx/>
              <a:buFontTx/>
              <a:buNone/>
            </a:pPr>
            <a:endParaRPr lang="zh-CN" altLang="en-US" sz="1800" dirty="0">
              <a:latin typeface="Arial" panose="020B0604020202020204" pitchFamily="34" charset="0"/>
              <a:ea typeface="宋体" panose="02010600030101010101" pitchFamily="2" charset="-122"/>
            </a:endParaRPr>
          </a:p>
        </p:txBody>
      </p:sp>
      <p:sp>
        <p:nvSpPr>
          <p:cNvPr id="96261" name="Rectangle 2"/>
          <p:cNvSpPr/>
          <p:nvPr/>
        </p:nvSpPr>
        <p:spPr>
          <a:xfrm>
            <a:off x="0" y="0"/>
            <a:ext cx="9144000" cy="0"/>
          </a:xfrm>
          <a:prstGeom prst="rect">
            <a:avLst/>
          </a:prstGeom>
          <a:noFill/>
          <a:ln w="9525">
            <a:noFill/>
          </a:ln>
        </p:spPr>
        <p:txBody>
          <a:bodyPr wrap="none" anchor="ctr" anchorCtr="0">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kern="1200">
                <a:solidFill>
                  <a:schemeClr val="tx1"/>
                </a:solidFill>
                <a:latin typeface="Arial" panose="020B0604020202020204" pitchFamily="34" charset="0"/>
                <a:ea typeface="+mn-ea"/>
                <a:cs typeface="+mn-cs"/>
              </a:defRPr>
            </a:lvl2pPr>
            <a:lvl3pPr marL="1143000" indent="-228600" algn="l" rtl="0" eaLnBrk="0" fontAlgn="base" hangingPunct="0">
              <a:spcBef>
                <a:spcPct val="20000"/>
              </a:spcBef>
              <a:spcAft>
                <a:spcPct val="0"/>
              </a:spcAft>
              <a:buClr>
                <a:schemeClr val="tx1"/>
              </a:buClr>
              <a:buChar char="•"/>
              <a:defRPr sz="2400" kern="1200">
                <a:solidFill>
                  <a:schemeClr val="tx1"/>
                </a:solidFill>
                <a:latin typeface="Arial" panose="020B0604020202020204" pitchFamily="34" charset="0"/>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Arial" panose="020B0604020202020204" pitchFamily="34" charset="0"/>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Arial" panose="020B0604020202020204" pitchFamily="34" charset="0"/>
                <a:ea typeface="+mn-ea"/>
                <a:cs typeface="+mn-cs"/>
              </a:defRPr>
            </a:lvl5pPr>
          </a:lstStyle>
          <a:p>
            <a:pPr marL="0" lvl="0" indent="0">
              <a:spcBef>
                <a:spcPct val="0"/>
              </a:spcBef>
              <a:buClrTx/>
              <a:buFontTx/>
              <a:buNone/>
            </a:pPr>
            <a:endParaRPr lang="zh-CN" altLang="en-US" sz="1800" dirty="0">
              <a:latin typeface="Arial" panose="020B0604020202020204" pitchFamily="34" charset="0"/>
              <a:ea typeface="宋体" panose="02010600030101010101" pitchFamily="2" charset="-122"/>
            </a:endParaRPr>
          </a:p>
        </p:txBody>
      </p:sp>
      <p:sp>
        <p:nvSpPr>
          <p:cNvPr id="96262" name="Rectangle 2"/>
          <p:cNvSpPr/>
          <p:nvPr/>
        </p:nvSpPr>
        <p:spPr>
          <a:xfrm>
            <a:off x="0" y="0"/>
            <a:ext cx="9144000" cy="0"/>
          </a:xfrm>
          <a:prstGeom prst="rect">
            <a:avLst/>
          </a:prstGeom>
          <a:noFill/>
          <a:ln w="9525">
            <a:noFill/>
          </a:ln>
        </p:spPr>
        <p:txBody>
          <a:bodyPr wrap="none" anchor="ctr" anchorCtr="0">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kern="1200">
                <a:solidFill>
                  <a:schemeClr val="tx1"/>
                </a:solidFill>
                <a:latin typeface="Arial" panose="020B0604020202020204" pitchFamily="34" charset="0"/>
                <a:ea typeface="+mn-ea"/>
                <a:cs typeface="+mn-cs"/>
              </a:defRPr>
            </a:lvl2pPr>
            <a:lvl3pPr marL="1143000" indent="-228600" algn="l" rtl="0" eaLnBrk="0" fontAlgn="base" hangingPunct="0">
              <a:spcBef>
                <a:spcPct val="20000"/>
              </a:spcBef>
              <a:spcAft>
                <a:spcPct val="0"/>
              </a:spcAft>
              <a:buClr>
                <a:schemeClr val="tx1"/>
              </a:buClr>
              <a:buChar char="•"/>
              <a:defRPr sz="2400" kern="1200">
                <a:solidFill>
                  <a:schemeClr val="tx1"/>
                </a:solidFill>
                <a:latin typeface="Arial" panose="020B0604020202020204" pitchFamily="34" charset="0"/>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Arial" panose="020B0604020202020204" pitchFamily="34" charset="0"/>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Arial" panose="020B0604020202020204" pitchFamily="34" charset="0"/>
                <a:ea typeface="+mn-ea"/>
                <a:cs typeface="+mn-cs"/>
              </a:defRPr>
            </a:lvl5pPr>
          </a:lstStyle>
          <a:p>
            <a:pPr marL="0" lvl="0" indent="0">
              <a:spcBef>
                <a:spcPct val="0"/>
              </a:spcBef>
              <a:buClrTx/>
              <a:buFontTx/>
              <a:buNone/>
            </a:pPr>
            <a:endParaRPr lang="zh-CN" altLang="en-US" sz="1800" dirty="0">
              <a:latin typeface="Arial" panose="020B0604020202020204" pitchFamily="34" charset="0"/>
              <a:ea typeface="宋体" panose="02010600030101010101" pitchFamily="2" charset="-122"/>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p:cNvSpPr>
          <p:nvPr>
            <p:ph type="title"/>
          </p:nvPr>
        </p:nvSpPr>
        <p:spPr/>
        <p:txBody>
          <a:bodyPr vert="horz" wrap="square" lIns="91440" tIns="45720" rIns="91440" bIns="45720" anchor="ctr" anchorCtr="0"/>
          <a:lstStyle/>
          <a:p>
            <a:pPr eaLnBrk="1" hangingPunct="1"/>
            <a:r>
              <a:rPr lang="zh-CN" altLang="en-US" sz="3200" dirty="0">
                <a:latin typeface="Times New Roman" panose="02020603050405020304" pitchFamily="18" charset="0"/>
                <a:ea typeface="宋体" panose="02010600030101010101" pitchFamily="2" charset="-122"/>
                <a:sym typeface="+mn-ea"/>
              </a:rPr>
              <a:t>第四章  通信技术基础知识</a:t>
            </a:r>
            <a:endParaRPr lang="zh-CN" altLang="en-US" sz="3200" dirty="0">
              <a:latin typeface="Times New Roman" panose="02020603050405020304" pitchFamily="18" charset="0"/>
              <a:ea typeface="宋体" panose="02010600030101010101" pitchFamily="2" charset="-122"/>
            </a:endParaRPr>
          </a:p>
        </p:txBody>
      </p:sp>
      <p:sp>
        <p:nvSpPr>
          <p:cNvPr id="99331" name="Rectangle 3"/>
          <p:cNvSpPr>
            <a:spLocks noGrp="1" noChangeArrowheads="1"/>
          </p:cNvSpPr>
          <p:nvPr>
            <p:ph idx="1"/>
          </p:nvPr>
        </p:nvSpPr>
        <p:spPr>
          <a:xfrm>
            <a:off x="467360" y="1076325"/>
            <a:ext cx="8229600" cy="5535295"/>
          </a:xfrm>
        </p:spPr>
        <p:txBody>
          <a:bodyPr vert="horz" wrap="square" lIns="91440" tIns="45720" rIns="91440" bIns="45720" numCol="1" anchor="t" anchorCtr="0" compatLnSpc="1"/>
          <a:lstStyle/>
          <a:p>
            <a:pPr marL="342900" marR="0" lvl="0" indent="-34290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Char char="v"/>
              <a:defRPr/>
            </a:pPr>
            <a:r>
              <a:rPr kumimoji="0" lang="zh-CN" altLang="zh-CN" sz="1600" b="1"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mn-cs"/>
              </a:rPr>
              <a:t>通信方式</a:t>
            </a:r>
          </a:p>
          <a:p>
            <a:pPr marL="342900" marR="0" lvl="0" indent="-34290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Char char="u"/>
              <a:defRPr/>
            </a:pPr>
            <a:r>
              <a:rPr kumimoji="0" lang="en-US" altLang="zh-CN" sz="1500" b="1"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mn-cs"/>
              </a:rPr>
              <a:t>1.</a:t>
            </a:r>
            <a:r>
              <a:rPr kumimoji="0" lang="zh-CN" altLang="zh-CN" sz="1500" b="1"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mn-cs"/>
              </a:rPr>
              <a:t>单工、半双工、全双工通信，对于点对点之间的通信，按消息传递的方向与时间关系，通信方式可分为单工、半双工、全双工通信。</a:t>
            </a:r>
            <a:endParaRPr kumimoji="0" lang="en-US" altLang="zh-CN" sz="1500" b="1"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mn-cs"/>
            </a:endParaRPr>
          </a:p>
          <a:p>
            <a:pPr marL="0" marR="0" lvl="0" indent="-342900" algn="just" defTabSz="914400" rtl="0" eaLnBrk="0" fontAlgn="base" latinLnBrk="0" hangingPunct="0">
              <a:lnSpc>
                <a:spcPct val="100000"/>
              </a:lnSpc>
              <a:spcBef>
                <a:spcPts val="0"/>
              </a:spcBef>
              <a:spcAft>
                <a:spcPct val="0"/>
              </a:spcAft>
              <a:buClr>
                <a:schemeClr val="hlink"/>
              </a:buClr>
              <a:buSzTx/>
              <a:buFont typeface="Wingdings" panose="05000000000000000000" pitchFamily="2" charset="2"/>
              <a:buNone/>
              <a:defRPr/>
            </a:pPr>
            <a:r>
              <a:rPr kumimoji="0" lang="en-US" altLang="zh-CN" sz="15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mn-cs"/>
              </a:rPr>
              <a:t>1</a:t>
            </a:r>
            <a:r>
              <a:rPr kumimoji="0" lang="zh-CN" altLang="en-US" sz="15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mn-cs"/>
              </a:rPr>
              <a:t>）</a:t>
            </a:r>
            <a:r>
              <a:rPr kumimoji="0" lang="zh-CN" altLang="zh-CN" sz="15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mn-cs"/>
              </a:rPr>
              <a:t>单工通信：指消息只能单方向传输的工作方式。通信双方中只有一个可以进行发送，另一个只能接收，如广播、遥测、遥控、无线寻呼。</a:t>
            </a:r>
          </a:p>
          <a:p>
            <a:pPr marL="0" marR="0" lvl="0" indent="-342900" algn="just" defTabSz="914400" rtl="0" eaLnBrk="0" fontAlgn="base" latinLnBrk="0" hangingPunct="0">
              <a:lnSpc>
                <a:spcPct val="100000"/>
              </a:lnSpc>
              <a:spcBef>
                <a:spcPts val="0"/>
              </a:spcBef>
              <a:spcAft>
                <a:spcPct val="0"/>
              </a:spcAft>
              <a:buClr>
                <a:schemeClr val="hlink"/>
              </a:buClr>
              <a:buSzTx/>
              <a:buFont typeface="Wingdings" panose="05000000000000000000" pitchFamily="2" charset="2"/>
              <a:buNone/>
              <a:defRPr/>
            </a:pPr>
            <a:r>
              <a:rPr kumimoji="0" lang="en-US" altLang="zh-CN" sz="15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mn-cs"/>
              </a:rPr>
              <a:t>2</a:t>
            </a:r>
            <a:r>
              <a:rPr kumimoji="0" lang="zh-CN" altLang="en-US" sz="15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mn-cs"/>
              </a:rPr>
              <a:t>）</a:t>
            </a:r>
            <a:r>
              <a:rPr kumimoji="0" lang="zh-CN" altLang="zh-CN" sz="15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mn-cs"/>
              </a:rPr>
              <a:t>半双工通信：数据传输指数据可以在一个信号载体的两个方向上传输，但是不能同时传输的工作方式。例如，在一个局域网上使用具有半双工传输的技术，一个工作站可以在线上发送数据，然后立即在线上接收数据，这些数据来自数据刚刚传输的方向。例如使用同一载频的普通对讲机、问询</a:t>
            </a:r>
            <a:r>
              <a:rPr kumimoji="0" lang="zh-CN" altLang="en-US" sz="15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mn-cs"/>
              </a:rPr>
              <a:t>机</a:t>
            </a:r>
            <a:r>
              <a:rPr kumimoji="0" lang="zh-CN" altLang="zh-CN" sz="15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mn-cs"/>
              </a:rPr>
              <a:t>检索等。</a:t>
            </a:r>
          </a:p>
          <a:p>
            <a:pPr marL="0" marR="0" lvl="0" indent="-342900" algn="just" defTabSz="914400" rtl="0" eaLnBrk="0" fontAlgn="base" latinLnBrk="0" hangingPunct="0">
              <a:lnSpc>
                <a:spcPct val="100000"/>
              </a:lnSpc>
              <a:spcBef>
                <a:spcPts val="0"/>
              </a:spcBef>
              <a:spcAft>
                <a:spcPct val="0"/>
              </a:spcAft>
              <a:buClr>
                <a:schemeClr val="hlink"/>
              </a:buClr>
              <a:buSzTx/>
              <a:buFont typeface="Wingdings" panose="05000000000000000000" pitchFamily="2" charset="2"/>
              <a:buNone/>
              <a:defRPr/>
            </a:pPr>
            <a:r>
              <a:rPr kumimoji="0" lang="en-US" altLang="zh-CN" sz="15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mn-cs"/>
              </a:rPr>
              <a:t>3</a:t>
            </a:r>
            <a:r>
              <a:rPr kumimoji="0" lang="zh-CN" altLang="en-US" sz="15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mn-cs"/>
              </a:rPr>
              <a:t>）</a:t>
            </a:r>
            <a:r>
              <a:rPr kumimoji="0" lang="zh-CN" altLang="zh-CN" sz="15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mn-cs"/>
              </a:rPr>
              <a:t>全双工通信：通信双方可同时收发消息的工作方式。一般来说全双工通信的信道必须是双向信道。电话是全双工通信</a:t>
            </a:r>
            <a:r>
              <a:rPr kumimoji="0" lang="zh-CN" altLang="en-US" sz="15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mn-cs"/>
              </a:rPr>
              <a:t>的</a:t>
            </a:r>
            <a:r>
              <a:rPr kumimoji="0" lang="zh-CN" altLang="zh-CN" sz="15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mn-cs"/>
              </a:rPr>
              <a:t>一个例子，通话双方可同时进行说和听。计算机之间的数据通信也是这种方式。</a:t>
            </a:r>
          </a:p>
          <a:p>
            <a:pPr marL="342900" marR="0" lvl="0" indent="-34290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Char char="u"/>
              <a:defRPr/>
            </a:pPr>
            <a:r>
              <a:rPr lang="en-US" altLang="zh-CN" sz="1500" b="1" noProof="0" dirty="0">
                <a:ln>
                  <a:noFill/>
                </a:ln>
                <a:effectLst/>
                <a:uLnTx/>
                <a:uFillTx/>
                <a:latin typeface="宋体" panose="02010600030101010101" pitchFamily="2" charset="-122"/>
                <a:ea typeface="宋体" panose="02010600030101010101" pitchFamily="2" charset="-122"/>
                <a:sym typeface="+mn-ea"/>
              </a:rPr>
              <a:t>2.</a:t>
            </a:r>
            <a:r>
              <a:rPr lang="zh-CN" altLang="zh-CN" sz="1500" b="1" noProof="0" dirty="0">
                <a:ln>
                  <a:noFill/>
                </a:ln>
                <a:effectLst/>
                <a:uLnTx/>
                <a:uFillTx/>
                <a:latin typeface="宋体" panose="02010600030101010101" pitchFamily="2" charset="-122"/>
                <a:ea typeface="宋体" panose="02010600030101010101" pitchFamily="2" charset="-122"/>
                <a:sym typeface="+mn-ea"/>
              </a:rPr>
              <a:t>并行传输和串行传输，按数据码元传输方式不同可分并行传输和串行传输。</a:t>
            </a:r>
            <a:endParaRPr kumimoji="0" lang="zh-CN" altLang="zh-CN" sz="1500" b="1"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mn-cs"/>
            </a:endParaRPr>
          </a:p>
          <a:p>
            <a:pPr marL="0" marR="0" lvl="0" indent="-342900" algn="just" defTabSz="914400" rtl="0" eaLnBrk="0" fontAlgn="base" latinLnBrk="0" hangingPunct="0">
              <a:lnSpc>
                <a:spcPct val="100000"/>
              </a:lnSpc>
              <a:spcBef>
                <a:spcPts val="0"/>
              </a:spcBef>
              <a:spcAft>
                <a:spcPct val="0"/>
              </a:spcAft>
              <a:buClr>
                <a:schemeClr val="hlink"/>
              </a:buClr>
              <a:buSzTx/>
              <a:buFont typeface="Wingdings" panose="05000000000000000000" pitchFamily="2" charset="2"/>
              <a:buNone/>
              <a:defRPr/>
            </a:pPr>
            <a:r>
              <a:rPr lang="en-US" altLang="zh-CN" sz="1500" noProof="0" dirty="0">
                <a:ln>
                  <a:noFill/>
                </a:ln>
                <a:effectLst/>
                <a:uLnTx/>
                <a:uFillTx/>
                <a:latin typeface="宋体" panose="02010600030101010101" pitchFamily="2" charset="-122"/>
                <a:ea typeface="宋体" panose="02010600030101010101" pitchFamily="2" charset="-122"/>
                <a:sym typeface="+mn-ea"/>
              </a:rPr>
              <a:t>1</a:t>
            </a:r>
            <a:r>
              <a:rPr lang="zh-CN" altLang="en-US" sz="1500" noProof="0" dirty="0">
                <a:ln>
                  <a:noFill/>
                </a:ln>
                <a:effectLst/>
                <a:uLnTx/>
                <a:uFillTx/>
                <a:latin typeface="宋体" panose="02010600030101010101" pitchFamily="2" charset="-122"/>
                <a:ea typeface="宋体" panose="02010600030101010101" pitchFamily="2" charset="-122"/>
                <a:sym typeface="+mn-ea"/>
              </a:rPr>
              <a:t>）</a:t>
            </a:r>
            <a:r>
              <a:rPr lang="zh-CN" altLang="zh-CN" sz="1500" noProof="0" dirty="0">
                <a:ln>
                  <a:noFill/>
                </a:ln>
                <a:effectLst/>
                <a:uLnTx/>
                <a:uFillTx/>
                <a:latin typeface="宋体" panose="02010600030101010101" pitchFamily="2" charset="-122"/>
                <a:ea typeface="宋体" panose="02010600030101010101" pitchFamily="2" charset="-122"/>
                <a:sym typeface="+mn-ea"/>
              </a:rPr>
              <a:t>并行传输</a:t>
            </a:r>
            <a:r>
              <a:rPr lang="zh-CN" altLang="en-US" sz="1500" noProof="0" dirty="0">
                <a:ln>
                  <a:noFill/>
                </a:ln>
                <a:effectLst/>
                <a:uLnTx/>
                <a:uFillTx/>
                <a:latin typeface="宋体" panose="02010600030101010101" pitchFamily="2" charset="-122"/>
                <a:ea typeface="宋体" panose="02010600030101010101" pitchFamily="2" charset="-122"/>
                <a:sym typeface="+mn-ea"/>
              </a:rPr>
              <a:t>：</a:t>
            </a:r>
            <a:r>
              <a:rPr lang="zh-CN" altLang="zh-CN" sz="1500" noProof="0" dirty="0">
                <a:ln>
                  <a:noFill/>
                </a:ln>
                <a:effectLst/>
                <a:uLnTx/>
                <a:uFillTx/>
                <a:latin typeface="宋体" panose="02010600030101010101" pitchFamily="2" charset="-122"/>
                <a:ea typeface="宋体" panose="02010600030101010101" pitchFamily="2" charset="-122"/>
                <a:sym typeface="+mn-ea"/>
              </a:rPr>
              <a:t>将代表信息的数字码元序列以成组的方式在两条或两条以上的并行信道上同时传输。例如计算机送出的有</a:t>
            </a:r>
            <a:r>
              <a:rPr lang="en-US" altLang="zh-CN" sz="1500" noProof="0" dirty="0">
                <a:ln>
                  <a:noFill/>
                </a:ln>
                <a:effectLst/>
                <a:uLnTx/>
                <a:uFillTx/>
                <a:latin typeface="宋体" panose="02010600030101010101" pitchFamily="2" charset="-122"/>
                <a:ea typeface="宋体" panose="02010600030101010101" pitchFamily="2" charset="-122"/>
                <a:sym typeface="+mn-ea"/>
              </a:rPr>
              <a:t>0</a:t>
            </a:r>
            <a:r>
              <a:rPr lang="zh-CN" altLang="zh-CN" sz="1500" noProof="0" dirty="0">
                <a:ln>
                  <a:noFill/>
                </a:ln>
                <a:effectLst/>
                <a:uLnTx/>
                <a:uFillTx/>
                <a:latin typeface="宋体" panose="02010600030101010101" pitchFamily="2" charset="-122"/>
                <a:ea typeface="宋体" panose="02010600030101010101" pitchFamily="2" charset="-122"/>
                <a:sym typeface="+mn-ea"/>
              </a:rPr>
              <a:t>和</a:t>
            </a:r>
            <a:r>
              <a:rPr lang="en-US" altLang="zh-CN" sz="1500" noProof="0" dirty="0">
                <a:ln>
                  <a:noFill/>
                </a:ln>
                <a:effectLst/>
                <a:uLnTx/>
                <a:uFillTx/>
                <a:latin typeface="宋体" panose="02010600030101010101" pitchFamily="2" charset="-122"/>
                <a:ea typeface="宋体" panose="02010600030101010101" pitchFamily="2" charset="-122"/>
                <a:sym typeface="+mn-ea"/>
              </a:rPr>
              <a:t>1</a:t>
            </a:r>
            <a:r>
              <a:rPr lang="zh-CN" altLang="zh-CN" sz="1500" noProof="0" dirty="0">
                <a:ln>
                  <a:noFill/>
                </a:ln>
                <a:effectLst/>
                <a:uLnTx/>
                <a:uFillTx/>
                <a:latin typeface="宋体" panose="02010600030101010101" pitchFamily="2" charset="-122"/>
                <a:ea typeface="宋体" panose="02010600030101010101" pitchFamily="2" charset="-122"/>
                <a:sym typeface="+mn-ea"/>
              </a:rPr>
              <a:t>组成的二进制码元序列，可以每组</a:t>
            </a:r>
            <a:r>
              <a:rPr lang="en-US" altLang="zh-CN" sz="1500" noProof="0" dirty="0">
                <a:ln>
                  <a:noFill/>
                </a:ln>
                <a:effectLst/>
                <a:uLnTx/>
                <a:uFillTx/>
                <a:latin typeface="宋体" panose="02010600030101010101" pitchFamily="2" charset="-122"/>
                <a:ea typeface="宋体" panose="02010600030101010101" pitchFamily="2" charset="-122"/>
                <a:sym typeface="+mn-ea"/>
              </a:rPr>
              <a:t>n</a:t>
            </a:r>
            <a:r>
              <a:rPr lang="zh-CN" altLang="zh-CN" sz="1500" noProof="0" dirty="0">
                <a:ln>
                  <a:noFill/>
                </a:ln>
                <a:effectLst/>
                <a:uLnTx/>
                <a:uFillTx/>
                <a:latin typeface="宋体" panose="02010600030101010101" pitchFamily="2" charset="-122"/>
                <a:ea typeface="宋体" panose="02010600030101010101" pitchFamily="2" charset="-122"/>
                <a:sym typeface="+mn-ea"/>
              </a:rPr>
              <a:t>个码元的方式在</a:t>
            </a:r>
            <a:r>
              <a:rPr lang="en-US" altLang="zh-CN" sz="1500" noProof="0" dirty="0">
                <a:ln>
                  <a:noFill/>
                </a:ln>
                <a:effectLst/>
                <a:uLnTx/>
                <a:uFillTx/>
                <a:latin typeface="宋体" panose="02010600030101010101" pitchFamily="2" charset="-122"/>
                <a:ea typeface="宋体" panose="02010600030101010101" pitchFamily="2" charset="-122"/>
                <a:sym typeface="+mn-ea"/>
              </a:rPr>
              <a:t>n</a:t>
            </a:r>
            <a:r>
              <a:rPr lang="zh-CN" altLang="zh-CN" sz="1500" noProof="0" dirty="0">
                <a:ln>
                  <a:noFill/>
                </a:ln>
                <a:effectLst/>
                <a:uLnTx/>
                <a:uFillTx/>
                <a:latin typeface="宋体" panose="02010600030101010101" pitchFamily="2" charset="-122"/>
                <a:ea typeface="宋体" panose="02010600030101010101" pitchFamily="2" charset="-122"/>
                <a:sym typeface="+mn-ea"/>
              </a:rPr>
              <a:t>条并行信道上同时传输。这种</a:t>
            </a:r>
            <a:r>
              <a:rPr lang="zh-CN" altLang="en-US" sz="1500" noProof="0" dirty="0">
                <a:ln>
                  <a:noFill/>
                </a:ln>
                <a:effectLst/>
                <a:uLnTx/>
                <a:uFillTx/>
                <a:latin typeface="宋体" panose="02010600030101010101" pitchFamily="2" charset="-122"/>
                <a:ea typeface="宋体" panose="02010600030101010101" pitchFamily="2" charset="-122"/>
                <a:sym typeface="+mn-ea"/>
              </a:rPr>
              <a:t>方式</a:t>
            </a:r>
            <a:r>
              <a:rPr lang="zh-CN" altLang="zh-CN" sz="1500" noProof="0" dirty="0">
                <a:ln>
                  <a:noFill/>
                </a:ln>
                <a:effectLst/>
                <a:uLnTx/>
                <a:uFillTx/>
                <a:latin typeface="宋体" panose="02010600030101010101" pitchFamily="2" charset="-122"/>
                <a:ea typeface="宋体" panose="02010600030101010101" pitchFamily="2" charset="-122"/>
                <a:sym typeface="+mn-ea"/>
              </a:rPr>
              <a:t>下，一个分组上的</a:t>
            </a:r>
            <a:r>
              <a:rPr lang="en-US" altLang="zh-CN" sz="1500" noProof="0" dirty="0">
                <a:ln>
                  <a:noFill/>
                </a:ln>
                <a:effectLst/>
                <a:uLnTx/>
                <a:uFillTx/>
                <a:latin typeface="宋体" panose="02010600030101010101" pitchFamily="2" charset="-122"/>
                <a:ea typeface="宋体" panose="02010600030101010101" pitchFamily="2" charset="-122"/>
                <a:sym typeface="+mn-ea"/>
              </a:rPr>
              <a:t>n</a:t>
            </a:r>
            <a:r>
              <a:rPr lang="zh-CN" altLang="zh-CN" sz="1500" noProof="0" dirty="0">
                <a:ln>
                  <a:noFill/>
                </a:ln>
                <a:effectLst/>
                <a:uLnTx/>
                <a:uFillTx/>
                <a:latin typeface="宋体" panose="02010600030101010101" pitchFamily="2" charset="-122"/>
                <a:ea typeface="宋体" panose="02010600030101010101" pitchFamily="2" charset="-122"/>
                <a:sym typeface="+mn-ea"/>
              </a:rPr>
              <a:t>个码元能够在一个时钟节拍内从一个设备传输到另一个设备。并行传输的优势是节省传输时间，速度快。缺点是需要</a:t>
            </a:r>
            <a:r>
              <a:rPr lang="en-US" altLang="zh-CN" sz="1500" noProof="0" dirty="0">
                <a:ln>
                  <a:noFill/>
                </a:ln>
                <a:effectLst/>
                <a:uLnTx/>
                <a:uFillTx/>
                <a:latin typeface="宋体" panose="02010600030101010101" pitchFamily="2" charset="-122"/>
                <a:ea typeface="宋体" panose="02010600030101010101" pitchFamily="2" charset="-122"/>
                <a:sym typeface="+mn-ea"/>
              </a:rPr>
              <a:t>n</a:t>
            </a:r>
            <a:r>
              <a:rPr lang="zh-CN" altLang="zh-CN" sz="1500" noProof="0" dirty="0">
                <a:ln>
                  <a:noFill/>
                </a:ln>
                <a:effectLst/>
                <a:uLnTx/>
                <a:uFillTx/>
                <a:latin typeface="宋体" panose="02010600030101010101" pitchFamily="2" charset="-122"/>
                <a:ea typeface="宋体" panose="02010600030101010101" pitchFamily="2" charset="-122"/>
                <a:sym typeface="+mn-ea"/>
              </a:rPr>
              <a:t>条通信线路，成本高，一般只适用于设备间的近距离传输。串行通信的优点是只需要一条通信信道，所需线路铺设费用低，缺点是速度慢，需要外加同步措施以解决收、发双方码组或字符的同步问题。</a:t>
            </a:r>
            <a:endParaRPr kumimoji="0" lang="zh-CN" altLang="zh-CN" sz="15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mn-cs"/>
            </a:endParaRPr>
          </a:p>
          <a:p>
            <a:pPr marL="0" marR="0" lvl="0" indent="-342900" algn="just" defTabSz="914400" rtl="0" eaLnBrk="0" fontAlgn="base" latinLnBrk="0" hangingPunct="0">
              <a:lnSpc>
                <a:spcPct val="100000"/>
              </a:lnSpc>
              <a:spcBef>
                <a:spcPts val="0"/>
              </a:spcBef>
              <a:spcAft>
                <a:spcPct val="0"/>
              </a:spcAft>
              <a:buClr>
                <a:schemeClr val="hlink"/>
              </a:buClr>
              <a:buSzTx/>
              <a:buFont typeface="Wingdings" panose="05000000000000000000" pitchFamily="2" charset="2"/>
              <a:buNone/>
              <a:defRPr/>
            </a:pPr>
            <a:r>
              <a:rPr lang="en-US" altLang="zh-CN" sz="1500" noProof="0" dirty="0">
                <a:ln>
                  <a:noFill/>
                </a:ln>
                <a:effectLst/>
                <a:uLnTx/>
                <a:uFillTx/>
                <a:latin typeface="宋体" panose="02010600030101010101" pitchFamily="2" charset="-122"/>
                <a:ea typeface="宋体" panose="02010600030101010101" pitchFamily="2" charset="-122"/>
                <a:sym typeface="+mn-ea"/>
              </a:rPr>
              <a:t>2</a:t>
            </a:r>
            <a:r>
              <a:rPr lang="zh-CN" altLang="en-US" sz="1500" noProof="0" dirty="0">
                <a:ln>
                  <a:noFill/>
                </a:ln>
                <a:effectLst/>
                <a:uLnTx/>
                <a:uFillTx/>
                <a:latin typeface="宋体" panose="02010600030101010101" pitchFamily="2" charset="-122"/>
                <a:ea typeface="宋体" panose="02010600030101010101" pitchFamily="2" charset="-122"/>
                <a:sym typeface="+mn-ea"/>
              </a:rPr>
              <a:t>）</a:t>
            </a:r>
            <a:r>
              <a:rPr lang="zh-CN" altLang="zh-CN" sz="1500" noProof="0" dirty="0">
                <a:ln>
                  <a:noFill/>
                </a:ln>
                <a:effectLst/>
                <a:uLnTx/>
                <a:uFillTx/>
                <a:latin typeface="宋体" panose="02010600030101010101" pitchFamily="2" charset="-122"/>
                <a:ea typeface="宋体" panose="02010600030101010101" pitchFamily="2" charset="-122"/>
                <a:sym typeface="+mn-ea"/>
              </a:rPr>
              <a:t>串行通信</a:t>
            </a:r>
            <a:r>
              <a:rPr lang="zh-CN" altLang="en-US" sz="1500" noProof="0" dirty="0">
                <a:ln>
                  <a:noFill/>
                </a:ln>
                <a:effectLst/>
                <a:uLnTx/>
                <a:uFillTx/>
                <a:latin typeface="宋体" panose="02010600030101010101" pitchFamily="2" charset="-122"/>
                <a:ea typeface="宋体" panose="02010600030101010101" pitchFamily="2" charset="-122"/>
                <a:sym typeface="+mn-ea"/>
              </a:rPr>
              <a:t>：</a:t>
            </a:r>
            <a:r>
              <a:rPr lang="zh-CN" altLang="zh-CN" sz="1500" noProof="0" dirty="0">
                <a:ln>
                  <a:noFill/>
                </a:ln>
                <a:effectLst/>
                <a:uLnTx/>
                <a:uFillTx/>
                <a:latin typeface="宋体" panose="02010600030101010101" pitchFamily="2" charset="-122"/>
                <a:ea typeface="宋体" panose="02010600030101010101" pitchFamily="2" charset="-122"/>
                <a:sym typeface="+mn-ea"/>
              </a:rPr>
              <a:t>将数字码元序列以串行方式一个码元一个码元地在一条信道上传输，远距离传输通</a:t>
            </a:r>
            <a:r>
              <a:rPr lang="zh-CN" altLang="en-US" sz="1500" noProof="0" dirty="0">
                <a:ln>
                  <a:noFill/>
                </a:ln>
                <a:effectLst/>
                <a:uLnTx/>
                <a:uFillTx/>
                <a:latin typeface="宋体" panose="02010600030101010101" pitchFamily="2" charset="-122"/>
                <a:ea typeface="宋体" panose="02010600030101010101" pitchFamily="2" charset="-122"/>
                <a:sym typeface="+mn-ea"/>
              </a:rPr>
              <a:t>常</a:t>
            </a:r>
            <a:r>
              <a:rPr lang="zh-CN" altLang="zh-CN" sz="1500" noProof="0" dirty="0">
                <a:ln>
                  <a:noFill/>
                </a:ln>
                <a:effectLst/>
                <a:uLnTx/>
                <a:uFillTx/>
                <a:latin typeface="宋体" panose="02010600030101010101" pitchFamily="2" charset="-122"/>
                <a:ea typeface="宋体" panose="02010600030101010101" pitchFamily="2" charset="-122"/>
                <a:sym typeface="+mn-ea"/>
              </a:rPr>
              <a:t>采用串行通信。串行通信的优点是只需要一条通信信道，所需线路铺设费用低。缺点是速度慢，需要加同步措施以解决收、发双发码组或字符的同步问题。</a:t>
            </a:r>
            <a:endParaRPr kumimoji="0" lang="zh-CN" altLang="zh-CN" sz="15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mn-cs"/>
            </a:endParaRPr>
          </a:p>
          <a:p>
            <a:pPr marL="342900" marR="0" lvl="0" indent="-34290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defRPr/>
            </a:pPr>
            <a:endParaRPr kumimoji="0" lang="zh-CN" altLang="zh-CN" sz="3200" b="0" i="0" u="none" strike="noStrike" kern="1200" cap="none" spc="0" normalizeH="0" baseline="0" noProof="0" dirty="0">
              <a:ln>
                <a:noFill/>
              </a:ln>
              <a:solidFill>
                <a:schemeClr val="tx1"/>
              </a:solidFill>
              <a:effectLst/>
              <a:uLnTx/>
              <a:uFillTx/>
              <a:latin typeface="+mn-lt"/>
              <a:ea typeface="宋体" panose="02010600030101010101" pitchFamily="2" charset="-122"/>
              <a:cs typeface="+mn-cs"/>
            </a:endParaRPr>
          </a:p>
          <a:p>
            <a:pPr marL="342900" marR="0" lvl="0" indent="-34290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Char char="u"/>
              <a:defRPr/>
            </a:pPr>
            <a:endParaRPr kumimoji="0" lang="zh-CN" altLang="zh-CN" sz="3200" b="0" i="0" u="none" strike="noStrike" kern="1200" cap="none" spc="0" normalizeH="0" baseline="0" noProof="0" dirty="0">
              <a:ln>
                <a:noFill/>
              </a:ln>
              <a:solidFill>
                <a:schemeClr val="tx1"/>
              </a:solidFill>
              <a:effectLst/>
              <a:uLnTx/>
              <a:uFillTx/>
              <a:latin typeface="+mn-lt"/>
              <a:ea typeface="宋体" panose="02010600030101010101" pitchFamily="2" charset="-122"/>
              <a:cs typeface="+mn-cs"/>
            </a:endParaRPr>
          </a:p>
          <a:p>
            <a:pPr marL="342900" marR="0" lvl="0" indent="-34290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defRPr/>
            </a:pPr>
            <a:endParaRPr kumimoji="0" lang="zh-CN" altLang="zh-CN" sz="2000" b="0" i="0" u="none" strike="noStrike" kern="1200" cap="none" spc="0" normalizeH="0" baseline="0" noProof="0" dirty="0">
              <a:ln>
                <a:noFill/>
              </a:ln>
              <a:solidFill>
                <a:schemeClr val="tx1"/>
              </a:solidFill>
              <a:effectLst/>
              <a:uLnTx/>
              <a:uFillTx/>
              <a:latin typeface="+mn-lt"/>
              <a:ea typeface="宋体" panose="02010600030101010101" pitchFamily="2" charset="-122"/>
              <a:cs typeface="+mn-cs"/>
            </a:endParaRPr>
          </a:p>
        </p:txBody>
      </p:sp>
      <p:sp>
        <p:nvSpPr>
          <p:cNvPr id="97284" name="Rectangle 10"/>
          <p:cNvSpPr/>
          <p:nvPr/>
        </p:nvSpPr>
        <p:spPr>
          <a:xfrm>
            <a:off x="0" y="0"/>
            <a:ext cx="9144000" cy="0"/>
          </a:xfrm>
          <a:prstGeom prst="rect">
            <a:avLst/>
          </a:prstGeom>
          <a:noFill/>
          <a:ln w="9525">
            <a:noFill/>
          </a:ln>
        </p:spPr>
        <p:txBody>
          <a:bodyPr wrap="none" anchor="ctr" anchorCtr="0">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kern="1200">
                <a:solidFill>
                  <a:schemeClr val="tx1"/>
                </a:solidFill>
                <a:latin typeface="Arial" panose="020B0604020202020204" pitchFamily="34" charset="0"/>
                <a:ea typeface="+mn-ea"/>
                <a:cs typeface="+mn-cs"/>
              </a:defRPr>
            </a:lvl2pPr>
            <a:lvl3pPr marL="1143000" indent="-228600" algn="l" rtl="0" eaLnBrk="0" fontAlgn="base" hangingPunct="0">
              <a:spcBef>
                <a:spcPct val="20000"/>
              </a:spcBef>
              <a:spcAft>
                <a:spcPct val="0"/>
              </a:spcAft>
              <a:buClr>
                <a:schemeClr val="tx1"/>
              </a:buClr>
              <a:buChar char="•"/>
              <a:defRPr sz="2400" kern="1200">
                <a:solidFill>
                  <a:schemeClr val="tx1"/>
                </a:solidFill>
                <a:latin typeface="Arial" panose="020B0604020202020204" pitchFamily="34" charset="0"/>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Arial" panose="020B0604020202020204" pitchFamily="34" charset="0"/>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Arial" panose="020B0604020202020204" pitchFamily="34" charset="0"/>
                <a:ea typeface="+mn-ea"/>
                <a:cs typeface="+mn-cs"/>
              </a:defRPr>
            </a:lvl5pPr>
          </a:lstStyle>
          <a:p>
            <a:pPr marL="0" lvl="0" indent="0">
              <a:spcBef>
                <a:spcPct val="0"/>
              </a:spcBef>
              <a:buClrTx/>
              <a:buFontTx/>
              <a:buNone/>
            </a:pPr>
            <a:endParaRPr lang="zh-CN" altLang="en-US" sz="1800" dirty="0">
              <a:latin typeface="Arial" panose="020B0604020202020204" pitchFamily="34" charset="0"/>
              <a:ea typeface="宋体" panose="02010600030101010101" pitchFamily="2" charset="-122"/>
            </a:endParaRPr>
          </a:p>
        </p:txBody>
      </p:sp>
      <p:sp>
        <p:nvSpPr>
          <p:cNvPr id="97285" name="Rectangle 2"/>
          <p:cNvSpPr/>
          <p:nvPr/>
        </p:nvSpPr>
        <p:spPr>
          <a:xfrm>
            <a:off x="0" y="0"/>
            <a:ext cx="9144000" cy="0"/>
          </a:xfrm>
          <a:prstGeom prst="rect">
            <a:avLst/>
          </a:prstGeom>
          <a:noFill/>
          <a:ln w="9525">
            <a:noFill/>
          </a:ln>
        </p:spPr>
        <p:txBody>
          <a:bodyPr wrap="none" anchor="ctr" anchorCtr="0">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kern="1200">
                <a:solidFill>
                  <a:schemeClr val="tx1"/>
                </a:solidFill>
                <a:latin typeface="Arial" panose="020B0604020202020204" pitchFamily="34" charset="0"/>
                <a:ea typeface="+mn-ea"/>
                <a:cs typeface="+mn-cs"/>
              </a:defRPr>
            </a:lvl2pPr>
            <a:lvl3pPr marL="1143000" indent="-228600" algn="l" rtl="0" eaLnBrk="0" fontAlgn="base" hangingPunct="0">
              <a:spcBef>
                <a:spcPct val="20000"/>
              </a:spcBef>
              <a:spcAft>
                <a:spcPct val="0"/>
              </a:spcAft>
              <a:buClr>
                <a:schemeClr val="tx1"/>
              </a:buClr>
              <a:buChar char="•"/>
              <a:defRPr sz="2400" kern="1200">
                <a:solidFill>
                  <a:schemeClr val="tx1"/>
                </a:solidFill>
                <a:latin typeface="Arial" panose="020B0604020202020204" pitchFamily="34" charset="0"/>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Arial" panose="020B0604020202020204" pitchFamily="34" charset="0"/>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Arial" panose="020B0604020202020204" pitchFamily="34" charset="0"/>
                <a:ea typeface="+mn-ea"/>
                <a:cs typeface="+mn-cs"/>
              </a:defRPr>
            </a:lvl5pPr>
          </a:lstStyle>
          <a:p>
            <a:pPr marL="0" lvl="0" indent="0">
              <a:spcBef>
                <a:spcPct val="0"/>
              </a:spcBef>
              <a:buClrTx/>
              <a:buFontTx/>
              <a:buNone/>
            </a:pPr>
            <a:endParaRPr lang="zh-CN" altLang="en-US" sz="1800" dirty="0">
              <a:latin typeface="Arial" panose="020B0604020202020204" pitchFamily="34" charset="0"/>
              <a:ea typeface="宋体" panose="02010600030101010101" pitchFamily="2" charset="-122"/>
            </a:endParaRPr>
          </a:p>
        </p:txBody>
      </p:sp>
      <p:sp>
        <p:nvSpPr>
          <p:cNvPr id="97286" name="Rectangle 2"/>
          <p:cNvSpPr/>
          <p:nvPr/>
        </p:nvSpPr>
        <p:spPr>
          <a:xfrm>
            <a:off x="0" y="0"/>
            <a:ext cx="9144000" cy="0"/>
          </a:xfrm>
          <a:prstGeom prst="rect">
            <a:avLst/>
          </a:prstGeom>
          <a:noFill/>
          <a:ln w="9525">
            <a:noFill/>
          </a:ln>
        </p:spPr>
        <p:txBody>
          <a:bodyPr wrap="none" anchor="ctr" anchorCtr="0">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kern="1200">
                <a:solidFill>
                  <a:schemeClr val="tx1"/>
                </a:solidFill>
                <a:latin typeface="Arial" panose="020B0604020202020204" pitchFamily="34" charset="0"/>
                <a:ea typeface="+mn-ea"/>
                <a:cs typeface="+mn-cs"/>
              </a:defRPr>
            </a:lvl2pPr>
            <a:lvl3pPr marL="1143000" indent="-228600" algn="l" rtl="0" eaLnBrk="0" fontAlgn="base" hangingPunct="0">
              <a:spcBef>
                <a:spcPct val="20000"/>
              </a:spcBef>
              <a:spcAft>
                <a:spcPct val="0"/>
              </a:spcAft>
              <a:buClr>
                <a:schemeClr val="tx1"/>
              </a:buClr>
              <a:buChar char="•"/>
              <a:defRPr sz="2400" kern="1200">
                <a:solidFill>
                  <a:schemeClr val="tx1"/>
                </a:solidFill>
                <a:latin typeface="Arial" panose="020B0604020202020204" pitchFamily="34" charset="0"/>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Arial" panose="020B0604020202020204" pitchFamily="34" charset="0"/>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Arial" panose="020B0604020202020204" pitchFamily="34" charset="0"/>
                <a:ea typeface="+mn-ea"/>
                <a:cs typeface="+mn-cs"/>
              </a:defRPr>
            </a:lvl5pPr>
          </a:lstStyle>
          <a:p>
            <a:pPr marL="0" lvl="0" indent="0">
              <a:spcBef>
                <a:spcPct val="0"/>
              </a:spcBef>
              <a:buClrTx/>
              <a:buFontTx/>
              <a:buNone/>
            </a:pPr>
            <a:endParaRPr lang="zh-CN" altLang="en-US" sz="1800" dirty="0">
              <a:latin typeface="Arial" panose="020B0604020202020204" pitchFamily="34" charset="0"/>
              <a:ea typeface="宋体" panose="02010600030101010101" pitchFamily="2" charset="-122"/>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p:cNvSpPr>
          <p:nvPr>
            <p:ph type="title"/>
          </p:nvPr>
        </p:nvSpPr>
        <p:spPr/>
        <p:txBody>
          <a:bodyPr vert="horz" wrap="square" lIns="91440" tIns="45720" rIns="91440" bIns="45720" anchor="ctr" anchorCtr="0"/>
          <a:lstStyle/>
          <a:p>
            <a:pPr eaLnBrk="1" hangingPunct="1"/>
            <a:r>
              <a:rPr lang="zh-CN" altLang="en-US" sz="3200" dirty="0">
                <a:latin typeface="Times New Roman" panose="02020603050405020304" pitchFamily="18" charset="0"/>
                <a:ea typeface="宋体" panose="02010600030101010101" pitchFamily="2" charset="-122"/>
                <a:sym typeface="+mn-ea"/>
              </a:rPr>
              <a:t>第四章  通信技术基础知识</a:t>
            </a:r>
            <a:endParaRPr lang="zh-CN" altLang="en-US" sz="3200" dirty="0">
              <a:latin typeface="Times New Roman" panose="02020603050405020304" pitchFamily="18" charset="0"/>
              <a:ea typeface="宋体" panose="02010600030101010101" pitchFamily="2" charset="-122"/>
            </a:endParaRPr>
          </a:p>
        </p:txBody>
      </p:sp>
      <p:sp>
        <p:nvSpPr>
          <p:cNvPr id="101379" name="Rectangle 3"/>
          <p:cNvSpPr>
            <a:spLocks noGrp="1" noChangeArrowheads="1"/>
          </p:cNvSpPr>
          <p:nvPr>
            <p:ph idx="1"/>
          </p:nvPr>
        </p:nvSpPr>
        <p:spPr/>
        <p:txBody>
          <a:bodyPr vert="horz" wrap="square" lIns="91440" tIns="45720" rIns="91440" bIns="45720" numCol="1" anchor="t" anchorCtr="0" compatLnSpc="1"/>
          <a:lstStyle/>
          <a:p>
            <a:pPr marL="342900" marR="0" lvl="0" indent="-34290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Char char="v"/>
              <a:defRPr/>
            </a:pPr>
            <a:r>
              <a:rPr kumimoji="0" lang="zh-CN" altLang="zh-CN" sz="1600" b="1"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mn-cs"/>
              </a:rPr>
              <a:t>通信系统的性能指标</a:t>
            </a:r>
          </a:p>
          <a:p>
            <a:pPr marL="0" marR="0" lvl="0" indent="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None/>
              <a:defRPr/>
            </a:pPr>
            <a:r>
              <a:rPr kumimoji="0" lang="en-US"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mn-cs"/>
              </a:rPr>
              <a:t>    </a:t>
            </a:r>
            <a:r>
              <a:rPr kumimoji="0" lang="zh-CN"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mn-cs"/>
              </a:rPr>
              <a:t>在设计和评价一个通信系统时，需要建立一套能反映系统各方面性能的指标体系。性能指标也成质量指标，他们是从整个系统的角度综合提出的。尽管不同的通信业务对系统性能的要求不尽相同，但</a:t>
            </a:r>
            <a:r>
              <a:rPr kumimoji="0" lang="zh-CN"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mn-cs"/>
              </a:rPr>
              <a:t>从研究信息传输的角度来说，有效性和可靠性是通信系统的主要性能指标。</a:t>
            </a:r>
          </a:p>
          <a:p>
            <a:pPr marL="0" marR="0" lvl="0" indent="-342900" algn="just" defTabSz="914400" rtl="0" eaLnBrk="0" fontAlgn="base" latinLnBrk="0" hangingPunct="0">
              <a:lnSpc>
                <a:spcPct val="100000"/>
              </a:lnSpc>
              <a:spcBef>
                <a:spcPts val="0"/>
              </a:spcBef>
              <a:spcAft>
                <a:spcPct val="0"/>
              </a:spcAft>
              <a:buClr>
                <a:schemeClr val="hlink"/>
              </a:buClr>
              <a:buSzTx/>
              <a:buFont typeface="Wingdings" panose="05000000000000000000" pitchFamily="2" charset="2"/>
              <a:buNone/>
              <a:defRPr/>
            </a:pPr>
            <a:r>
              <a:rPr kumimoji="0" lang="en-US"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mn-cs"/>
              </a:rPr>
              <a:t>1</a:t>
            </a:r>
            <a:r>
              <a:rPr kumimoji="0" lang="zh-CN" altLang="en-US"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mn-cs"/>
              </a:rPr>
              <a:t>）</a:t>
            </a:r>
            <a:r>
              <a:rPr kumimoji="0" lang="zh-CN"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mn-cs"/>
              </a:rPr>
              <a:t>有效性：有效性是指在给定时间内所传输的信息内容的多少，或者说是传输的“速度”问题即传输一定信息量所占用的频带宽度，频带利用率；有效性指标：用单位时间传送的信息量来衡量，传送信息量越大，有效性越好；</a:t>
            </a:r>
          </a:p>
          <a:p>
            <a:pPr marL="0" marR="0" lvl="0" indent="-342900" algn="just" defTabSz="914400" rtl="0" eaLnBrk="0" fontAlgn="base" latinLnBrk="0" hangingPunct="0">
              <a:lnSpc>
                <a:spcPct val="100000"/>
              </a:lnSpc>
              <a:spcBef>
                <a:spcPts val="0"/>
              </a:spcBef>
              <a:spcAft>
                <a:spcPct val="0"/>
              </a:spcAft>
              <a:buClr>
                <a:schemeClr val="hlink"/>
              </a:buClr>
              <a:buSzTx/>
              <a:buFont typeface="Wingdings" panose="05000000000000000000" pitchFamily="2" charset="2"/>
              <a:buNone/>
              <a:defRPr/>
            </a:pPr>
            <a:r>
              <a:rPr kumimoji="0" lang="en-US"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mn-cs"/>
              </a:rPr>
              <a:t>2</a:t>
            </a:r>
            <a:r>
              <a:rPr kumimoji="0" lang="zh-CN" altLang="en-US"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mn-cs"/>
              </a:rPr>
              <a:t>）</a:t>
            </a:r>
            <a:r>
              <a:rPr kumimoji="0" lang="zh-CN"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mn-cs"/>
              </a:rPr>
              <a:t>可靠性：传输信息的准确程度，也就是传输的“质量”问题。可靠性指标：用接收端最终输出信噪比来度量，信噪比越大，可靠性越好。</a:t>
            </a:r>
          </a:p>
          <a:p>
            <a:pPr marL="342900" marR="0" lvl="0" indent="-34290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defRPr/>
            </a:pPr>
            <a:endParaRPr kumimoji="0" lang="zh-CN" altLang="zh-CN" sz="3200" b="0" i="0" u="none" strike="noStrike" kern="1200" cap="none" spc="0" normalizeH="0" baseline="0" noProof="0" dirty="0">
              <a:ln>
                <a:noFill/>
              </a:ln>
              <a:solidFill>
                <a:schemeClr val="tx1"/>
              </a:solidFill>
              <a:effectLst/>
              <a:uLnTx/>
              <a:uFillTx/>
              <a:latin typeface="+mn-lt"/>
              <a:ea typeface="宋体" panose="02010600030101010101" pitchFamily="2" charset="-122"/>
              <a:cs typeface="+mn-cs"/>
            </a:endParaRPr>
          </a:p>
          <a:p>
            <a:pPr marL="342900" marR="0" lvl="0" indent="-34290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defRPr/>
            </a:pPr>
            <a:endParaRPr kumimoji="0" lang="zh-CN" altLang="zh-CN" sz="2000" b="0" i="0" u="none" strike="noStrike" kern="1200" cap="none" spc="0" normalizeH="0" baseline="0" noProof="0" dirty="0">
              <a:ln>
                <a:noFill/>
              </a:ln>
              <a:solidFill>
                <a:schemeClr val="tx1"/>
              </a:solidFill>
              <a:effectLst/>
              <a:uLnTx/>
              <a:uFillTx/>
              <a:latin typeface="+mn-lt"/>
              <a:ea typeface="宋体" panose="02010600030101010101" pitchFamily="2" charset="-122"/>
              <a:cs typeface="+mn-cs"/>
            </a:endParaRPr>
          </a:p>
        </p:txBody>
      </p:sp>
      <p:sp>
        <p:nvSpPr>
          <p:cNvPr id="99332" name="Rectangle 10"/>
          <p:cNvSpPr/>
          <p:nvPr/>
        </p:nvSpPr>
        <p:spPr>
          <a:xfrm>
            <a:off x="0" y="0"/>
            <a:ext cx="9144000" cy="0"/>
          </a:xfrm>
          <a:prstGeom prst="rect">
            <a:avLst/>
          </a:prstGeom>
          <a:noFill/>
          <a:ln w="9525">
            <a:noFill/>
          </a:ln>
        </p:spPr>
        <p:txBody>
          <a:bodyPr wrap="none" anchor="ctr" anchorCtr="0">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kern="1200">
                <a:solidFill>
                  <a:schemeClr val="tx1"/>
                </a:solidFill>
                <a:latin typeface="Arial" panose="020B0604020202020204" pitchFamily="34" charset="0"/>
                <a:ea typeface="+mn-ea"/>
                <a:cs typeface="+mn-cs"/>
              </a:defRPr>
            </a:lvl2pPr>
            <a:lvl3pPr marL="1143000" indent="-228600" algn="l" rtl="0" eaLnBrk="0" fontAlgn="base" hangingPunct="0">
              <a:spcBef>
                <a:spcPct val="20000"/>
              </a:spcBef>
              <a:spcAft>
                <a:spcPct val="0"/>
              </a:spcAft>
              <a:buClr>
                <a:schemeClr val="tx1"/>
              </a:buClr>
              <a:buChar char="•"/>
              <a:defRPr sz="2400" kern="1200">
                <a:solidFill>
                  <a:schemeClr val="tx1"/>
                </a:solidFill>
                <a:latin typeface="Arial" panose="020B0604020202020204" pitchFamily="34" charset="0"/>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Arial" panose="020B0604020202020204" pitchFamily="34" charset="0"/>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Arial" panose="020B0604020202020204" pitchFamily="34" charset="0"/>
                <a:ea typeface="+mn-ea"/>
                <a:cs typeface="+mn-cs"/>
              </a:defRPr>
            </a:lvl5pPr>
          </a:lstStyle>
          <a:p>
            <a:pPr marL="0" lvl="0" indent="0">
              <a:spcBef>
                <a:spcPct val="0"/>
              </a:spcBef>
              <a:buClrTx/>
              <a:buFontTx/>
              <a:buNone/>
            </a:pPr>
            <a:endParaRPr lang="zh-CN" altLang="en-US" sz="1800" dirty="0">
              <a:latin typeface="Arial" panose="020B0604020202020204" pitchFamily="34" charset="0"/>
              <a:ea typeface="宋体" panose="02010600030101010101" pitchFamily="2" charset="-122"/>
            </a:endParaRPr>
          </a:p>
        </p:txBody>
      </p:sp>
      <p:sp>
        <p:nvSpPr>
          <p:cNvPr id="99333" name="Rectangle 2"/>
          <p:cNvSpPr/>
          <p:nvPr/>
        </p:nvSpPr>
        <p:spPr>
          <a:xfrm>
            <a:off x="0" y="0"/>
            <a:ext cx="9144000" cy="0"/>
          </a:xfrm>
          <a:prstGeom prst="rect">
            <a:avLst/>
          </a:prstGeom>
          <a:noFill/>
          <a:ln w="9525">
            <a:noFill/>
          </a:ln>
        </p:spPr>
        <p:txBody>
          <a:bodyPr wrap="none" anchor="ctr" anchorCtr="0">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kern="1200">
                <a:solidFill>
                  <a:schemeClr val="tx1"/>
                </a:solidFill>
                <a:latin typeface="Arial" panose="020B0604020202020204" pitchFamily="34" charset="0"/>
                <a:ea typeface="+mn-ea"/>
                <a:cs typeface="+mn-cs"/>
              </a:defRPr>
            </a:lvl2pPr>
            <a:lvl3pPr marL="1143000" indent="-228600" algn="l" rtl="0" eaLnBrk="0" fontAlgn="base" hangingPunct="0">
              <a:spcBef>
                <a:spcPct val="20000"/>
              </a:spcBef>
              <a:spcAft>
                <a:spcPct val="0"/>
              </a:spcAft>
              <a:buClr>
                <a:schemeClr val="tx1"/>
              </a:buClr>
              <a:buChar char="•"/>
              <a:defRPr sz="2400" kern="1200">
                <a:solidFill>
                  <a:schemeClr val="tx1"/>
                </a:solidFill>
                <a:latin typeface="Arial" panose="020B0604020202020204" pitchFamily="34" charset="0"/>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Arial" panose="020B0604020202020204" pitchFamily="34" charset="0"/>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Arial" panose="020B0604020202020204" pitchFamily="34" charset="0"/>
                <a:ea typeface="+mn-ea"/>
                <a:cs typeface="+mn-cs"/>
              </a:defRPr>
            </a:lvl5pPr>
          </a:lstStyle>
          <a:p>
            <a:pPr marL="0" lvl="0" indent="0">
              <a:spcBef>
                <a:spcPct val="0"/>
              </a:spcBef>
              <a:buClrTx/>
              <a:buFontTx/>
              <a:buNone/>
            </a:pPr>
            <a:endParaRPr lang="zh-CN" altLang="en-US" sz="1800" dirty="0">
              <a:latin typeface="Arial" panose="020B0604020202020204" pitchFamily="34" charset="0"/>
              <a:ea typeface="宋体" panose="02010600030101010101" pitchFamily="2" charset="-122"/>
            </a:endParaRPr>
          </a:p>
        </p:txBody>
      </p:sp>
      <p:sp>
        <p:nvSpPr>
          <p:cNvPr id="99334" name="Rectangle 2"/>
          <p:cNvSpPr/>
          <p:nvPr/>
        </p:nvSpPr>
        <p:spPr>
          <a:xfrm>
            <a:off x="0" y="0"/>
            <a:ext cx="9144000" cy="0"/>
          </a:xfrm>
          <a:prstGeom prst="rect">
            <a:avLst/>
          </a:prstGeom>
          <a:noFill/>
          <a:ln w="9525">
            <a:noFill/>
          </a:ln>
        </p:spPr>
        <p:txBody>
          <a:bodyPr wrap="none" anchor="ctr" anchorCtr="0">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kern="1200">
                <a:solidFill>
                  <a:schemeClr val="tx1"/>
                </a:solidFill>
                <a:latin typeface="Arial" panose="020B0604020202020204" pitchFamily="34" charset="0"/>
                <a:ea typeface="+mn-ea"/>
                <a:cs typeface="+mn-cs"/>
              </a:defRPr>
            </a:lvl2pPr>
            <a:lvl3pPr marL="1143000" indent="-228600" algn="l" rtl="0" eaLnBrk="0" fontAlgn="base" hangingPunct="0">
              <a:spcBef>
                <a:spcPct val="20000"/>
              </a:spcBef>
              <a:spcAft>
                <a:spcPct val="0"/>
              </a:spcAft>
              <a:buClr>
                <a:schemeClr val="tx1"/>
              </a:buClr>
              <a:buChar char="•"/>
              <a:defRPr sz="2400" kern="1200">
                <a:solidFill>
                  <a:schemeClr val="tx1"/>
                </a:solidFill>
                <a:latin typeface="Arial" panose="020B0604020202020204" pitchFamily="34" charset="0"/>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Arial" panose="020B0604020202020204" pitchFamily="34" charset="0"/>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Arial" panose="020B0604020202020204" pitchFamily="34" charset="0"/>
                <a:ea typeface="+mn-ea"/>
                <a:cs typeface="+mn-cs"/>
              </a:defRPr>
            </a:lvl5pPr>
          </a:lstStyle>
          <a:p>
            <a:pPr marL="0" lvl="0" indent="0">
              <a:spcBef>
                <a:spcPct val="0"/>
              </a:spcBef>
              <a:buClrTx/>
              <a:buFontTx/>
              <a:buNone/>
            </a:pPr>
            <a:endParaRPr lang="zh-CN" altLang="en-US" sz="1800" dirty="0">
              <a:latin typeface="Arial" panose="020B0604020202020204" pitchFamily="34" charset="0"/>
              <a:ea typeface="宋体" panose="02010600030101010101" pitchFamily="2" charset="-122"/>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latin typeface="Times New Roman" panose="02020603050405020304" pitchFamily="18" charset="0"/>
                <a:ea typeface="宋体" panose="02010600030101010101" pitchFamily="2" charset="-122"/>
                <a:sym typeface="+mn-ea"/>
              </a:rPr>
              <a:t>第五章广播电视基础知识</a:t>
            </a:r>
          </a:p>
        </p:txBody>
      </p:sp>
      <p:sp>
        <p:nvSpPr>
          <p:cNvPr id="3" name="内容占位符 2"/>
          <p:cNvSpPr>
            <a:spLocks noGrp="1"/>
          </p:cNvSpPr>
          <p:nvPr>
            <p:ph idx="1"/>
          </p:nvPr>
        </p:nvSpPr>
        <p:spPr/>
        <p:txBody>
          <a:bodyPr/>
          <a:lstStyle/>
          <a:p>
            <a:r>
              <a:rPr lang="zh-CN" altLang="en-US" sz="1600" b="1">
                <a:latin typeface="宋体" panose="02010600030101010101" pitchFamily="2" charset="-122"/>
                <a:ea typeface="宋体" panose="02010600030101010101" pitchFamily="2" charset="-122"/>
                <a:cs typeface="宋体" panose="02010600030101010101" pitchFamily="2" charset="-122"/>
              </a:rPr>
              <a:t>广播电视</a:t>
            </a:r>
          </a:p>
          <a:p>
            <a:pPr marL="0" indent="0">
              <a:buNone/>
            </a:pPr>
            <a:r>
              <a:rPr lang="en-US" altLang="zh-CN" sz="1600">
                <a:latin typeface="宋体" panose="02010600030101010101" pitchFamily="2" charset="-122"/>
                <a:ea typeface="宋体" panose="02010600030101010101" pitchFamily="2" charset="-122"/>
                <a:cs typeface="宋体" panose="02010600030101010101" pitchFamily="2" charset="-122"/>
              </a:rPr>
              <a:t>  </a:t>
            </a:r>
            <a:r>
              <a:rPr lang="zh-CN" altLang="en-US" sz="1600">
                <a:latin typeface="宋体" panose="02010600030101010101" pitchFamily="2" charset="-122"/>
                <a:ea typeface="宋体" panose="02010600030101010101" pitchFamily="2" charset="-122"/>
                <a:cs typeface="宋体" panose="02010600030101010101" pitchFamily="2" charset="-122"/>
              </a:rPr>
              <a:t>广播电视技术是泛指采用信息处理与生成、传输、存储、检测、显示等技术实现视音频信号以及数据的采集、制作、存储、播出、分发、传输、检测、管理、接收等功能的技术总称。</a:t>
            </a:r>
          </a:p>
          <a:p>
            <a:pPr marL="0" indent="0">
              <a:buNone/>
            </a:pPr>
            <a:r>
              <a:rPr lang="en-US" altLang="zh-CN" sz="1600">
                <a:latin typeface="宋体" panose="02010600030101010101" pitchFamily="2" charset="-122"/>
                <a:ea typeface="宋体" panose="02010600030101010101" pitchFamily="2" charset="-122"/>
                <a:cs typeface="宋体" panose="02010600030101010101" pitchFamily="2" charset="-122"/>
              </a:rPr>
              <a:t>  </a:t>
            </a:r>
            <a:r>
              <a:rPr lang="zh-CN" altLang="en-US" sz="1600">
                <a:latin typeface="宋体" panose="02010600030101010101" pitchFamily="2" charset="-122"/>
                <a:ea typeface="宋体" panose="02010600030101010101" pitchFamily="2" charset="-122"/>
                <a:cs typeface="宋体" panose="02010600030101010101" pitchFamily="2" charset="-122"/>
              </a:rPr>
              <a:t>广播电视技术融合了数字信息处理技术、计算机技术、数字通信与网络技术等技术，具有数字化、网络化、信息化的特点。</a:t>
            </a:r>
          </a:p>
          <a:p>
            <a:pPr marL="0" indent="0">
              <a:buNone/>
            </a:pPr>
            <a:r>
              <a:rPr lang="en-US" altLang="zh-CN" sz="1600">
                <a:latin typeface="宋体" panose="02010600030101010101" pitchFamily="2" charset="-122"/>
                <a:ea typeface="宋体" panose="02010600030101010101" pitchFamily="2" charset="-122"/>
                <a:cs typeface="宋体" panose="02010600030101010101" pitchFamily="2" charset="-122"/>
              </a:rPr>
              <a:t>  </a:t>
            </a:r>
            <a:r>
              <a:rPr lang="zh-CN" altLang="en-US" sz="1600">
                <a:latin typeface="宋体" panose="02010600030101010101" pitchFamily="2" charset="-122"/>
                <a:ea typeface="宋体" panose="02010600030101010101" pitchFamily="2" charset="-122"/>
                <a:cs typeface="宋体" panose="02010600030101010101" pitchFamily="2" charset="-122"/>
              </a:rPr>
              <a:t>广播电视系统各部分的作用：</a:t>
            </a:r>
          </a:p>
          <a:p>
            <a:pPr marL="0" indent="0">
              <a:buNone/>
            </a:pPr>
            <a:r>
              <a:rPr lang="zh-CN" altLang="en-US" sz="1600">
                <a:latin typeface="宋体" panose="02010600030101010101" pitchFamily="2" charset="-122"/>
                <a:ea typeface="宋体" panose="02010600030101010101" pitchFamily="2" charset="-122"/>
                <a:cs typeface="宋体" panose="02010600030101010101" pitchFamily="2" charset="-122"/>
              </a:rPr>
              <a:t>1）节目制作与播出:利用必要的广播电视设备及技术手段制作出符合标准的广播电视节目信号，并按一定的时间顺序(节目表)将其播出到发送传输端。</a:t>
            </a:r>
          </a:p>
          <a:p>
            <a:pPr marL="0" indent="0">
              <a:buNone/>
            </a:pPr>
            <a:r>
              <a:rPr lang="zh-CN" altLang="en-US" sz="1600">
                <a:latin typeface="宋体" panose="02010600030101010101" pitchFamily="2" charset="-122"/>
                <a:ea typeface="宋体" panose="02010600030101010101" pitchFamily="2" charset="-122"/>
                <a:cs typeface="宋体" panose="02010600030101010101" pitchFamily="2" charset="-122"/>
              </a:rPr>
              <a:t>2）发送与传输:将广播电视节目信号进行一定的技术处理(如编码、调制等)后，经过某种传输方式(如地面射频传输、卫星广播、有线传输等)传送到接收端。</a:t>
            </a:r>
          </a:p>
          <a:p>
            <a:pPr marL="0" indent="0">
              <a:buNone/>
            </a:pPr>
            <a:r>
              <a:rPr lang="zh-CN" altLang="en-US" sz="1600">
                <a:latin typeface="宋体" panose="02010600030101010101" pitchFamily="2" charset="-122"/>
                <a:ea typeface="宋体" panose="02010600030101010101" pitchFamily="2" charset="-122"/>
                <a:cs typeface="宋体" panose="02010600030101010101" pitchFamily="2" charset="-122"/>
              </a:rPr>
              <a:t>3）接收与重现:接收广播电视节目信号，并对其进行必要的处理和变换，最终还原成图像及声音。</a:t>
            </a:r>
          </a:p>
        </p:txBody>
      </p:sp>
      <p:pic>
        <p:nvPicPr>
          <p:cNvPr id="4" name="图片 3"/>
          <p:cNvPicPr>
            <a:picLocks noChangeAspect="1"/>
          </p:cNvPicPr>
          <p:nvPr>
            <p:custDataLst>
              <p:tags r:id="rId1"/>
            </p:custDataLst>
          </p:nvPr>
        </p:nvPicPr>
        <p:blipFill>
          <a:blip r:embed="rId3"/>
          <a:stretch>
            <a:fillRect/>
          </a:stretch>
        </p:blipFill>
        <p:spPr>
          <a:xfrm>
            <a:off x="2411730" y="4581525"/>
            <a:ext cx="3589020" cy="1905635"/>
          </a:xfrm>
          <a:prstGeom prst="rect">
            <a:avLst/>
          </a:prstGeom>
          <a:noFill/>
          <a:ln>
            <a:noFill/>
          </a:ln>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latin typeface="Times New Roman" panose="02020603050405020304" pitchFamily="18" charset="0"/>
                <a:ea typeface="宋体" panose="02010600030101010101" pitchFamily="2" charset="-122"/>
                <a:sym typeface="+mn-ea"/>
              </a:rPr>
              <a:t>第五章广播电视基础知识</a:t>
            </a:r>
            <a:endParaRPr lang="zh-CN" altLang="en-US"/>
          </a:p>
        </p:txBody>
      </p:sp>
      <p:sp>
        <p:nvSpPr>
          <p:cNvPr id="3" name="内容占位符 2"/>
          <p:cNvSpPr>
            <a:spLocks noGrp="1"/>
          </p:cNvSpPr>
          <p:nvPr>
            <p:ph idx="1"/>
          </p:nvPr>
        </p:nvSpPr>
        <p:spPr/>
        <p:txBody>
          <a:bodyPr/>
          <a:lstStyle/>
          <a:p>
            <a:r>
              <a:rPr lang="zh-CN" altLang="en-US" sz="1600">
                <a:latin typeface="宋体" panose="02010600030101010101" pitchFamily="2" charset="-122"/>
                <a:ea typeface="宋体" panose="02010600030101010101" pitchFamily="2" charset="-122"/>
                <a:cs typeface="宋体" panose="02010600030101010101" pitchFamily="2" charset="-122"/>
              </a:rPr>
              <a:t>广播电视节目制作中心</a:t>
            </a:r>
          </a:p>
          <a:p>
            <a:pPr marL="0" indent="0">
              <a:buNone/>
            </a:pPr>
            <a:r>
              <a:rPr lang="zh-CN" altLang="en-US" sz="1600">
                <a:latin typeface="宋体" panose="02010600030101010101" pitchFamily="2" charset="-122"/>
                <a:ea typeface="宋体" panose="02010600030101010101" pitchFamily="2" charset="-122"/>
                <a:cs typeface="宋体" panose="02010600030101010101" pitchFamily="2" charset="-122"/>
              </a:rPr>
              <a:t>1）内容采集子系统</a:t>
            </a:r>
          </a:p>
          <a:p>
            <a:pPr marL="0" indent="0">
              <a:buNone/>
            </a:pPr>
            <a:r>
              <a:rPr lang="zh-CN" altLang="en-US" sz="1600">
                <a:latin typeface="宋体" panose="02010600030101010101" pitchFamily="2" charset="-122"/>
                <a:ea typeface="宋体" panose="02010600030101010101" pitchFamily="2" charset="-122"/>
                <a:cs typeface="宋体" panose="02010600030101010101" pitchFamily="2" charset="-122"/>
              </a:rPr>
              <a:t>主要由收录模块、素材上载模块、互联网采集模块、外部系统导入模块等组成。上载模块负责自采信号的录入。收录模块收录来自卫星、有线和无线传输网络的素材。互联网采集模块网络搜集媒体文件，进行必要整理、转换、补充元数据后传送给内容采编子系统。</a:t>
            </a:r>
          </a:p>
          <a:p>
            <a:pPr marL="0" indent="0">
              <a:buNone/>
            </a:pPr>
            <a:r>
              <a:rPr lang="zh-CN" altLang="en-US" sz="1600">
                <a:latin typeface="宋体" panose="02010600030101010101" pitchFamily="2" charset="-122"/>
                <a:ea typeface="宋体" panose="02010600030101010101" pitchFamily="2" charset="-122"/>
                <a:cs typeface="宋体" panose="02010600030101010101" pitchFamily="2" charset="-122"/>
              </a:rPr>
              <a:t>(2)内容制作子系统</a:t>
            </a:r>
          </a:p>
          <a:p>
            <a:pPr marL="0" indent="0">
              <a:buNone/>
            </a:pPr>
            <a:r>
              <a:rPr lang="zh-CN" altLang="en-US" sz="1600">
                <a:latin typeface="宋体" panose="02010600030101010101" pitchFamily="2" charset="-122"/>
                <a:ea typeface="宋体" panose="02010600030101010101" pitchFamily="2" charset="-122"/>
                <a:cs typeface="宋体" panose="02010600030101010101" pitchFamily="2" charset="-122"/>
              </a:rPr>
              <a:t>负责制作格式媒体文件的编辑，主要包括时间线编辑、配音、特效、字幕、审片等功能。</a:t>
            </a:r>
          </a:p>
          <a:p>
            <a:pPr marL="0" indent="0">
              <a:buNone/>
            </a:pPr>
            <a:r>
              <a:rPr lang="zh-CN" altLang="en-US" sz="1600">
                <a:latin typeface="宋体" panose="02010600030101010101" pitchFamily="2" charset="-122"/>
                <a:ea typeface="宋体" panose="02010600030101010101" pitchFamily="2" charset="-122"/>
                <a:cs typeface="宋体" panose="02010600030101010101" pitchFamily="2" charset="-122"/>
              </a:rPr>
              <a:t>运营发布平台</a:t>
            </a:r>
          </a:p>
          <a:p>
            <a:pPr marL="0" indent="0">
              <a:buNone/>
            </a:pPr>
            <a:r>
              <a:rPr lang="zh-CN" altLang="en-US" sz="1600">
                <a:latin typeface="宋体" panose="02010600030101010101" pitchFamily="2" charset="-122"/>
                <a:ea typeface="宋体" panose="02010600030101010101" pitchFamily="2" charset="-122"/>
                <a:cs typeface="宋体" panose="02010600030101010101" pitchFamily="2" charset="-122"/>
              </a:rPr>
              <a:t>1）运营支撑与后台管理</a:t>
            </a:r>
          </a:p>
          <a:p>
            <a:pPr marL="0" indent="0">
              <a:buNone/>
            </a:pPr>
            <a:r>
              <a:rPr lang="zh-CN" altLang="en-US" sz="1600">
                <a:latin typeface="宋体" panose="02010600030101010101" pitchFamily="2" charset="-122"/>
                <a:ea typeface="宋体" panose="02010600030101010101" pitchFamily="2" charset="-122"/>
                <a:cs typeface="宋体" panose="02010600030101010101" pitchFamily="2" charset="-122"/>
              </a:rPr>
              <a:t>它是实现发布运营平台后台的管理和服务提供的基础平台，提供对相关业务的支撑服务，涵盖信号发布管理、广告管理、用户管理、数字版权管理等业务。</a:t>
            </a:r>
          </a:p>
          <a:p>
            <a:pPr marL="0" indent="0">
              <a:buNone/>
            </a:pPr>
            <a:r>
              <a:rPr lang="zh-CN" altLang="en-US" sz="1600">
                <a:latin typeface="宋体" panose="02010600030101010101" pitchFamily="2" charset="-122"/>
                <a:ea typeface="宋体" panose="02010600030101010101" pitchFamily="2" charset="-122"/>
                <a:cs typeface="宋体" panose="02010600030101010101" pitchFamily="2" charset="-122"/>
              </a:rPr>
              <a:t>2）统一数据访问服务</a:t>
            </a:r>
          </a:p>
          <a:p>
            <a:pPr marL="0" indent="0">
              <a:buNone/>
            </a:pPr>
            <a:r>
              <a:rPr lang="zh-CN" altLang="en-US" sz="1600">
                <a:latin typeface="宋体" panose="02010600030101010101" pitchFamily="2" charset="-122"/>
                <a:ea typeface="宋体" panose="02010600030101010101" pitchFamily="2" charset="-122"/>
                <a:cs typeface="宋体" panose="02010600030101010101" pitchFamily="2" charset="-122"/>
              </a:rPr>
              <a:t>面向媒体融合服务的核心平台，主要负责各个发布平台的业务请求与底层各种系统之间的业务逻辑转换。</a:t>
            </a:r>
          </a:p>
          <a:p>
            <a:pPr marL="0" indent="0">
              <a:buNone/>
            </a:pPr>
            <a:r>
              <a:rPr lang="zh-CN" altLang="en-US" sz="1600">
                <a:latin typeface="宋体" panose="02010600030101010101" pitchFamily="2" charset="-122"/>
                <a:ea typeface="宋体" panose="02010600030101010101" pitchFamily="2" charset="-122"/>
                <a:cs typeface="宋体" panose="02010600030101010101" pitchFamily="2" charset="-122"/>
              </a:rPr>
              <a:t>3）前端发布平台</a:t>
            </a:r>
          </a:p>
          <a:p>
            <a:pPr marL="0" indent="0">
              <a:buNone/>
            </a:pPr>
            <a:r>
              <a:rPr lang="zh-CN" altLang="en-US" sz="1600">
                <a:latin typeface="宋体" panose="02010600030101010101" pitchFamily="2" charset="-122"/>
                <a:ea typeface="宋体" panose="02010600030101010101" pitchFamily="2" charset="-122"/>
                <a:cs typeface="宋体" panose="02010600030101010101" pitchFamily="2" charset="-122"/>
              </a:rPr>
              <a:t>前端发布平台包含了的发布功能，里面包含了门户、直播、点播、社区、个人中心等。</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第五章广播电视基础知识</a:t>
            </a:r>
          </a:p>
        </p:txBody>
      </p:sp>
      <p:sp>
        <p:nvSpPr>
          <p:cNvPr id="3" name="内容占位符 2"/>
          <p:cNvSpPr>
            <a:spLocks noGrp="1"/>
          </p:cNvSpPr>
          <p:nvPr>
            <p:ph idx="1"/>
          </p:nvPr>
        </p:nvSpPr>
        <p:spPr/>
        <p:txBody>
          <a:bodyPr/>
          <a:lstStyle/>
          <a:p>
            <a:r>
              <a:rPr lang="zh-CN" altLang="en-US" sz="1600">
                <a:latin typeface="宋体" panose="02010600030101010101" pitchFamily="2" charset="-122"/>
                <a:ea typeface="宋体" panose="02010600030101010101" pitchFamily="2" charset="-122"/>
                <a:cs typeface="宋体" panose="02010600030101010101" pitchFamily="2" charset="-122"/>
              </a:rPr>
              <a:t>分发传输网络</a:t>
            </a:r>
          </a:p>
          <a:p>
            <a:pPr marL="0" indent="0">
              <a:buNone/>
            </a:pPr>
            <a:r>
              <a:rPr lang="zh-CN" altLang="en-US" sz="1600">
                <a:latin typeface="宋体" panose="02010600030101010101" pitchFamily="2" charset="-122"/>
                <a:ea typeface="宋体" panose="02010600030101010101" pitchFamily="2" charset="-122"/>
                <a:cs typeface="宋体" panose="02010600030101010101" pitchFamily="2" charset="-122"/>
              </a:rPr>
              <a:t>1）内容分发网络内容分发网络(CDN)是一种新型网络构建方式，为在传统的IP网络发布媒体内容优化设计了网络覆盖层。</a:t>
            </a:r>
          </a:p>
          <a:p>
            <a:pPr marL="0" indent="0">
              <a:buNone/>
            </a:pPr>
            <a:r>
              <a:rPr lang="zh-CN" altLang="en-US" sz="1600">
                <a:latin typeface="宋体" panose="02010600030101010101" pitchFamily="2" charset="-122"/>
                <a:ea typeface="宋体" panose="02010600030101010101" pitchFamily="2" charset="-122"/>
                <a:cs typeface="宋体" panose="02010600030101010101" pitchFamily="2" charset="-122"/>
              </a:rPr>
              <a:t>2）传输网络包括广播电视网络、电信网络、计算机网络。NGN是下一代网络技术的代表，以软交换为核心，能够提供话音、I视频、数据等数字媒体综合业务。</a:t>
            </a:r>
          </a:p>
          <a:p>
            <a:r>
              <a:rPr lang="zh-CN" altLang="en-US" sz="1600">
                <a:latin typeface="宋体" panose="02010600030101010101" pitchFamily="2" charset="-122"/>
                <a:ea typeface="宋体" panose="02010600030101010101" pitchFamily="2" charset="-122"/>
                <a:cs typeface="宋体" panose="02010600030101010101" pitchFamily="2" charset="-122"/>
              </a:rPr>
              <a:t>数字电视技术</a:t>
            </a:r>
          </a:p>
          <a:p>
            <a:pPr marL="0" indent="0">
              <a:buNone/>
            </a:pPr>
            <a:r>
              <a:rPr lang="zh-CN" altLang="en-US" sz="1600">
                <a:latin typeface="宋体" panose="02010600030101010101" pitchFamily="2" charset="-122"/>
                <a:ea typeface="宋体" panose="02010600030101010101" pitchFamily="2" charset="-122"/>
                <a:cs typeface="宋体" panose="02010600030101010101" pitchFamily="2" charset="-122"/>
              </a:rPr>
              <a:t>1）数字电视技术的概念</a:t>
            </a:r>
          </a:p>
          <a:p>
            <a:pPr marL="0" indent="0">
              <a:buNone/>
            </a:pPr>
            <a:r>
              <a:rPr lang="zh-CN" altLang="en-US" sz="1600">
                <a:latin typeface="宋体" panose="02010600030101010101" pitchFamily="2" charset="-122"/>
                <a:ea typeface="宋体" panose="02010600030101010101" pitchFamily="2" charset="-122"/>
                <a:cs typeface="宋体" panose="02010600030101010101" pitchFamily="2" charset="-122"/>
              </a:rPr>
              <a:t>数字电视技术是将声音和图像信号进行数字“0”和“1”编码，通过编码和压缩形成数字信息，在以特殊的传输标准和传输信道将数字信号发送到远端接受部位，经过数字信息解码在数字电视中高品质地还原出声音和图像信号。</a:t>
            </a:r>
          </a:p>
          <a:p>
            <a:pPr marL="0" indent="0">
              <a:buNone/>
            </a:pPr>
            <a:r>
              <a:rPr lang="zh-CN" altLang="en-US" sz="1600">
                <a:latin typeface="宋体" panose="02010600030101010101" pitchFamily="2" charset="-122"/>
                <a:ea typeface="宋体" panose="02010600030101010101" pitchFamily="2" charset="-122"/>
                <a:cs typeface="宋体" panose="02010600030101010101" pitchFamily="2" charset="-122"/>
              </a:rPr>
              <a:t>2）数字电视技术的构成</a:t>
            </a:r>
          </a:p>
          <a:p>
            <a:pPr marL="0" indent="0">
              <a:buNone/>
            </a:pPr>
            <a:r>
              <a:rPr lang="zh-CN" altLang="en-US" sz="1600">
                <a:latin typeface="宋体" panose="02010600030101010101" pitchFamily="2" charset="-122"/>
                <a:ea typeface="宋体" panose="02010600030101010101" pitchFamily="2" charset="-122"/>
                <a:cs typeface="宋体" panose="02010600030101010101" pitchFamily="2" charset="-122"/>
              </a:rPr>
              <a:t>数字电视技术涉及传输、调制、显示等诸多技术环节，是一项综合且复杂的技术，其主要的组成和基本技术有：数字信息传输协议、数字信息传输技术、数字电视编码技术、信道编码技术、数字信息存储技术、数字信息显示技术、交互式电视技术等多种技术，这些技术以服务数字电视技术为核心，相互协作共同确保数字电视技术更好地应用。</a:t>
            </a:r>
          </a:p>
          <a:p>
            <a:pPr marL="0" indent="0">
              <a:buNone/>
            </a:pPr>
            <a:endParaRPr lang="zh-CN" altLang="en-US" sz="1600">
              <a:latin typeface="宋体" panose="02010600030101010101" pitchFamily="2" charset="-122"/>
              <a:ea typeface="宋体" panose="02010600030101010101" pitchFamily="2" charset="-122"/>
              <a:cs typeface="宋体" panose="02010600030101010101" pitchFamily="2" charset="-122"/>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sym typeface="+mn-ea"/>
              </a:rPr>
              <a:t>第五章广播电视基础知识</a:t>
            </a:r>
            <a:endParaRPr lang="zh-CN" altLang="en-US"/>
          </a:p>
        </p:txBody>
      </p:sp>
      <p:sp>
        <p:nvSpPr>
          <p:cNvPr id="3" name="内容占位符 2"/>
          <p:cNvSpPr>
            <a:spLocks noGrp="1"/>
          </p:cNvSpPr>
          <p:nvPr>
            <p:ph idx="1"/>
          </p:nvPr>
        </p:nvSpPr>
        <p:spPr/>
        <p:txBody>
          <a:bodyPr/>
          <a:lstStyle/>
          <a:p>
            <a:r>
              <a:rPr lang="zh-CN" altLang="en-US" sz="1600">
                <a:latin typeface="宋体" panose="02010600030101010101" pitchFamily="2" charset="-122"/>
                <a:ea typeface="宋体" panose="02010600030101010101" pitchFamily="2" charset="-122"/>
                <a:cs typeface="宋体" panose="02010600030101010101" pitchFamily="2" charset="-122"/>
              </a:rPr>
              <a:t>数字电视信号的传输与接收</a:t>
            </a:r>
          </a:p>
          <a:p>
            <a:pPr marL="0" indent="0">
              <a:buNone/>
            </a:pPr>
            <a:r>
              <a:rPr lang="zh-CN" altLang="en-US" sz="1600">
                <a:latin typeface="宋体" panose="02010600030101010101" pitchFamily="2" charset="-122"/>
                <a:ea typeface="宋体" panose="02010600030101010101" pitchFamily="2" charset="-122"/>
                <a:cs typeface="宋体" panose="02010600030101010101" pitchFamily="2" charset="-122"/>
              </a:rPr>
              <a:t>1）电视信号的形成、发射和接收</a:t>
            </a:r>
          </a:p>
          <a:p>
            <a:pPr marL="0" indent="0">
              <a:buNone/>
            </a:pPr>
            <a:r>
              <a:rPr lang="zh-CN" altLang="en-US" sz="1600">
                <a:latin typeface="宋体" panose="02010600030101010101" pitchFamily="2" charset="-122"/>
                <a:ea typeface="宋体" panose="02010600030101010101" pitchFamily="2" charset="-122"/>
                <a:cs typeface="宋体" panose="02010600030101010101" pitchFamily="2" charset="-122"/>
              </a:rPr>
              <a:t>电视系统传送活动景物分为摄像、传输、显像三部分。电视技术就是传送和接收图像的技术，由光电转换原理实现电视图像的传送，而由电光转换原理实现电视的接收显像，完成两种原理的关键器件是传送端的摄像管和接收端的显像管。</a:t>
            </a:r>
          </a:p>
          <a:p>
            <a:pPr marL="0" indent="0">
              <a:buNone/>
            </a:pPr>
            <a:r>
              <a:rPr lang="zh-CN" altLang="en-US" sz="1600">
                <a:latin typeface="宋体" panose="02010600030101010101" pitchFamily="2" charset="-122"/>
                <a:ea typeface="宋体" panose="02010600030101010101" pitchFamily="2" charset="-122"/>
                <a:cs typeface="宋体" panose="02010600030101010101" pitchFamily="2" charset="-122"/>
              </a:rPr>
              <a:t>2）电视信号的编码和解码过程</a:t>
            </a:r>
          </a:p>
          <a:p>
            <a:pPr marL="0" indent="0">
              <a:buNone/>
            </a:pPr>
            <a:r>
              <a:rPr lang="en-US" altLang="zh-CN" sz="1600">
                <a:latin typeface="宋体" panose="02010600030101010101" pitchFamily="2" charset="-122"/>
                <a:ea typeface="宋体" panose="02010600030101010101" pitchFamily="2" charset="-122"/>
                <a:cs typeface="宋体" panose="02010600030101010101" pitchFamily="2" charset="-122"/>
              </a:rPr>
              <a:t>1</a:t>
            </a:r>
            <a:r>
              <a:rPr lang="zh-CN" altLang="en-US" sz="1600">
                <a:latin typeface="宋体" panose="02010600030101010101" pitchFamily="2" charset="-122"/>
                <a:ea typeface="宋体" panose="02010600030101010101" pitchFamily="2" charset="-122"/>
                <a:cs typeface="宋体" panose="02010600030101010101" pitchFamily="2" charset="-122"/>
              </a:rPr>
              <a:t>、电视信号的编码方法：</a:t>
            </a:r>
          </a:p>
          <a:p>
            <a:pPr marL="0" indent="0">
              <a:buNone/>
            </a:pPr>
            <a:r>
              <a:rPr lang="zh-CN" altLang="en-US" sz="1600">
                <a:latin typeface="宋体" panose="02010600030101010101" pitchFamily="2" charset="-122"/>
                <a:ea typeface="宋体" panose="02010600030101010101" pitchFamily="2" charset="-122"/>
                <a:cs typeface="宋体" panose="02010600030101010101" pitchFamily="2" charset="-122"/>
              </a:rPr>
              <a:t>电视信号的编码各国有不同的方式，国际上流行的有三种方式，即NTSC制、PAL制、和SECAM制，我国采用的是PAL制。视频信号的形成通常是由摄像机完成的。</a:t>
            </a:r>
          </a:p>
          <a:p>
            <a:pPr marL="0" indent="0">
              <a:buNone/>
            </a:pPr>
            <a:r>
              <a:rPr lang="zh-CN" altLang="en-US" sz="1600">
                <a:latin typeface="宋体" panose="02010600030101010101" pitchFamily="2" charset="-122"/>
                <a:ea typeface="宋体" panose="02010600030101010101" pitchFamily="2" charset="-122"/>
                <a:cs typeface="宋体" panose="02010600030101010101" pitchFamily="2" charset="-122"/>
              </a:rPr>
              <a:t>视频摄像机所拍摄的景物的光信号通过镜头组进入摄像机，通过分光棱镜将所摄的彩色图像分解成红(R)、绿(G)、蓝(B)3幅基色图像，分别送到3只CCD(或摄像管)摄像元件，CCD图像传感器再把这3幅基色图像光信号转换成R、G、B三个基色电信号。这三个基色电信号在矩阵电路经编码组成一个复合视频信号。2、彩色信号的编码过程（PAL制）：</a:t>
            </a:r>
          </a:p>
          <a:p>
            <a:pPr marL="0" indent="0">
              <a:buNone/>
            </a:pPr>
            <a:r>
              <a:rPr lang="zh-CN" altLang="en-US" sz="1600">
                <a:latin typeface="宋体" panose="02010600030101010101" pitchFamily="2" charset="-122"/>
                <a:ea typeface="宋体" panose="02010600030101010101" pitchFamily="2" charset="-122"/>
                <a:cs typeface="宋体" panose="02010600030101010101" pitchFamily="2" charset="-122"/>
              </a:rPr>
              <a:t>（1）传送的信号为：</a:t>
            </a:r>
          </a:p>
          <a:p>
            <a:pPr marL="0" indent="0">
              <a:buNone/>
            </a:pPr>
            <a:r>
              <a:rPr lang="zh-CN" altLang="en-US" sz="1600">
                <a:latin typeface="宋体" panose="02010600030101010101" pitchFamily="2" charset="-122"/>
                <a:ea typeface="宋体" panose="02010600030101010101" pitchFamily="2" charset="-122"/>
                <a:cs typeface="宋体" panose="02010600030101010101" pitchFamily="2" charset="-122"/>
              </a:rPr>
              <a:t>①亮度信号 Y </a:t>
            </a:r>
          </a:p>
          <a:p>
            <a:pPr marL="0" indent="0">
              <a:buNone/>
            </a:pPr>
            <a:r>
              <a:rPr lang="zh-CN" altLang="en-US" sz="1600">
                <a:latin typeface="宋体" panose="02010600030101010101" pitchFamily="2" charset="-122"/>
                <a:ea typeface="宋体" panose="02010600030101010101" pitchFamily="2" charset="-122"/>
                <a:cs typeface="宋体" panose="02010600030101010101" pitchFamily="2" charset="-122"/>
              </a:rPr>
              <a:t>②蓝色的色差信号 B - Y </a:t>
            </a:r>
          </a:p>
          <a:p>
            <a:pPr marL="0" indent="0">
              <a:buNone/>
            </a:pPr>
            <a:r>
              <a:rPr lang="zh-CN" altLang="en-US" sz="1600">
                <a:latin typeface="宋体" panose="02010600030101010101" pitchFamily="2" charset="-122"/>
                <a:ea typeface="宋体" panose="02010600030101010101" pitchFamily="2" charset="-122"/>
                <a:cs typeface="宋体" panose="02010600030101010101" pitchFamily="2" charset="-122"/>
              </a:rPr>
              <a:t>③红色的色差信号 R - Y </a:t>
            </a:r>
          </a:p>
          <a:p>
            <a:pPr marL="0" indent="0">
              <a:buNone/>
            </a:pPr>
            <a:endParaRPr lang="zh-CN" altLang="en-US" sz="1600">
              <a:latin typeface="宋体" panose="02010600030101010101" pitchFamily="2" charset="-122"/>
              <a:ea typeface="宋体" panose="02010600030101010101" pitchFamily="2" charset="-122"/>
              <a:cs typeface="宋体" panose="02010600030101010101" pitchFamily="2" charset="-122"/>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sym typeface="+mn-ea"/>
              </a:rPr>
              <a:t>第五章广播电视基础知识</a:t>
            </a:r>
            <a:endParaRPr lang="zh-CN" altLang="en-US"/>
          </a:p>
        </p:txBody>
      </p:sp>
      <p:sp>
        <p:nvSpPr>
          <p:cNvPr id="3" name="内容占位符 2"/>
          <p:cNvSpPr>
            <a:spLocks noGrp="1"/>
          </p:cNvSpPr>
          <p:nvPr>
            <p:ph idx="1"/>
          </p:nvPr>
        </p:nvSpPr>
        <p:spPr/>
        <p:txBody>
          <a:bodyPr/>
          <a:lstStyle/>
          <a:p>
            <a:pPr marL="0" indent="0">
              <a:buNone/>
            </a:pPr>
            <a:r>
              <a:rPr lang="zh-CN" altLang="en-US" sz="1600">
                <a:latin typeface="宋体" panose="02010600030101010101" pitchFamily="2" charset="-122"/>
                <a:ea typeface="宋体" panose="02010600030101010101" pitchFamily="2" charset="-122"/>
                <a:cs typeface="宋体" panose="02010600030101010101" pitchFamily="2" charset="-122"/>
                <a:sym typeface="+mn-ea"/>
              </a:rPr>
              <a:t>（2）将两个色差信号调制相位差为90。的副载波上（频率为4.43MHz)( U = B - Y , V = R - Y )</a:t>
            </a:r>
            <a:endParaRPr lang="zh-CN" altLang="en-US" sz="1600">
              <a:latin typeface="宋体" panose="02010600030101010101" pitchFamily="2" charset="-122"/>
              <a:ea typeface="宋体" panose="02010600030101010101" pitchFamily="2" charset="-122"/>
              <a:cs typeface="宋体" panose="02010600030101010101" pitchFamily="2" charset="-122"/>
            </a:endParaRPr>
          </a:p>
          <a:p>
            <a:pPr marL="0" indent="0">
              <a:buNone/>
            </a:pPr>
            <a:r>
              <a:rPr lang="zh-CN" altLang="en-US" sz="1600">
                <a:latin typeface="宋体" panose="02010600030101010101" pitchFamily="2" charset="-122"/>
                <a:ea typeface="宋体" panose="02010600030101010101" pitchFamily="2" charset="-122"/>
                <a:cs typeface="宋体" panose="02010600030101010101" pitchFamily="2" charset="-122"/>
                <a:sym typeface="+mn-ea"/>
              </a:rPr>
              <a:t>（3）将红色色差信号（ V = R - Y ）的副载波逐行反向</a:t>
            </a:r>
            <a:endParaRPr lang="zh-CN" altLang="en-US" sz="1600">
              <a:latin typeface="宋体" panose="02010600030101010101" pitchFamily="2" charset="-122"/>
              <a:ea typeface="宋体" panose="02010600030101010101" pitchFamily="2" charset="-122"/>
              <a:cs typeface="宋体" panose="02010600030101010101" pitchFamily="2" charset="-122"/>
            </a:endParaRPr>
          </a:p>
          <a:p>
            <a:pPr marL="0" indent="0">
              <a:buNone/>
            </a:pPr>
            <a:r>
              <a:rPr lang="zh-CN" altLang="en-US" sz="1600">
                <a:latin typeface="宋体" panose="02010600030101010101" pitchFamily="2" charset="-122"/>
                <a:ea typeface="宋体" panose="02010600030101010101" pitchFamily="2" charset="-122"/>
                <a:cs typeface="宋体" panose="02010600030101010101" pitchFamily="2" charset="-122"/>
                <a:sym typeface="+mn-ea"/>
              </a:rPr>
              <a:t>（4）将两个已调制在副载波上的色差信号间置在亮度信号的间隙内</a:t>
            </a:r>
            <a:endParaRPr lang="zh-CN" altLang="en-US" sz="1600">
              <a:latin typeface="宋体" panose="02010600030101010101" pitchFamily="2" charset="-122"/>
              <a:ea typeface="宋体" panose="02010600030101010101" pitchFamily="2" charset="-122"/>
              <a:cs typeface="宋体" panose="02010600030101010101" pitchFamily="2" charset="-122"/>
            </a:endParaRPr>
          </a:p>
          <a:p>
            <a:pPr marL="0" indent="0">
              <a:buNone/>
            </a:pPr>
            <a:r>
              <a:rPr lang="zh-CN" altLang="en-US" sz="1600">
                <a:latin typeface="宋体" panose="02010600030101010101" pitchFamily="2" charset="-122"/>
                <a:ea typeface="宋体" panose="02010600030101010101" pitchFamily="2" charset="-122"/>
                <a:cs typeface="宋体" panose="02010600030101010101" pitchFamily="2" charset="-122"/>
                <a:sym typeface="+mn-ea"/>
              </a:rPr>
              <a:t>除去色同步信号的色度信号，再由梳状滤波器将两个正交信号U和V分离分离。梳状滤波器由延迟线、加法器、减法器组成。由于使用延迟线，故这部分电路又叫延迟解调器。经梳状滤波器输出U、V信号分别加到B-Y及R-Y同步解调器(或称U、V解调器)上，解调出两色差信号，再与亮度信号送、解码矩阵电路中，输出三基色信号R、G、B。</a:t>
            </a:r>
            <a:endParaRPr lang="zh-CN" altLang="en-US" sz="1600">
              <a:latin typeface="宋体" panose="02010600030101010101" pitchFamily="2" charset="-122"/>
              <a:ea typeface="宋体" panose="02010600030101010101" pitchFamily="2" charset="-122"/>
              <a:cs typeface="宋体" panose="02010600030101010101" pitchFamily="2" charset="-122"/>
            </a:endParaRPr>
          </a:p>
          <a:p>
            <a:endParaRPr lang="zh-CN" altLang="en-US" sz="1600">
              <a:latin typeface="宋体" panose="02010600030101010101" pitchFamily="2" charset="-122"/>
              <a:ea typeface="宋体" panose="02010600030101010101" pitchFamily="2" charset="-122"/>
              <a:cs typeface="宋体" panose="02010600030101010101" pitchFamily="2" charset="-122"/>
            </a:endParaRP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sym typeface="+mn-ea"/>
              </a:rPr>
              <a:t>第五章广播电视基础知识</a:t>
            </a:r>
            <a:endParaRPr lang="zh-CN" altLang="en-US"/>
          </a:p>
        </p:txBody>
      </p:sp>
      <p:sp>
        <p:nvSpPr>
          <p:cNvPr id="3" name="内容占位符 2"/>
          <p:cNvSpPr>
            <a:spLocks noGrp="1"/>
          </p:cNvSpPr>
          <p:nvPr>
            <p:ph idx="1"/>
          </p:nvPr>
        </p:nvSpPr>
        <p:spPr/>
        <p:txBody>
          <a:bodyPr/>
          <a:lstStyle/>
          <a:p>
            <a:pPr marL="0" indent="0">
              <a:buNone/>
            </a:pPr>
            <a:r>
              <a:rPr lang="zh-CN" altLang="en-US" sz="1600">
                <a:latin typeface="宋体" panose="02010600030101010101" pitchFamily="2" charset="-122"/>
                <a:ea typeface="宋体" panose="02010600030101010101" pitchFamily="2" charset="-122"/>
                <a:cs typeface="宋体" panose="02010600030101010101" pitchFamily="2" charset="-122"/>
              </a:rPr>
              <a:t>3）信源的编码和解码过程</a:t>
            </a:r>
          </a:p>
          <a:p>
            <a:pPr marL="0" indent="0">
              <a:buNone/>
            </a:pPr>
            <a:r>
              <a:rPr lang="zh-CN" altLang="en-US" sz="1600">
                <a:latin typeface="宋体" panose="02010600030101010101" pitchFamily="2" charset="-122"/>
                <a:ea typeface="宋体" panose="02010600030101010101" pitchFamily="2" charset="-122"/>
                <a:cs typeface="宋体" panose="02010600030101010101" pitchFamily="2" charset="-122"/>
              </a:rPr>
              <a:t>数字电视广播传输系统是采用数字信号处理技术进行传输和处理的系统。</a:t>
            </a:r>
          </a:p>
          <a:p>
            <a:pPr marL="0" indent="0">
              <a:buNone/>
            </a:pPr>
            <a:r>
              <a:rPr lang="zh-CN" altLang="en-US" sz="1600">
                <a:latin typeface="宋体" panose="02010600030101010101" pitchFamily="2" charset="-122"/>
                <a:ea typeface="宋体" panose="02010600030101010101" pitchFamily="2" charset="-122"/>
                <a:cs typeface="宋体" panose="02010600030101010101" pitchFamily="2" charset="-122"/>
              </a:rPr>
              <a:t>数字电视广播传输系统的发射的系统框图如图1所示</a:t>
            </a:r>
          </a:p>
          <a:p>
            <a:pPr marL="0" indent="0">
              <a:buNone/>
            </a:pPr>
            <a:r>
              <a:rPr lang="zh-CN" altLang="en-US" sz="1600">
                <a:latin typeface="宋体" panose="02010600030101010101" pitchFamily="2" charset="-122"/>
                <a:ea typeface="宋体" panose="02010600030101010101" pitchFamily="2" charset="-122"/>
                <a:cs typeface="宋体" panose="02010600030101010101" pitchFamily="2" charset="-122"/>
              </a:rPr>
              <a:t>数字电视广播传输系统的接收的系统框图如图2所示</a:t>
            </a:r>
          </a:p>
          <a:p>
            <a:pPr marL="0" indent="0">
              <a:buNone/>
            </a:pPr>
            <a:endParaRPr lang="zh-CN" altLang="en-US" sz="1600">
              <a:latin typeface="宋体" panose="02010600030101010101" pitchFamily="2" charset="-122"/>
              <a:ea typeface="宋体" panose="02010600030101010101" pitchFamily="2" charset="-122"/>
              <a:cs typeface="宋体" panose="02010600030101010101" pitchFamily="2" charset="-122"/>
            </a:endParaRPr>
          </a:p>
          <a:p>
            <a:pPr marL="0" indent="0">
              <a:buNone/>
            </a:pPr>
            <a:endParaRPr lang="zh-CN" altLang="en-US" sz="1600">
              <a:latin typeface="宋体" panose="02010600030101010101" pitchFamily="2" charset="-122"/>
              <a:ea typeface="宋体" panose="02010600030101010101" pitchFamily="2" charset="-122"/>
              <a:cs typeface="宋体" panose="02010600030101010101" pitchFamily="2" charset="-122"/>
            </a:endParaRPr>
          </a:p>
        </p:txBody>
      </p:sp>
      <p:pic>
        <p:nvPicPr>
          <p:cNvPr id="4" name="图片 2"/>
          <p:cNvPicPr>
            <a:picLocks noChangeAspect="1"/>
          </p:cNvPicPr>
          <p:nvPr>
            <p:custDataLst>
              <p:tags r:id="rId1"/>
            </p:custDataLst>
          </p:nvPr>
        </p:nvPicPr>
        <p:blipFill>
          <a:blip r:embed="rId4"/>
          <a:stretch>
            <a:fillRect/>
          </a:stretch>
        </p:blipFill>
        <p:spPr>
          <a:xfrm>
            <a:off x="467360" y="2708910"/>
            <a:ext cx="3533775" cy="2267585"/>
          </a:xfrm>
          <a:prstGeom prst="rect">
            <a:avLst/>
          </a:prstGeom>
          <a:noFill/>
          <a:ln>
            <a:noFill/>
          </a:ln>
        </p:spPr>
      </p:pic>
      <p:sp>
        <p:nvSpPr>
          <p:cNvPr id="5" name="文本框 4"/>
          <p:cNvSpPr txBox="1"/>
          <p:nvPr/>
        </p:nvSpPr>
        <p:spPr>
          <a:xfrm>
            <a:off x="467360" y="5085080"/>
            <a:ext cx="3048000" cy="245110"/>
          </a:xfrm>
          <a:prstGeom prst="rect">
            <a:avLst/>
          </a:prstGeom>
          <a:noFill/>
        </p:spPr>
        <p:txBody>
          <a:bodyPr wrap="square" rtlCol="0">
            <a:spAutoFit/>
          </a:bodyPr>
          <a:lstStyle/>
          <a:p>
            <a:r>
              <a:rPr lang="zh-CN" altLang="en-US" sz="1000"/>
              <a:t>图1  数字电视广播传播系统的发射的系统框图</a:t>
            </a:r>
          </a:p>
        </p:txBody>
      </p:sp>
      <p:pic>
        <p:nvPicPr>
          <p:cNvPr id="6" name="图片 4"/>
          <p:cNvPicPr>
            <a:picLocks noChangeAspect="1"/>
          </p:cNvPicPr>
          <p:nvPr>
            <p:custDataLst>
              <p:tags r:id="rId2"/>
            </p:custDataLst>
          </p:nvPr>
        </p:nvPicPr>
        <p:blipFill>
          <a:blip r:embed="rId5"/>
          <a:stretch>
            <a:fillRect/>
          </a:stretch>
        </p:blipFill>
        <p:spPr>
          <a:xfrm>
            <a:off x="4572000" y="2709545"/>
            <a:ext cx="3213100" cy="2266950"/>
          </a:xfrm>
          <a:prstGeom prst="rect">
            <a:avLst/>
          </a:prstGeom>
          <a:noFill/>
          <a:ln>
            <a:noFill/>
          </a:ln>
        </p:spPr>
      </p:pic>
      <p:sp>
        <p:nvSpPr>
          <p:cNvPr id="7" name="文本框 6"/>
          <p:cNvSpPr txBox="1"/>
          <p:nvPr/>
        </p:nvSpPr>
        <p:spPr>
          <a:xfrm>
            <a:off x="4643755" y="5013325"/>
            <a:ext cx="3048000" cy="245110"/>
          </a:xfrm>
          <a:prstGeom prst="rect">
            <a:avLst/>
          </a:prstGeom>
          <a:noFill/>
        </p:spPr>
        <p:txBody>
          <a:bodyPr wrap="square" rtlCol="0">
            <a:spAutoFit/>
          </a:bodyPr>
          <a:lstStyle/>
          <a:p>
            <a:r>
              <a:rPr lang="zh-CN" altLang="en-US" sz="1000"/>
              <a:t>图2  数字电视广播传播系统的接收的系统框图</a:t>
            </a: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sym typeface="+mn-ea"/>
              </a:rPr>
              <a:t>第五章广播电视基础知识</a:t>
            </a:r>
            <a:endParaRPr lang="zh-CN" altLang="en-US"/>
          </a:p>
        </p:txBody>
      </p:sp>
      <p:sp>
        <p:nvSpPr>
          <p:cNvPr id="3" name="内容占位符 2"/>
          <p:cNvSpPr>
            <a:spLocks noGrp="1"/>
          </p:cNvSpPr>
          <p:nvPr>
            <p:ph idx="1"/>
          </p:nvPr>
        </p:nvSpPr>
        <p:spPr/>
        <p:txBody>
          <a:bodyPr/>
          <a:lstStyle/>
          <a:p>
            <a:r>
              <a:rPr lang="zh-CN" altLang="en-US" sz="1600" b="1">
                <a:latin typeface="宋体" panose="02010600030101010101" pitchFamily="2" charset="-122"/>
                <a:ea typeface="宋体" panose="02010600030101010101" pitchFamily="2" charset="-122"/>
                <a:cs typeface="宋体" panose="02010600030101010101" pitchFamily="2" charset="-122"/>
              </a:rPr>
              <a:t>数字电视信号的传输方式</a:t>
            </a:r>
          </a:p>
          <a:p>
            <a:pPr marL="0" indent="0">
              <a:buNone/>
            </a:pPr>
            <a:r>
              <a:rPr lang="en-US" altLang="zh-CN" sz="1600">
                <a:latin typeface="宋体" panose="02010600030101010101" pitchFamily="2" charset="-122"/>
                <a:ea typeface="宋体" panose="02010600030101010101" pitchFamily="2" charset="-122"/>
                <a:cs typeface="宋体" panose="02010600030101010101" pitchFamily="2" charset="-122"/>
              </a:rPr>
              <a:t>1</a:t>
            </a:r>
            <a:r>
              <a:rPr lang="zh-CN" altLang="en-US" sz="1600">
                <a:latin typeface="宋体" panose="02010600030101010101" pitchFamily="2" charset="-122"/>
                <a:ea typeface="宋体" panose="02010600030101010101" pitchFamily="2" charset="-122"/>
                <a:cs typeface="宋体" panose="02010600030101010101" pitchFamily="2" charset="-122"/>
              </a:rPr>
              <a:t>）卫星传输方式—数字卫星广播系统</a:t>
            </a:r>
          </a:p>
          <a:p>
            <a:pPr marL="0" indent="0">
              <a:buNone/>
            </a:pPr>
            <a:r>
              <a:rPr lang="en-US" altLang="zh-CN" sz="1600">
                <a:latin typeface="宋体" panose="02010600030101010101" pitchFamily="2" charset="-122"/>
                <a:ea typeface="宋体" panose="02010600030101010101" pitchFamily="2" charset="-122"/>
                <a:cs typeface="宋体" panose="02010600030101010101" pitchFamily="2" charset="-122"/>
              </a:rPr>
              <a:t>2</a:t>
            </a:r>
            <a:r>
              <a:rPr lang="zh-CN" altLang="en-US" sz="1600">
                <a:latin typeface="宋体" panose="02010600030101010101" pitchFamily="2" charset="-122"/>
                <a:ea typeface="宋体" panose="02010600030101010101" pitchFamily="2" charset="-122"/>
                <a:cs typeface="宋体" panose="02010600030101010101" pitchFamily="2" charset="-122"/>
              </a:rPr>
              <a:t>）有线传输方式—数字有线传输系统</a:t>
            </a:r>
          </a:p>
          <a:p>
            <a:pPr marL="0" indent="0">
              <a:buNone/>
            </a:pPr>
            <a:r>
              <a:rPr lang="en-US" altLang="zh-CN" sz="1600">
                <a:latin typeface="宋体" panose="02010600030101010101" pitchFamily="2" charset="-122"/>
                <a:ea typeface="宋体" panose="02010600030101010101" pitchFamily="2" charset="-122"/>
                <a:cs typeface="宋体" panose="02010600030101010101" pitchFamily="2" charset="-122"/>
              </a:rPr>
              <a:t>3</a:t>
            </a:r>
            <a:r>
              <a:rPr lang="zh-CN" altLang="en-US" sz="1600">
                <a:latin typeface="宋体" panose="02010600030101010101" pitchFamily="2" charset="-122"/>
                <a:ea typeface="宋体" panose="02010600030101010101" pitchFamily="2" charset="-122"/>
                <a:cs typeface="宋体" panose="02010600030101010101" pitchFamily="2" charset="-122"/>
              </a:rPr>
              <a:t>）地面传输方式—数字电视广播系统</a:t>
            </a:r>
          </a:p>
          <a:p>
            <a:pPr marL="0" indent="0">
              <a:buNone/>
            </a:pPr>
            <a:r>
              <a:rPr lang="en-US" altLang="zh-CN" sz="1600">
                <a:latin typeface="宋体" panose="02010600030101010101" pitchFamily="2" charset="-122"/>
                <a:ea typeface="宋体" panose="02010600030101010101" pitchFamily="2" charset="-122"/>
                <a:cs typeface="宋体" panose="02010600030101010101" pitchFamily="2" charset="-122"/>
              </a:rPr>
              <a:t>4</a:t>
            </a:r>
            <a:r>
              <a:rPr lang="zh-CN" altLang="en-US" sz="1600">
                <a:latin typeface="宋体" panose="02010600030101010101" pitchFamily="2" charset="-122"/>
                <a:ea typeface="宋体" panose="02010600030101010101" pitchFamily="2" charset="-122"/>
                <a:cs typeface="宋体" panose="02010600030101010101" pitchFamily="2" charset="-122"/>
              </a:rPr>
              <a:t>）网络传输方式—宽带网络传输系统</a:t>
            </a:r>
          </a:p>
          <a:p>
            <a:r>
              <a:rPr lang="zh-CN" altLang="en-US" sz="1600" b="1">
                <a:latin typeface="宋体" panose="02010600030101010101" pitchFamily="2" charset="-122"/>
                <a:ea typeface="宋体" panose="02010600030101010101" pitchFamily="2" charset="-122"/>
                <a:cs typeface="宋体" panose="02010600030101010101" pitchFamily="2" charset="-122"/>
              </a:rPr>
              <a:t>数字卫星广播系统：</a:t>
            </a:r>
            <a:r>
              <a:rPr lang="zh-CN" altLang="en-US" sz="1600">
                <a:latin typeface="宋体" panose="02010600030101010101" pitchFamily="2" charset="-122"/>
                <a:ea typeface="宋体" panose="02010600030101010101" pitchFamily="2" charset="-122"/>
                <a:cs typeface="宋体" panose="02010600030101010101" pitchFamily="2" charset="-122"/>
              </a:rPr>
              <a:t>数字卫星广播传输系统相当于将发射天线升高，使卫星的直射电波几乎可以覆盖半个地球。</a:t>
            </a:r>
          </a:p>
          <a:p>
            <a:pPr marL="0" indent="0">
              <a:buNone/>
            </a:pPr>
            <a:r>
              <a:rPr lang="en-US" altLang="zh-CN" sz="1600">
                <a:latin typeface="宋体" panose="02010600030101010101" pitchFamily="2" charset="-122"/>
                <a:ea typeface="宋体" panose="02010600030101010101" pitchFamily="2" charset="-122"/>
                <a:cs typeface="宋体" panose="02010600030101010101" pitchFamily="2" charset="-122"/>
              </a:rPr>
              <a:t>   </a:t>
            </a:r>
            <a:r>
              <a:rPr lang="zh-CN" altLang="en-US" sz="1600">
                <a:latin typeface="宋体" panose="02010600030101010101" pitchFamily="2" charset="-122"/>
                <a:ea typeface="宋体" panose="02010600030101010101" pitchFamily="2" charset="-122"/>
                <a:cs typeface="宋体" panose="02010600030101010101" pitchFamily="2" charset="-122"/>
              </a:rPr>
              <a:t>数字卫星广播系统如图5所示</a:t>
            </a:r>
          </a:p>
          <a:p>
            <a:pPr marL="0" indent="0">
              <a:buNone/>
            </a:pPr>
            <a:r>
              <a:rPr lang="en-US" altLang="zh-CN" sz="1600">
                <a:latin typeface="宋体" panose="02010600030101010101" pitchFamily="2" charset="-122"/>
                <a:ea typeface="宋体" panose="02010600030101010101" pitchFamily="2" charset="-122"/>
                <a:cs typeface="宋体" panose="02010600030101010101" pitchFamily="2" charset="-122"/>
              </a:rPr>
              <a:t>   </a:t>
            </a:r>
            <a:r>
              <a:rPr lang="zh-CN" altLang="en-US" sz="1600">
                <a:latin typeface="宋体" panose="02010600030101010101" pitchFamily="2" charset="-122"/>
                <a:ea typeface="宋体" panose="02010600030101010101" pitchFamily="2" charset="-122"/>
                <a:cs typeface="宋体" panose="02010600030101010101" pitchFamily="2" charset="-122"/>
              </a:rPr>
              <a:t>卫星地面发射端的信号处理过程如图6所示</a:t>
            </a:r>
          </a:p>
        </p:txBody>
      </p:sp>
      <p:pic>
        <p:nvPicPr>
          <p:cNvPr id="9" name="图片 9"/>
          <p:cNvPicPr>
            <a:picLocks noChangeAspect="1"/>
          </p:cNvPicPr>
          <p:nvPr>
            <p:custDataLst>
              <p:tags r:id="rId1"/>
            </p:custDataLst>
          </p:nvPr>
        </p:nvPicPr>
        <p:blipFill>
          <a:blip r:embed="rId4"/>
          <a:stretch>
            <a:fillRect/>
          </a:stretch>
        </p:blipFill>
        <p:spPr>
          <a:xfrm>
            <a:off x="394970" y="3789045"/>
            <a:ext cx="3986530" cy="1797050"/>
          </a:xfrm>
          <a:prstGeom prst="rect">
            <a:avLst/>
          </a:prstGeom>
          <a:noFill/>
          <a:ln>
            <a:noFill/>
          </a:ln>
        </p:spPr>
      </p:pic>
      <p:sp>
        <p:nvSpPr>
          <p:cNvPr id="4" name="文本框 3"/>
          <p:cNvSpPr txBox="1"/>
          <p:nvPr/>
        </p:nvSpPr>
        <p:spPr>
          <a:xfrm>
            <a:off x="971550" y="5733415"/>
            <a:ext cx="3048000" cy="245110"/>
          </a:xfrm>
          <a:prstGeom prst="rect">
            <a:avLst/>
          </a:prstGeom>
          <a:noFill/>
        </p:spPr>
        <p:txBody>
          <a:bodyPr wrap="square" rtlCol="0">
            <a:spAutoFit/>
          </a:bodyPr>
          <a:lstStyle/>
          <a:p>
            <a:r>
              <a:rPr lang="zh-CN" altLang="en-US" sz="1000"/>
              <a:t>图5  数字广播卫星系</a:t>
            </a:r>
          </a:p>
        </p:txBody>
      </p:sp>
      <p:pic>
        <p:nvPicPr>
          <p:cNvPr id="11" name="图片 11"/>
          <p:cNvPicPr>
            <a:picLocks noChangeAspect="1"/>
          </p:cNvPicPr>
          <p:nvPr>
            <p:custDataLst>
              <p:tags r:id="rId2"/>
            </p:custDataLst>
          </p:nvPr>
        </p:nvPicPr>
        <p:blipFill>
          <a:blip r:embed="rId5"/>
          <a:stretch>
            <a:fillRect/>
          </a:stretch>
        </p:blipFill>
        <p:spPr>
          <a:xfrm>
            <a:off x="4572000" y="3833495"/>
            <a:ext cx="4178300" cy="1752600"/>
          </a:xfrm>
          <a:prstGeom prst="rect">
            <a:avLst/>
          </a:prstGeom>
          <a:noFill/>
          <a:ln>
            <a:noFill/>
          </a:ln>
        </p:spPr>
      </p:pic>
      <p:sp>
        <p:nvSpPr>
          <p:cNvPr id="5" name="文本框 4"/>
          <p:cNvSpPr txBox="1"/>
          <p:nvPr/>
        </p:nvSpPr>
        <p:spPr>
          <a:xfrm>
            <a:off x="5137150" y="5733415"/>
            <a:ext cx="3048000" cy="245110"/>
          </a:xfrm>
          <a:prstGeom prst="rect">
            <a:avLst/>
          </a:prstGeom>
          <a:noFill/>
        </p:spPr>
        <p:txBody>
          <a:bodyPr wrap="square" rtlCol="0">
            <a:spAutoFit/>
          </a:bodyPr>
          <a:lstStyle/>
          <a:p>
            <a:r>
              <a:rPr lang="zh-CN" altLang="en-US" sz="1000"/>
              <a:t>图6  卫星传输系统地面发射端的信号处理过程</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p:cNvSpPr>
          <p:nvPr>
            <p:ph type="title"/>
          </p:nvPr>
        </p:nvSpPr>
        <p:spPr/>
        <p:txBody>
          <a:bodyPr vert="horz" wrap="square" lIns="91440" tIns="45720" rIns="91440" bIns="45720" anchor="ctr" anchorCtr="0"/>
          <a:lstStyle/>
          <a:p>
            <a:pPr eaLnBrk="1" hangingPunct="1"/>
            <a:r>
              <a:rPr lang="zh-CN" altLang="en-US" sz="3200" dirty="0">
                <a:latin typeface="Times New Roman" panose="02020603050405020304" pitchFamily="18" charset="0"/>
                <a:ea typeface="宋体" panose="02010600030101010101" pitchFamily="2" charset="-122"/>
              </a:rPr>
              <a:t>第二章  电子计算机基础知识</a:t>
            </a:r>
          </a:p>
        </p:txBody>
      </p:sp>
      <p:sp>
        <p:nvSpPr>
          <p:cNvPr id="14339" name="Rectangle 3"/>
          <p:cNvSpPr>
            <a:spLocks noGrp="1" noChangeArrowheads="1"/>
          </p:cNvSpPr>
          <p:nvPr>
            <p:ph idx="1"/>
          </p:nvPr>
        </p:nvSpPr>
        <p:spPr/>
        <p:txBody>
          <a:bodyPr vert="horz" wrap="square" lIns="91440" tIns="45720" rIns="91440" bIns="45720" numCol="1" anchor="t" anchorCtr="0" compatLnSpc="1"/>
          <a:lstStyle/>
          <a:p>
            <a:pPr marL="342900" marR="0" lvl="0" indent="-34290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Char char="v"/>
              <a:defRPr/>
            </a:pPr>
            <a:r>
              <a:rPr kumimoji="0" lang="zh-CN" altLang="zh-CN" sz="2000" b="1"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计算机发展史</a:t>
            </a:r>
            <a:r>
              <a:rPr kumimoji="0" lang="en-US" altLang="zh-CN" sz="20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 </a:t>
            </a:r>
            <a:endParaRPr kumimoji="0" lang="zh-CN" altLang="zh-CN" sz="20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endParaRPr>
          </a:p>
          <a:p>
            <a:pPr marL="342900" marR="0" lvl="0" indent="-34290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None/>
              <a:defRPr/>
            </a:pPr>
            <a:r>
              <a:rPr kumimoji="0" lang="en-US" altLang="zh-CN" sz="20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    </a:t>
            </a:r>
            <a:r>
              <a:rPr kumimoji="0" lang="en-US"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 1946年2月，世界上第一台现代电子数字计算机ENIAC（Electronic Numerical Integrator And Computer，电子数字积分计算机）在美国宾夕法尼亚大学研制成功，开创了计算机科学的新纪元。同一时期，美籍匈牙利数学家冯·诺依曼（1903年12月—1957年2月）和他的同事研制了电子离散变量自动计算机，其主要设计思想是采用二进制编码和存储程序方式，该体系结构一直延续至今，故人们将计算机称为冯·诺依曼结构计算机，称冯·诺依曼为“现代电子计算机之父”。据使用的电子元器件不同，电子计算机的发展大致可分为4代（见表1）。</a:t>
            </a: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sym typeface="+mn-ea"/>
              </a:rPr>
              <a:t>第五章广播电视基础知识</a:t>
            </a:r>
            <a:endParaRPr lang="zh-CN" altLang="en-US"/>
          </a:p>
        </p:txBody>
      </p:sp>
      <p:sp>
        <p:nvSpPr>
          <p:cNvPr id="3" name="内容占位符 2"/>
          <p:cNvSpPr>
            <a:spLocks noGrp="1"/>
          </p:cNvSpPr>
          <p:nvPr>
            <p:ph idx="1"/>
          </p:nvPr>
        </p:nvSpPr>
        <p:spPr/>
        <p:txBody>
          <a:bodyPr/>
          <a:lstStyle/>
          <a:p>
            <a:r>
              <a:rPr lang="zh-CN" altLang="en-US" sz="1600">
                <a:latin typeface="宋体" panose="02010600030101010101" pitchFamily="2" charset="-122"/>
                <a:ea typeface="宋体" panose="02010600030101010101" pitchFamily="2" charset="-122"/>
                <a:cs typeface="宋体" panose="02010600030101010101" pitchFamily="2" charset="-122"/>
              </a:rPr>
              <a:t>数字有线传输系统</a:t>
            </a:r>
          </a:p>
          <a:p>
            <a:pPr marL="0" indent="0">
              <a:buNone/>
            </a:pPr>
            <a:r>
              <a:rPr lang="en-US" altLang="zh-CN" sz="1600">
                <a:latin typeface="宋体" panose="02010600030101010101" pitchFamily="2" charset="-122"/>
                <a:ea typeface="宋体" panose="02010600030101010101" pitchFamily="2" charset="-122"/>
                <a:cs typeface="宋体" panose="02010600030101010101" pitchFamily="2" charset="-122"/>
              </a:rPr>
              <a:t>1</a:t>
            </a:r>
            <a:r>
              <a:rPr lang="zh-CN" altLang="en-US" sz="1600">
                <a:latin typeface="宋体" panose="02010600030101010101" pitchFamily="2" charset="-122"/>
                <a:ea typeface="宋体" panose="02010600030101010101" pitchFamily="2" charset="-122"/>
                <a:cs typeface="宋体" panose="02010600030101010101" pitchFamily="2" charset="-122"/>
              </a:rPr>
              <a:t>）数字有线传输系统的简图如图7所示</a:t>
            </a:r>
          </a:p>
          <a:p>
            <a:pPr marL="0" indent="0">
              <a:buNone/>
            </a:pPr>
            <a:r>
              <a:rPr lang="en-US" altLang="zh-CN" sz="1600">
                <a:latin typeface="宋体" panose="02010600030101010101" pitchFamily="2" charset="-122"/>
                <a:ea typeface="宋体" panose="02010600030101010101" pitchFamily="2" charset="-122"/>
                <a:cs typeface="宋体" panose="02010600030101010101" pitchFamily="2" charset="-122"/>
              </a:rPr>
              <a:t>2</a:t>
            </a:r>
            <a:r>
              <a:rPr lang="zh-CN" altLang="en-US" sz="1600">
                <a:latin typeface="宋体" panose="02010600030101010101" pitchFamily="2" charset="-122"/>
                <a:ea typeface="宋体" panose="02010600030101010101" pitchFamily="2" charset="-122"/>
                <a:cs typeface="宋体" panose="02010600030101010101" pitchFamily="2" charset="-122"/>
              </a:rPr>
              <a:t>）数字有线信号的编码处理过程如图8所示</a:t>
            </a:r>
          </a:p>
        </p:txBody>
      </p:sp>
      <p:pic>
        <p:nvPicPr>
          <p:cNvPr id="4" name="图片 3"/>
          <p:cNvPicPr>
            <a:picLocks noChangeAspect="1"/>
          </p:cNvPicPr>
          <p:nvPr>
            <p:custDataLst>
              <p:tags r:id="rId1"/>
            </p:custDataLst>
          </p:nvPr>
        </p:nvPicPr>
        <p:blipFill>
          <a:blip r:embed="rId4"/>
          <a:stretch>
            <a:fillRect/>
          </a:stretch>
        </p:blipFill>
        <p:spPr>
          <a:xfrm>
            <a:off x="611505" y="2204720"/>
            <a:ext cx="3695065" cy="2025015"/>
          </a:xfrm>
          <a:prstGeom prst="rect">
            <a:avLst/>
          </a:prstGeom>
        </p:spPr>
      </p:pic>
      <p:pic>
        <p:nvPicPr>
          <p:cNvPr id="5" name="图片 4"/>
          <p:cNvPicPr>
            <a:picLocks noChangeAspect="1"/>
          </p:cNvPicPr>
          <p:nvPr>
            <p:custDataLst>
              <p:tags r:id="rId2"/>
            </p:custDataLst>
          </p:nvPr>
        </p:nvPicPr>
        <p:blipFill>
          <a:blip r:embed="rId5"/>
          <a:stretch>
            <a:fillRect/>
          </a:stretch>
        </p:blipFill>
        <p:spPr>
          <a:xfrm>
            <a:off x="4355465" y="2204720"/>
            <a:ext cx="4189730" cy="2000250"/>
          </a:xfrm>
          <a:prstGeom prst="rect">
            <a:avLst/>
          </a:prstGeom>
        </p:spPr>
      </p:pic>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sym typeface="+mn-ea"/>
              </a:rPr>
              <a:t>第五章广播电视基础知识</a:t>
            </a:r>
            <a:endParaRPr lang="zh-CN" altLang="en-US"/>
          </a:p>
        </p:txBody>
      </p:sp>
      <p:sp>
        <p:nvSpPr>
          <p:cNvPr id="3" name="内容占位符 2"/>
          <p:cNvSpPr>
            <a:spLocks noGrp="1"/>
          </p:cNvSpPr>
          <p:nvPr>
            <p:ph idx="1"/>
          </p:nvPr>
        </p:nvSpPr>
        <p:spPr/>
        <p:txBody>
          <a:bodyPr/>
          <a:lstStyle/>
          <a:p>
            <a:r>
              <a:rPr lang="zh-CN" altLang="en-US" sz="1600">
                <a:latin typeface="宋体" panose="02010600030101010101" pitchFamily="2" charset="-122"/>
                <a:ea typeface="宋体" panose="02010600030101010101" pitchFamily="2" charset="-122"/>
                <a:cs typeface="宋体" panose="02010600030101010101" pitchFamily="2" charset="-122"/>
              </a:rPr>
              <a:t>数字有线电视信号的调制方式</a:t>
            </a:r>
          </a:p>
          <a:p>
            <a:pPr marL="0" indent="0">
              <a:buNone/>
            </a:pPr>
            <a:r>
              <a:rPr lang="en-US" altLang="zh-CN" sz="1600">
                <a:latin typeface="宋体" panose="02010600030101010101" pitchFamily="2" charset="-122"/>
                <a:ea typeface="宋体" panose="02010600030101010101" pitchFamily="2" charset="-122"/>
                <a:cs typeface="宋体" panose="02010600030101010101" pitchFamily="2" charset="-122"/>
              </a:rPr>
              <a:t>1</a:t>
            </a:r>
            <a:r>
              <a:rPr lang="zh-CN" altLang="en-US" sz="1600">
                <a:latin typeface="宋体" panose="02010600030101010101" pitchFamily="2" charset="-122"/>
                <a:ea typeface="宋体" panose="02010600030101010101" pitchFamily="2" charset="-122"/>
                <a:cs typeface="宋体" panose="02010600030101010101" pitchFamily="2" charset="-122"/>
              </a:rPr>
              <a:t>）数字有线传输系统中采用正交幅度调制方法，即 QAM方法，QAM的调制过程如图9所示</a:t>
            </a:r>
          </a:p>
          <a:p>
            <a:pPr marL="0" indent="0">
              <a:buNone/>
            </a:pPr>
            <a:r>
              <a:rPr lang="en-US" altLang="zh-CN" sz="1600">
                <a:latin typeface="宋体" panose="02010600030101010101" pitchFamily="2" charset="-122"/>
                <a:ea typeface="宋体" panose="02010600030101010101" pitchFamily="2" charset="-122"/>
                <a:cs typeface="宋体" panose="02010600030101010101" pitchFamily="2" charset="-122"/>
              </a:rPr>
              <a:t>2</a:t>
            </a:r>
            <a:r>
              <a:rPr lang="zh-CN" altLang="en-US" sz="1600">
                <a:latin typeface="宋体" panose="02010600030101010101" pitchFamily="2" charset="-122"/>
                <a:ea typeface="宋体" panose="02010600030101010101" pitchFamily="2" charset="-122"/>
                <a:cs typeface="宋体" panose="02010600030101010101" pitchFamily="2" charset="-122"/>
              </a:rPr>
              <a:t>）数字有线信号的解码过程如图10所示</a:t>
            </a:r>
          </a:p>
        </p:txBody>
      </p:sp>
      <p:pic>
        <p:nvPicPr>
          <p:cNvPr id="4" name="图片 3"/>
          <p:cNvPicPr>
            <a:picLocks noChangeAspect="1"/>
          </p:cNvPicPr>
          <p:nvPr>
            <p:custDataLst>
              <p:tags r:id="rId1"/>
            </p:custDataLst>
          </p:nvPr>
        </p:nvPicPr>
        <p:blipFill>
          <a:blip r:embed="rId4"/>
          <a:stretch>
            <a:fillRect/>
          </a:stretch>
        </p:blipFill>
        <p:spPr>
          <a:xfrm>
            <a:off x="251460" y="2493010"/>
            <a:ext cx="4083685" cy="2156460"/>
          </a:xfrm>
          <a:prstGeom prst="rect">
            <a:avLst/>
          </a:prstGeom>
        </p:spPr>
      </p:pic>
      <p:pic>
        <p:nvPicPr>
          <p:cNvPr id="5" name="图片 4"/>
          <p:cNvPicPr>
            <a:picLocks noChangeAspect="1"/>
          </p:cNvPicPr>
          <p:nvPr>
            <p:custDataLst>
              <p:tags r:id="rId2"/>
            </p:custDataLst>
          </p:nvPr>
        </p:nvPicPr>
        <p:blipFill>
          <a:blip r:embed="rId5"/>
          <a:stretch>
            <a:fillRect/>
          </a:stretch>
        </p:blipFill>
        <p:spPr>
          <a:xfrm>
            <a:off x="4572000" y="2493010"/>
            <a:ext cx="4052570" cy="2156460"/>
          </a:xfrm>
          <a:prstGeom prst="rect">
            <a:avLst/>
          </a:prstGeom>
        </p:spPr>
      </p:pic>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sym typeface="+mn-ea"/>
              </a:rPr>
              <a:t>第五章广播电视基础知识</a:t>
            </a:r>
            <a:endParaRPr lang="zh-CN" altLang="en-US"/>
          </a:p>
        </p:txBody>
      </p:sp>
      <p:sp>
        <p:nvSpPr>
          <p:cNvPr id="3" name="内容占位符 2"/>
          <p:cNvSpPr>
            <a:spLocks noGrp="1"/>
          </p:cNvSpPr>
          <p:nvPr>
            <p:ph idx="1"/>
          </p:nvPr>
        </p:nvSpPr>
        <p:spPr/>
        <p:txBody>
          <a:bodyPr/>
          <a:lstStyle/>
          <a:p>
            <a:r>
              <a:rPr lang="zh-CN" altLang="en-US" sz="1600">
                <a:latin typeface="宋体" panose="02010600030101010101" pitchFamily="2" charset="-122"/>
                <a:ea typeface="宋体" panose="02010600030101010101" pitchFamily="2" charset="-122"/>
                <a:cs typeface="宋体" panose="02010600030101010101" pitchFamily="2" charset="-122"/>
              </a:rPr>
              <a:t>数字电视广播地面传输系统</a:t>
            </a:r>
          </a:p>
          <a:p>
            <a:pPr marL="0" indent="0">
              <a:buNone/>
            </a:pPr>
            <a:r>
              <a:rPr lang="zh-CN" altLang="en-US" sz="1600">
                <a:latin typeface="宋体" panose="02010600030101010101" pitchFamily="2" charset="-122"/>
                <a:ea typeface="宋体" panose="02010600030101010101" pitchFamily="2" charset="-122"/>
                <a:cs typeface="宋体" panose="02010600030101010101" pitchFamily="2" charset="-122"/>
              </a:rPr>
              <a:t>数字电视广播地面传输通过地面电视发射塔上的天线发射出去，经大气层将信号传送到各家各户的电视接收天线，数字电视接收机收到信号后进行调谐放大以及解调、解码等处理，再去驱动显示器和扬声器。地面数字电视广播系统简图如图11所示</a:t>
            </a:r>
          </a:p>
        </p:txBody>
      </p:sp>
      <p:pic>
        <p:nvPicPr>
          <p:cNvPr id="5" name="图片 4"/>
          <p:cNvPicPr>
            <a:picLocks noChangeAspect="1"/>
          </p:cNvPicPr>
          <p:nvPr>
            <p:custDataLst>
              <p:tags r:id="rId1"/>
            </p:custDataLst>
          </p:nvPr>
        </p:nvPicPr>
        <p:blipFill>
          <a:blip r:embed="rId3"/>
          <a:stretch>
            <a:fillRect/>
          </a:stretch>
        </p:blipFill>
        <p:spPr>
          <a:xfrm>
            <a:off x="1619250" y="2348865"/>
            <a:ext cx="5524500" cy="3018790"/>
          </a:xfrm>
          <a:prstGeom prst="rect">
            <a:avLst/>
          </a:prstGeom>
        </p:spPr>
      </p:pic>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sym typeface="+mn-ea"/>
              </a:rPr>
              <a:t>第五章广播电视基础知识</a:t>
            </a:r>
            <a:endParaRPr lang="zh-CN" altLang="en-US"/>
          </a:p>
        </p:txBody>
      </p:sp>
      <p:sp>
        <p:nvSpPr>
          <p:cNvPr id="3" name="内容占位符 2"/>
          <p:cNvSpPr>
            <a:spLocks noGrp="1"/>
          </p:cNvSpPr>
          <p:nvPr>
            <p:ph idx="1"/>
          </p:nvPr>
        </p:nvSpPr>
        <p:spPr/>
        <p:txBody>
          <a:bodyPr/>
          <a:lstStyle/>
          <a:p>
            <a:r>
              <a:rPr lang="zh-CN" altLang="en-US" sz="1600">
                <a:latin typeface="宋体" panose="02010600030101010101" pitchFamily="2" charset="-122"/>
                <a:ea typeface="宋体" panose="02010600030101010101" pitchFamily="2" charset="-122"/>
                <a:cs typeface="宋体" panose="02010600030101010101" pitchFamily="2" charset="-122"/>
              </a:rPr>
              <a:t>网络传输系统</a:t>
            </a:r>
          </a:p>
          <a:p>
            <a:pPr marL="0" indent="0">
              <a:buNone/>
            </a:pPr>
            <a:r>
              <a:rPr lang="zh-CN" altLang="en-US" sz="1600">
                <a:latin typeface="宋体" panose="02010600030101010101" pitchFamily="2" charset="-122"/>
                <a:ea typeface="宋体" panose="02010600030101010101" pitchFamily="2" charset="-122"/>
                <a:cs typeface="宋体" panose="02010600030101010101" pitchFamily="2" charset="-122"/>
              </a:rPr>
              <a:t>宽带网络传输系统，利用宽带传输数字电视的系统如图12所示数字广播和网络的结合可以实现双向互动。</a:t>
            </a:r>
          </a:p>
        </p:txBody>
      </p:sp>
      <p:pic>
        <p:nvPicPr>
          <p:cNvPr id="4" name="图片 3"/>
          <p:cNvPicPr>
            <a:picLocks noChangeAspect="1"/>
          </p:cNvPicPr>
          <p:nvPr>
            <p:custDataLst>
              <p:tags r:id="rId1"/>
            </p:custDataLst>
          </p:nvPr>
        </p:nvPicPr>
        <p:blipFill>
          <a:blip r:embed="rId3"/>
          <a:stretch>
            <a:fillRect/>
          </a:stretch>
        </p:blipFill>
        <p:spPr>
          <a:xfrm>
            <a:off x="1331595" y="1988820"/>
            <a:ext cx="6375400" cy="2818765"/>
          </a:xfrm>
          <a:prstGeom prst="rect">
            <a:avLst/>
          </a:prstGeom>
        </p:spPr>
      </p:pic>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sym typeface="+mn-ea"/>
              </a:rPr>
              <a:t>第五章广播电视基础知识</a:t>
            </a:r>
            <a:endParaRPr lang="zh-CN" altLang="en-US"/>
          </a:p>
        </p:txBody>
      </p:sp>
      <p:sp>
        <p:nvSpPr>
          <p:cNvPr id="3" name="内容占位符 2"/>
          <p:cNvSpPr>
            <a:spLocks noGrp="1"/>
          </p:cNvSpPr>
          <p:nvPr>
            <p:ph idx="1"/>
          </p:nvPr>
        </p:nvSpPr>
        <p:spPr/>
        <p:txBody>
          <a:bodyPr/>
          <a:lstStyle/>
          <a:p>
            <a:r>
              <a:rPr lang="zh-CN" altLang="en-US" sz="1600">
                <a:latin typeface="宋体" panose="02010600030101010101" pitchFamily="2" charset="-122"/>
                <a:ea typeface="宋体" panose="02010600030101010101" pitchFamily="2" charset="-122"/>
                <a:cs typeface="宋体" panose="02010600030101010101" pitchFamily="2" charset="-122"/>
              </a:rPr>
              <a:t>多种传输系统的融合</a:t>
            </a:r>
          </a:p>
          <a:p>
            <a:pPr marL="0" indent="0">
              <a:buNone/>
            </a:pPr>
            <a:r>
              <a:rPr lang="en-US" altLang="zh-CN" sz="1600">
                <a:latin typeface="宋体" panose="02010600030101010101" pitchFamily="2" charset="-122"/>
                <a:ea typeface="宋体" panose="02010600030101010101" pitchFamily="2" charset="-122"/>
                <a:cs typeface="宋体" panose="02010600030101010101" pitchFamily="2" charset="-122"/>
              </a:rPr>
              <a:t>1</a:t>
            </a:r>
            <a:r>
              <a:rPr lang="zh-CN" altLang="en-US" sz="1600">
                <a:latin typeface="宋体" panose="02010600030101010101" pitchFamily="2" charset="-122"/>
                <a:ea typeface="宋体" panose="02010600030101010101" pitchFamily="2" charset="-122"/>
                <a:cs typeface="宋体" panose="02010600030101010101" pitchFamily="2" charset="-122"/>
              </a:rPr>
              <a:t>）数字广播和通信网络系统的融合方式如图13所示</a:t>
            </a:r>
          </a:p>
          <a:p>
            <a:pPr marL="0" indent="0">
              <a:buNone/>
            </a:pPr>
            <a:r>
              <a:rPr lang="en-US" altLang="zh-CN" sz="1600">
                <a:latin typeface="宋体" panose="02010600030101010101" pitchFamily="2" charset="-122"/>
                <a:ea typeface="宋体" panose="02010600030101010101" pitchFamily="2" charset="-122"/>
                <a:cs typeface="宋体" panose="02010600030101010101" pitchFamily="2" charset="-122"/>
              </a:rPr>
              <a:t>2</a:t>
            </a:r>
            <a:r>
              <a:rPr lang="zh-CN" altLang="en-US" sz="1600">
                <a:latin typeface="宋体" panose="02010600030101010101" pitchFamily="2" charset="-122"/>
                <a:ea typeface="宋体" panose="02010600030101010101" pitchFamily="2" charset="-122"/>
                <a:cs typeface="宋体" panose="02010600030101010101" pitchFamily="2" charset="-122"/>
              </a:rPr>
              <a:t>）卫星、有线电视和互联网的组合系统简图如图14所示</a:t>
            </a:r>
          </a:p>
        </p:txBody>
      </p:sp>
      <p:pic>
        <p:nvPicPr>
          <p:cNvPr id="4" name="图片 3"/>
          <p:cNvPicPr>
            <a:picLocks noChangeAspect="1"/>
          </p:cNvPicPr>
          <p:nvPr>
            <p:custDataLst>
              <p:tags r:id="rId1"/>
            </p:custDataLst>
          </p:nvPr>
        </p:nvPicPr>
        <p:blipFill>
          <a:blip r:embed="rId4"/>
          <a:stretch>
            <a:fillRect/>
          </a:stretch>
        </p:blipFill>
        <p:spPr>
          <a:xfrm>
            <a:off x="394970" y="2132965"/>
            <a:ext cx="3713480" cy="2644775"/>
          </a:xfrm>
          <a:prstGeom prst="rect">
            <a:avLst/>
          </a:prstGeom>
        </p:spPr>
      </p:pic>
      <p:pic>
        <p:nvPicPr>
          <p:cNvPr id="5" name="图片 4"/>
          <p:cNvPicPr>
            <a:picLocks noChangeAspect="1"/>
          </p:cNvPicPr>
          <p:nvPr>
            <p:custDataLst>
              <p:tags r:id="rId2"/>
            </p:custDataLst>
          </p:nvPr>
        </p:nvPicPr>
        <p:blipFill>
          <a:blip r:embed="rId5"/>
          <a:stretch>
            <a:fillRect/>
          </a:stretch>
        </p:blipFill>
        <p:spPr>
          <a:xfrm>
            <a:off x="4787900" y="2132965"/>
            <a:ext cx="4009390" cy="2652395"/>
          </a:xfrm>
          <a:prstGeom prst="rect">
            <a:avLst/>
          </a:prstGeom>
        </p:spPr>
      </p:pic>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p:cNvSpPr>
          <p:nvPr>
            <p:ph type="title"/>
          </p:nvPr>
        </p:nvSpPr>
        <p:spPr/>
        <p:txBody>
          <a:bodyPr vert="horz" wrap="square" lIns="91440" tIns="45720" rIns="91440" bIns="45720" anchor="ctr" anchorCtr="0"/>
          <a:lstStyle/>
          <a:p>
            <a:pPr eaLnBrk="1" hangingPunct="1"/>
            <a:r>
              <a:rPr lang="zh-CN" altLang="en-US" sz="3200" dirty="0">
                <a:latin typeface="Times New Roman" panose="02020603050405020304" pitchFamily="18" charset="0"/>
                <a:ea typeface="宋体" panose="02010600030101010101" pitchFamily="2" charset="-122"/>
              </a:rPr>
              <a:t>第六章  仪器仪表技术基础知识</a:t>
            </a:r>
          </a:p>
        </p:txBody>
      </p:sp>
      <p:sp>
        <p:nvSpPr>
          <p:cNvPr id="102403" name="Rectangle 3"/>
          <p:cNvSpPr>
            <a:spLocks noGrp="1" noChangeArrowheads="1"/>
          </p:cNvSpPr>
          <p:nvPr>
            <p:ph idx="1"/>
          </p:nvPr>
        </p:nvSpPr>
        <p:spPr/>
        <p:txBody>
          <a:bodyPr vert="horz" wrap="square" lIns="91440" tIns="45720" rIns="91440" bIns="45720" numCol="1" anchor="t" anchorCtr="0" compatLnSpc="1"/>
          <a:lstStyle/>
          <a:p>
            <a:pPr marL="0" marR="0" lvl="0" indent="-342900" algn="just" defTabSz="914400" rtl="0" eaLnBrk="0" fontAlgn="base" latinLnBrk="0" hangingPunct="0">
              <a:lnSpc>
                <a:spcPct val="100000"/>
              </a:lnSpc>
              <a:spcBef>
                <a:spcPts val="0"/>
              </a:spcBef>
              <a:spcAft>
                <a:spcPct val="0"/>
              </a:spcAft>
              <a:buClr>
                <a:schemeClr val="hlink"/>
              </a:buClr>
              <a:buSzTx/>
              <a:buFont typeface="Wingdings" panose="05000000000000000000" pitchFamily="2" charset="2"/>
              <a:buNone/>
              <a:defRPr/>
            </a:pPr>
            <a:r>
              <a:rPr kumimoji="0" lang="zh-CN" altLang="zh-CN" sz="1600" b="1"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一、仪器仪表的发展史</a:t>
            </a:r>
          </a:p>
          <a:p>
            <a:pPr marL="0" marR="0" lvl="0" indent="-342900" algn="just" defTabSz="914400" rtl="0" eaLnBrk="0" fontAlgn="base" latinLnBrk="0" hangingPunct="0">
              <a:lnSpc>
                <a:spcPct val="100000"/>
              </a:lnSpc>
              <a:spcBef>
                <a:spcPts val="0"/>
              </a:spcBef>
              <a:spcAft>
                <a:spcPct val="0"/>
              </a:spcAft>
              <a:buClr>
                <a:schemeClr val="hlink"/>
              </a:buClr>
              <a:buSzTx/>
              <a:buFont typeface="Wingdings" panose="05000000000000000000" pitchFamily="2" charset="2"/>
              <a:buNone/>
              <a:defRPr/>
            </a:pPr>
            <a:r>
              <a:rPr kumimoji="0" lang="en-US"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   </a:t>
            </a:r>
            <a:r>
              <a:rPr kumimoji="0" lang="zh-CN"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据《韩非子·有度》记载，中国在战国时期已有了利用天然磁铁制成的指南仪器，称为司南。古代的仪器在很长的历史时期中多属用以定向、计时或供度量衡用的简单仪器。</a:t>
            </a:r>
          </a:p>
          <a:p>
            <a:pPr marL="0" marR="0" lvl="0" indent="-342900" algn="just" defTabSz="914400" rtl="0" eaLnBrk="0" fontAlgn="base" latinLnBrk="0" hangingPunct="0">
              <a:lnSpc>
                <a:spcPct val="100000"/>
              </a:lnSpc>
              <a:spcBef>
                <a:spcPts val="0"/>
              </a:spcBef>
              <a:spcAft>
                <a:spcPct val="0"/>
              </a:spcAft>
              <a:buClr>
                <a:schemeClr val="hlink"/>
              </a:buClr>
              <a:buSzTx/>
              <a:buFont typeface="Wingdings" panose="05000000000000000000" pitchFamily="2" charset="2"/>
              <a:buNone/>
              <a:defRPr/>
            </a:pPr>
            <a:r>
              <a:rPr kumimoji="0" lang="en-US"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    </a:t>
            </a:r>
            <a:r>
              <a:rPr kumimoji="0" lang="zh-CN"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17~18世纪，欧洲的一些物理学家开始利用电流与磁场作用力的原理制成简单的检流计;利用光学透镜制成的望远镜，奠定了电学和光学仪器的基础。其它一些用于测量和观察的各种仪器也遂逐渐得到了发展。</a:t>
            </a:r>
          </a:p>
          <a:p>
            <a:pPr marL="0" marR="0" lvl="0" indent="-342900" algn="just" defTabSz="914400" rtl="0" eaLnBrk="0" fontAlgn="base" latinLnBrk="0" hangingPunct="0">
              <a:lnSpc>
                <a:spcPct val="100000"/>
              </a:lnSpc>
              <a:spcBef>
                <a:spcPts val="0"/>
              </a:spcBef>
              <a:spcAft>
                <a:spcPct val="0"/>
              </a:spcAft>
              <a:buClr>
                <a:schemeClr val="hlink"/>
              </a:buClr>
              <a:buSzTx/>
              <a:buFont typeface="Wingdings" panose="05000000000000000000" pitchFamily="2" charset="2"/>
              <a:buNone/>
              <a:defRPr/>
            </a:pPr>
            <a:r>
              <a:rPr kumimoji="0" lang="en-US"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    </a:t>
            </a:r>
            <a:r>
              <a:rPr kumimoji="0" lang="zh-CN"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19世纪到20世纪，工业革命和现代化大规模生产促进了新学科和新技术的发展，后来又出现了电子计算机和空间技术等，仪器仪表因而也得到迅速的发展。现代仪器仪表已成为测量、控制和实现自动化必不可少的技术工具。</a:t>
            </a:r>
          </a:p>
          <a:p>
            <a:pPr marL="0" marR="0" lvl="0" indent="-342900" algn="just" defTabSz="914400" rtl="0" eaLnBrk="0" fontAlgn="base" latinLnBrk="0" hangingPunct="0">
              <a:lnSpc>
                <a:spcPct val="100000"/>
              </a:lnSpc>
              <a:spcBef>
                <a:spcPts val="0"/>
              </a:spcBef>
              <a:spcAft>
                <a:spcPct val="0"/>
              </a:spcAft>
              <a:buClr>
                <a:schemeClr val="hlink"/>
              </a:buClr>
              <a:buSzTx/>
              <a:buFont typeface="Wingdings" panose="05000000000000000000" pitchFamily="2" charset="2"/>
              <a:buNone/>
              <a:defRPr/>
            </a:pPr>
            <a:r>
              <a:rPr kumimoji="0" lang="zh-CN" altLang="en-US" sz="1600" b="1"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二、仪</a:t>
            </a:r>
            <a:r>
              <a:rPr kumimoji="0" lang="zh-CN" altLang="zh-CN" sz="1600" b="1"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器仪表定义：</a:t>
            </a:r>
            <a:r>
              <a:rPr kumimoji="0" lang="zh-CN"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用于检查、测量、控制、分析、计算和显示被测量对象的物理量、化学量、生物量、几何量及其运动状况的器具或装置。</a:t>
            </a:r>
            <a:endParaRPr kumimoji="0" lang="en-US"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endParaRPr>
          </a:p>
          <a:p>
            <a:pPr marL="0" marR="0" lvl="0" indent="-342900" algn="just" defTabSz="914400" rtl="0" eaLnBrk="0" fontAlgn="base" latinLnBrk="0" hangingPunct="0">
              <a:lnSpc>
                <a:spcPct val="100000"/>
              </a:lnSpc>
              <a:spcBef>
                <a:spcPts val="0"/>
              </a:spcBef>
              <a:spcAft>
                <a:spcPct val="0"/>
              </a:spcAft>
              <a:buClr>
                <a:schemeClr val="hlink"/>
              </a:buClr>
              <a:buSzTx/>
              <a:buFont typeface="Wingdings" panose="05000000000000000000" pitchFamily="2" charset="2"/>
              <a:buNone/>
              <a:defRPr/>
            </a:pPr>
            <a:r>
              <a:rPr kumimoji="0" lang="zh-CN" altLang="zh-CN" sz="1600" b="1"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三、仪表分类： </a:t>
            </a:r>
          </a:p>
          <a:p>
            <a:pPr marL="0" marR="0" lvl="0" indent="-342900" algn="just" defTabSz="914400" rtl="0" eaLnBrk="0" fontAlgn="base" latinLnBrk="0" hangingPunct="0">
              <a:lnSpc>
                <a:spcPct val="100000"/>
              </a:lnSpc>
              <a:spcBef>
                <a:spcPts val="0"/>
              </a:spcBef>
              <a:spcAft>
                <a:spcPct val="0"/>
              </a:spcAft>
              <a:buClr>
                <a:schemeClr val="hlink"/>
              </a:buClr>
              <a:buSzTx/>
              <a:buFont typeface="Wingdings" panose="05000000000000000000" pitchFamily="2" charset="2"/>
              <a:buNone/>
              <a:defRPr/>
            </a:pPr>
            <a:r>
              <a:rPr kumimoji="0" lang="zh-CN"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a:t>
            </a:r>
            <a:r>
              <a:rPr kumimoji="0" lang="en-US"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1</a:t>
            </a:r>
            <a:r>
              <a:rPr kumimoji="0" lang="zh-CN"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）一次仪表：一般将被测量</a:t>
            </a:r>
            <a:r>
              <a:rPr kumimoji="0" lang="zh-CN" altLang="en-US"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转</a:t>
            </a:r>
            <a:r>
              <a:rPr kumimoji="0" lang="zh-CN"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换为便于计量的物理量所使用的的仪表即为检测元件，一次测量仪表与介质直接接触。</a:t>
            </a:r>
          </a:p>
          <a:p>
            <a:pPr marL="0" marR="0" lvl="0" indent="-342900" algn="just" defTabSz="914400" rtl="0" eaLnBrk="0" fontAlgn="base" latinLnBrk="0" hangingPunct="0">
              <a:lnSpc>
                <a:spcPct val="100000"/>
              </a:lnSpc>
              <a:spcBef>
                <a:spcPts val="0"/>
              </a:spcBef>
              <a:spcAft>
                <a:spcPct val="0"/>
              </a:spcAft>
              <a:buClr>
                <a:schemeClr val="hlink"/>
              </a:buClr>
              <a:buSzTx/>
              <a:buFont typeface="Wingdings" panose="05000000000000000000" pitchFamily="2" charset="2"/>
              <a:buNone/>
              <a:defRPr/>
            </a:pPr>
            <a:r>
              <a:rPr kumimoji="0" lang="zh-CN"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a:t>
            </a:r>
            <a:r>
              <a:rPr kumimoji="0" lang="en-US"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2</a:t>
            </a:r>
            <a:r>
              <a:rPr kumimoji="0" lang="zh-CN"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）二次仪表：将测得的信号变送转换为可计量的标准电气信号并显示的仪表，即为变送器和显示装置。</a:t>
            </a:r>
          </a:p>
          <a:p>
            <a:pPr marL="0" marR="0" lvl="0" indent="-342900" algn="just" defTabSz="914400" rtl="0" eaLnBrk="0" fontAlgn="base" latinLnBrk="0" hangingPunct="0">
              <a:lnSpc>
                <a:spcPct val="100000"/>
              </a:lnSpc>
              <a:spcBef>
                <a:spcPts val="0"/>
              </a:spcBef>
              <a:spcAft>
                <a:spcPct val="0"/>
              </a:spcAft>
              <a:buClr>
                <a:schemeClr val="hlink"/>
              </a:buClr>
              <a:buSzTx/>
              <a:buFont typeface="Wingdings" panose="05000000000000000000" pitchFamily="2" charset="2"/>
              <a:buNone/>
              <a:defRPr/>
            </a:pPr>
            <a:r>
              <a:rPr kumimoji="0" lang="zh-CN" altLang="zh-CN" sz="1600" b="1"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四、仪器仪表功能:仪器仪表能改善、扩展或补充人的官能。</a:t>
            </a:r>
            <a:r>
              <a:rPr kumimoji="0" lang="zh-CN"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人们用感觉器官去视、听、尝、摸外部事物，而显微镜、望远镜、声级计、酸度计、高温计等仪器仪表，可以改善和扩展人的这些官能;另外，有些仪器仪表如磁强计、射线计数计等可感受和测量到人的感觉器官所不能感受到的物理量;还有些仪器仪表可以超过人的能力去记录、计算和计数，如高速照相机、计算机等。</a:t>
            </a:r>
          </a:p>
          <a:p>
            <a:pPr marL="342900" marR="0" lvl="0" indent="-34290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defRPr/>
            </a:pPr>
            <a:endParaRPr kumimoji="0" lang="zh-CN"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endParaRPr>
          </a:p>
          <a:p>
            <a:pPr marL="342900" marR="0" lvl="0" indent="-34290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defRPr/>
            </a:pPr>
            <a:endParaRPr kumimoji="0" lang="zh-CN"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endParaRPr>
          </a:p>
        </p:txBody>
      </p:sp>
      <p:sp>
        <p:nvSpPr>
          <p:cNvPr id="100356" name="Rectangle 10"/>
          <p:cNvSpPr/>
          <p:nvPr/>
        </p:nvSpPr>
        <p:spPr>
          <a:xfrm>
            <a:off x="0" y="0"/>
            <a:ext cx="9144000" cy="0"/>
          </a:xfrm>
          <a:prstGeom prst="rect">
            <a:avLst/>
          </a:prstGeom>
          <a:noFill/>
          <a:ln w="9525">
            <a:noFill/>
          </a:ln>
        </p:spPr>
        <p:txBody>
          <a:bodyPr wrap="none" anchor="ctr" anchorCtr="0">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kern="1200">
                <a:solidFill>
                  <a:schemeClr val="tx1"/>
                </a:solidFill>
                <a:latin typeface="Arial" panose="020B0604020202020204" pitchFamily="34" charset="0"/>
                <a:ea typeface="+mn-ea"/>
                <a:cs typeface="+mn-cs"/>
              </a:defRPr>
            </a:lvl2pPr>
            <a:lvl3pPr marL="1143000" indent="-228600" algn="l" rtl="0" eaLnBrk="0" fontAlgn="base" hangingPunct="0">
              <a:spcBef>
                <a:spcPct val="20000"/>
              </a:spcBef>
              <a:spcAft>
                <a:spcPct val="0"/>
              </a:spcAft>
              <a:buClr>
                <a:schemeClr val="tx1"/>
              </a:buClr>
              <a:buChar char="•"/>
              <a:defRPr sz="2400" kern="1200">
                <a:solidFill>
                  <a:schemeClr val="tx1"/>
                </a:solidFill>
                <a:latin typeface="Arial" panose="020B0604020202020204" pitchFamily="34" charset="0"/>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Arial" panose="020B0604020202020204" pitchFamily="34" charset="0"/>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Arial" panose="020B0604020202020204" pitchFamily="34" charset="0"/>
                <a:ea typeface="+mn-ea"/>
                <a:cs typeface="+mn-cs"/>
              </a:defRPr>
            </a:lvl5pPr>
          </a:lstStyle>
          <a:p>
            <a:pPr marL="0" lvl="0" indent="0">
              <a:spcBef>
                <a:spcPct val="0"/>
              </a:spcBef>
              <a:buClrTx/>
              <a:buFontTx/>
              <a:buNone/>
            </a:pPr>
            <a:endParaRPr lang="zh-CN" altLang="en-US" sz="1800" dirty="0">
              <a:latin typeface="Arial" panose="020B0604020202020204" pitchFamily="34" charset="0"/>
              <a:ea typeface="宋体" panose="02010600030101010101" pitchFamily="2" charset="-122"/>
            </a:endParaRPr>
          </a:p>
        </p:txBody>
      </p:sp>
      <p:sp>
        <p:nvSpPr>
          <p:cNvPr id="100357" name="Rectangle 2"/>
          <p:cNvSpPr/>
          <p:nvPr/>
        </p:nvSpPr>
        <p:spPr>
          <a:xfrm>
            <a:off x="0" y="0"/>
            <a:ext cx="9144000" cy="0"/>
          </a:xfrm>
          <a:prstGeom prst="rect">
            <a:avLst/>
          </a:prstGeom>
          <a:noFill/>
          <a:ln w="9525">
            <a:noFill/>
          </a:ln>
        </p:spPr>
        <p:txBody>
          <a:bodyPr wrap="none" anchor="ctr" anchorCtr="0">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kern="1200">
                <a:solidFill>
                  <a:schemeClr val="tx1"/>
                </a:solidFill>
                <a:latin typeface="Arial" panose="020B0604020202020204" pitchFamily="34" charset="0"/>
                <a:ea typeface="+mn-ea"/>
                <a:cs typeface="+mn-cs"/>
              </a:defRPr>
            </a:lvl2pPr>
            <a:lvl3pPr marL="1143000" indent="-228600" algn="l" rtl="0" eaLnBrk="0" fontAlgn="base" hangingPunct="0">
              <a:spcBef>
                <a:spcPct val="20000"/>
              </a:spcBef>
              <a:spcAft>
                <a:spcPct val="0"/>
              </a:spcAft>
              <a:buClr>
                <a:schemeClr val="tx1"/>
              </a:buClr>
              <a:buChar char="•"/>
              <a:defRPr sz="2400" kern="1200">
                <a:solidFill>
                  <a:schemeClr val="tx1"/>
                </a:solidFill>
                <a:latin typeface="Arial" panose="020B0604020202020204" pitchFamily="34" charset="0"/>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Arial" panose="020B0604020202020204" pitchFamily="34" charset="0"/>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Arial" panose="020B0604020202020204" pitchFamily="34" charset="0"/>
                <a:ea typeface="+mn-ea"/>
                <a:cs typeface="+mn-cs"/>
              </a:defRPr>
            </a:lvl5pPr>
          </a:lstStyle>
          <a:p>
            <a:pPr marL="0" lvl="0" indent="0">
              <a:spcBef>
                <a:spcPct val="0"/>
              </a:spcBef>
              <a:buClrTx/>
              <a:buFontTx/>
              <a:buNone/>
            </a:pPr>
            <a:endParaRPr lang="zh-CN" altLang="en-US" sz="1800" dirty="0">
              <a:latin typeface="Arial" panose="020B0604020202020204" pitchFamily="34" charset="0"/>
              <a:ea typeface="宋体" panose="02010600030101010101" pitchFamily="2" charset="-122"/>
            </a:endParaRPr>
          </a:p>
        </p:txBody>
      </p:sp>
      <p:sp>
        <p:nvSpPr>
          <p:cNvPr id="100358" name="Rectangle 2"/>
          <p:cNvSpPr/>
          <p:nvPr/>
        </p:nvSpPr>
        <p:spPr>
          <a:xfrm>
            <a:off x="0" y="0"/>
            <a:ext cx="9144000" cy="0"/>
          </a:xfrm>
          <a:prstGeom prst="rect">
            <a:avLst/>
          </a:prstGeom>
          <a:noFill/>
          <a:ln w="9525">
            <a:noFill/>
          </a:ln>
        </p:spPr>
        <p:txBody>
          <a:bodyPr wrap="none" anchor="ctr" anchorCtr="0">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kern="1200">
                <a:solidFill>
                  <a:schemeClr val="tx1"/>
                </a:solidFill>
                <a:latin typeface="Arial" panose="020B0604020202020204" pitchFamily="34" charset="0"/>
                <a:ea typeface="+mn-ea"/>
                <a:cs typeface="+mn-cs"/>
              </a:defRPr>
            </a:lvl2pPr>
            <a:lvl3pPr marL="1143000" indent="-228600" algn="l" rtl="0" eaLnBrk="0" fontAlgn="base" hangingPunct="0">
              <a:spcBef>
                <a:spcPct val="20000"/>
              </a:spcBef>
              <a:spcAft>
                <a:spcPct val="0"/>
              </a:spcAft>
              <a:buClr>
                <a:schemeClr val="tx1"/>
              </a:buClr>
              <a:buChar char="•"/>
              <a:defRPr sz="2400" kern="1200">
                <a:solidFill>
                  <a:schemeClr val="tx1"/>
                </a:solidFill>
                <a:latin typeface="Arial" panose="020B0604020202020204" pitchFamily="34" charset="0"/>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Arial" panose="020B0604020202020204" pitchFamily="34" charset="0"/>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Arial" panose="020B0604020202020204" pitchFamily="34" charset="0"/>
                <a:ea typeface="+mn-ea"/>
                <a:cs typeface="+mn-cs"/>
              </a:defRPr>
            </a:lvl5pPr>
          </a:lstStyle>
          <a:p>
            <a:pPr marL="0" lvl="0" indent="0">
              <a:spcBef>
                <a:spcPct val="0"/>
              </a:spcBef>
              <a:buClrTx/>
              <a:buFontTx/>
              <a:buNone/>
            </a:pPr>
            <a:endParaRPr lang="zh-CN" altLang="en-US" sz="1800" dirty="0">
              <a:latin typeface="Arial" panose="020B0604020202020204" pitchFamily="34" charset="0"/>
              <a:ea typeface="宋体" panose="02010600030101010101" pitchFamily="2" charset="-122"/>
            </a:endParaRP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p:cNvSpPr>
          <p:nvPr>
            <p:ph type="title"/>
          </p:nvPr>
        </p:nvSpPr>
        <p:spPr/>
        <p:txBody>
          <a:bodyPr vert="horz" wrap="square" lIns="91440" tIns="45720" rIns="91440" bIns="45720" anchor="ctr" anchorCtr="0"/>
          <a:lstStyle/>
          <a:p>
            <a:pPr eaLnBrk="1" hangingPunct="1"/>
            <a:r>
              <a:rPr lang="zh-CN" altLang="en-US" sz="3200" dirty="0">
                <a:latin typeface="Times New Roman" panose="02020603050405020304" pitchFamily="18" charset="0"/>
                <a:ea typeface="宋体" panose="02010600030101010101" pitchFamily="2" charset="-122"/>
              </a:rPr>
              <a:t>第六章  仪器仪表技术基础知识</a:t>
            </a:r>
          </a:p>
        </p:txBody>
      </p:sp>
      <p:sp>
        <p:nvSpPr>
          <p:cNvPr id="103427" name="Rectangle 3"/>
          <p:cNvSpPr>
            <a:spLocks noGrp="1" noChangeArrowheads="1"/>
          </p:cNvSpPr>
          <p:nvPr>
            <p:ph idx="1"/>
          </p:nvPr>
        </p:nvSpPr>
        <p:spPr/>
        <p:txBody>
          <a:bodyPr vert="horz" wrap="square" lIns="91440" tIns="45720" rIns="91440" bIns="45720" numCol="1" anchor="t" anchorCtr="0" compatLnSpc="1"/>
          <a:lstStyle/>
          <a:p>
            <a:pPr marL="342900" marR="0" lvl="0" indent="-34290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Char char="v"/>
              <a:defRPr/>
            </a:pPr>
            <a:r>
              <a:rPr kumimoji="0" lang="zh-CN" altLang="zh-CN" sz="1600" b="1"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mn-cs"/>
              </a:rPr>
              <a:t>温度仪表</a:t>
            </a:r>
          </a:p>
          <a:p>
            <a:pPr marL="342900" marR="0" lvl="0" indent="-34290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Char char="u"/>
              <a:defRPr/>
            </a:pPr>
            <a:r>
              <a:rPr kumimoji="0" lang="zh-CN" altLang="zh-CN" sz="1600" b="1"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mn-cs"/>
              </a:rPr>
              <a:t>基本概念：</a:t>
            </a:r>
          </a:p>
          <a:p>
            <a:pPr marL="0" marR="0" lvl="0" indent="-342900" algn="just" defTabSz="914400" rtl="0" eaLnBrk="0" fontAlgn="base" latinLnBrk="0" hangingPunct="0">
              <a:lnSpc>
                <a:spcPct val="100000"/>
              </a:lnSpc>
              <a:spcBef>
                <a:spcPts val="0"/>
              </a:spcBef>
              <a:spcAft>
                <a:spcPct val="0"/>
              </a:spcAft>
              <a:buClr>
                <a:schemeClr val="hlink"/>
              </a:buClr>
              <a:buSzTx/>
              <a:buFont typeface="Wingdings" panose="05000000000000000000" pitchFamily="2" charset="2"/>
              <a:buNone/>
              <a:defRPr/>
            </a:pPr>
            <a:r>
              <a:rPr kumimoji="0" lang="zh-CN"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mn-cs"/>
              </a:rPr>
              <a:t>温度：反映了物体冷热的程度，与自然界中的各种物理和化学过程相联系。</a:t>
            </a:r>
          </a:p>
          <a:p>
            <a:pPr marL="0" marR="0" lvl="0" indent="-342900" algn="just" defTabSz="914400" rtl="0" eaLnBrk="0" fontAlgn="base" latinLnBrk="0" hangingPunct="0">
              <a:lnSpc>
                <a:spcPct val="100000"/>
              </a:lnSpc>
              <a:spcBef>
                <a:spcPts val="0"/>
              </a:spcBef>
              <a:spcAft>
                <a:spcPct val="0"/>
              </a:spcAft>
              <a:buClr>
                <a:schemeClr val="hlink"/>
              </a:buClr>
              <a:buSzTx/>
              <a:buFont typeface="Wingdings" panose="05000000000000000000" pitchFamily="2" charset="2"/>
              <a:buNone/>
              <a:defRPr/>
            </a:pPr>
            <a:r>
              <a:rPr kumimoji="0" lang="zh-CN" altLang="zh-CN" sz="1600" b="1"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mn-cs"/>
              </a:rPr>
              <a:t>温标：用来量度温度数值的标尺。规定了温度的读数起点（零点）和测量温度的基本单位。</a:t>
            </a:r>
            <a:r>
              <a:rPr kumimoji="0" lang="zh-CN"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mn-cs"/>
              </a:rPr>
              <a:t>目前国际上用的较多的温标由华氏温标，摄氏温标</a:t>
            </a:r>
            <a:r>
              <a:rPr kumimoji="0" lang="zh-CN" altLang="en-US"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mn-cs"/>
              </a:rPr>
              <a:t>、</a:t>
            </a:r>
            <a:r>
              <a:rPr kumimoji="0" lang="zh-CN"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mn-cs"/>
              </a:rPr>
              <a:t>热力学温标</a:t>
            </a:r>
            <a:r>
              <a:rPr kumimoji="0" lang="zh-CN" altLang="en-US"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mn-cs"/>
              </a:rPr>
              <a:t>、</a:t>
            </a:r>
            <a:r>
              <a:rPr kumimoji="0" lang="zh-CN"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mn-cs"/>
              </a:rPr>
              <a:t>国际实用温标。</a:t>
            </a:r>
            <a:endParaRPr kumimoji="0" lang="en-US"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mn-cs"/>
            </a:endParaRPr>
          </a:p>
          <a:p>
            <a:pPr marL="0" marR="0" lvl="0" indent="-342900" algn="just" defTabSz="914400" rtl="0" eaLnBrk="0" fontAlgn="base" latinLnBrk="0" hangingPunct="0">
              <a:lnSpc>
                <a:spcPct val="100000"/>
              </a:lnSpc>
              <a:spcBef>
                <a:spcPts val="0"/>
              </a:spcBef>
              <a:spcAft>
                <a:spcPct val="0"/>
              </a:spcAft>
              <a:buClr>
                <a:schemeClr val="hlink"/>
              </a:buClr>
              <a:buSzTx/>
              <a:buFont typeface="Wingdings" panose="05000000000000000000" pitchFamily="2" charset="2"/>
              <a:buNone/>
              <a:defRPr/>
            </a:pPr>
            <a:r>
              <a:rPr kumimoji="0" lang="zh-CN"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mn-cs"/>
              </a:rPr>
              <a:t>温度仪表：是可以准确地判断和</a:t>
            </a:r>
            <a:r>
              <a:rPr kumimoji="0" lang="en-US" altLang="zh-CN" sz="1600" b="0" i="0" u="none" strike="noStrike" kern="1200" cap="none" spc="0" normalizeH="0" baseline="0" noProof="0" dirty="0" err="1">
                <a:ln>
                  <a:noFill/>
                </a:ln>
                <a:solidFill>
                  <a:schemeClr val="tx1"/>
                </a:solidFill>
                <a:effectLst/>
                <a:uLnTx/>
                <a:uFillTx/>
                <a:latin typeface="宋体" panose="02010600030101010101" pitchFamily="2" charset="-122"/>
                <a:ea typeface="宋体" panose="02010600030101010101" pitchFamily="2" charset="-122"/>
                <a:cs typeface="+mn-cs"/>
              </a:rPr>
              <a:t>测量</a:t>
            </a:r>
            <a:r>
              <a:rPr kumimoji="0" lang="zh-CN"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mn-cs"/>
              </a:rPr>
              <a:t>温度的</a:t>
            </a:r>
            <a:r>
              <a:rPr kumimoji="0" lang="en-US" altLang="zh-CN" sz="1600" b="0" i="0" u="none" strike="noStrike" kern="1200" cap="none" spc="0" normalizeH="0" baseline="0" noProof="0" dirty="0" err="1">
                <a:ln>
                  <a:noFill/>
                </a:ln>
                <a:solidFill>
                  <a:schemeClr val="tx1"/>
                </a:solidFill>
                <a:effectLst/>
                <a:uLnTx/>
                <a:uFillTx/>
                <a:latin typeface="宋体" panose="02010600030101010101" pitchFamily="2" charset="-122"/>
                <a:ea typeface="宋体" panose="02010600030101010101" pitchFamily="2" charset="-122"/>
                <a:cs typeface="+mn-cs"/>
              </a:rPr>
              <a:t>工具</a:t>
            </a:r>
            <a:r>
              <a:rPr kumimoji="0" lang="zh-CN"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mn-cs"/>
              </a:rPr>
              <a:t>。</a:t>
            </a:r>
          </a:p>
          <a:p>
            <a:pPr marL="0" marR="0" lvl="0" indent="-342900" algn="just" defTabSz="914400" rtl="0" eaLnBrk="0" fontAlgn="base" latinLnBrk="0" hangingPunct="0">
              <a:lnSpc>
                <a:spcPct val="100000"/>
              </a:lnSpc>
              <a:spcBef>
                <a:spcPts val="0"/>
              </a:spcBef>
              <a:spcAft>
                <a:spcPct val="0"/>
              </a:spcAft>
              <a:buClr>
                <a:schemeClr val="hlink"/>
              </a:buClr>
              <a:buSzTx/>
              <a:buFont typeface="Wingdings" panose="05000000000000000000" pitchFamily="2" charset="2"/>
              <a:buChar char="ü"/>
              <a:defRPr/>
            </a:pPr>
            <a:r>
              <a:rPr lang="zh-CN" altLang="zh-CN" sz="1600" b="1" noProof="0" dirty="0">
                <a:ln>
                  <a:noFill/>
                </a:ln>
                <a:effectLst/>
                <a:uLnTx/>
                <a:uFillTx/>
                <a:latin typeface="宋体" panose="02010600030101010101" pitchFamily="2" charset="-122"/>
                <a:ea typeface="宋体" panose="02010600030101010101" pitchFamily="2" charset="-122"/>
                <a:cs typeface="宋体" panose="02010600030101010101" pitchFamily="2" charset="-122"/>
                <a:sym typeface="+mn-ea"/>
              </a:rPr>
              <a:t>华氏温标：在标准大气压下，</a:t>
            </a:r>
            <a:r>
              <a:rPr lang="zh-CN" altLang="en-US" sz="1600" b="1" noProof="0" dirty="0">
                <a:ln>
                  <a:noFill/>
                </a:ln>
                <a:effectLst/>
                <a:uLnTx/>
                <a:uFillTx/>
                <a:latin typeface="宋体" panose="02010600030101010101" pitchFamily="2" charset="-122"/>
                <a:ea typeface="宋体" panose="02010600030101010101" pitchFamily="2" charset="-122"/>
                <a:cs typeface="宋体" panose="02010600030101010101" pitchFamily="2" charset="-122"/>
                <a:sym typeface="+mn-ea"/>
              </a:rPr>
              <a:t>冰</a:t>
            </a:r>
            <a:r>
              <a:rPr lang="zh-CN" altLang="zh-CN" sz="1600" b="1" noProof="0" dirty="0">
                <a:ln>
                  <a:noFill/>
                </a:ln>
                <a:effectLst/>
                <a:uLnTx/>
                <a:uFillTx/>
                <a:latin typeface="宋体" panose="02010600030101010101" pitchFamily="2" charset="-122"/>
                <a:ea typeface="宋体" panose="02010600030101010101" pitchFamily="2" charset="-122"/>
                <a:cs typeface="宋体" panose="02010600030101010101" pitchFamily="2" charset="-122"/>
                <a:sym typeface="+mn-ea"/>
              </a:rPr>
              <a:t>的熔点为</a:t>
            </a:r>
            <a:r>
              <a:rPr lang="en-US" altLang="zh-CN" sz="1600" b="1" noProof="0" dirty="0">
                <a:ln>
                  <a:noFill/>
                </a:ln>
                <a:effectLst/>
                <a:uLnTx/>
                <a:uFillTx/>
                <a:latin typeface="宋体" panose="02010600030101010101" pitchFamily="2" charset="-122"/>
                <a:ea typeface="宋体" panose="02010600030101010101" pitchFamily="2" charset="-122"/>
                <a:cs typeface="宋体" panose="02010600030101010101" pitchFamily="2" charset="-122"/>
                <a:sym typeface="+mn-ea"/>
              </a:rPr>
              <a:t>32</a:t>
            </a:r>
            <a:r>
              <a:rPr lang="zh-CN" altLang="zh-CN" sz="1600" b="1" noProof="0" dirty="0">
                <a:ln>
                  <a:noFill/>
                </a:ln>
                <a:effectLst/>
                <a:uLnTx/>
                <a:uFillTx/>
                <a:latin typeface="宋体" panose="02010600030101010101" pitchFamily="2" charset="-122"/>
                <a:ea typeface="宋体" panose="02010600030101010101" pitchFamily="2" charset="-122"/>
                <a:cs typeface="宋体" panose="02010600030101010101" pitchFamily="2" charset="-122"/>
                <a:sym typeface="+mn-ea"/>
              </a:rPr>
              <a:t>度，水的沸点为</a:t>
            </a:r>
            <a:r>
              <a:rPr lang="en-US" altLang="zh-CN" sz="1600" b="1" noProof="0" dirty="0">
                <a:ln>
                  <a:noFill/>
                </a:ln>
                <a:effectLst/>
                <a:uLnTx/>
                <a:uFillTx/>
                <a:latin typeface="宋体" panose="02010600030101010101" pitchFamily="2" charset="-122"/>
                <a:ea typeface="宋体" panose="02010600030101010101" pitchFamily="2" charset="-122"/>
                <a:cs typeface="宋体" panose="02010600030101010101" pitchFamily="2" charset="-122"/>
                <a:sym typeface="+mn-ea"/>
              </a:rPr>
              <a:t>212</a:t>
            </a:r>
            <a:r>
              <a:rPr lang="zh-CN" altLang="zh-CN" sz="1600" b="1" noProof="0" dirty="0">
                <a:ln>
                  <a:noFill/>
                </a:ln>
                <a:effectLst/>
                <a:uLnTx/>
                <a:uFillTx/>
                <a:latin typeface="宋体" panose="02010600030101010101" pitchFamily="2" charset="-122"/>
                <a:ea typeface="宋体" panose="02010600030101010101" pitchFamily="2" charset="-122"/>
                <a:cs typeface="宋体" panose="02010600030101010101" pitchFamily="2" charset="-122"/>
                <a:sym typeface="+mn-ea"/>
              </a:rPr>
              <a:t>度，</a:t>
            </a:r>
            <a:r>
              <a:rPr lang="zh-CN" altLang="zh-CN" sz="1600" noProof="0" dirty="0">
                <a:ln>
                  <a:noFill/>
                </a:ln>
                <a:effectLst/>
                <a:uLnTx/>
                <a:uFillTx/>
                <a:latin typeface="宋体" panose="02010600030101010101" pitchFamily="2" charset="-122"/>
                <a:ea typeface="宋体" panose="02010600030101010101" pitchFamily="2" charset="-122"/>
                <a:cs typeface="宋体" panose="02010600030101010101" pitchFamily="2" charset="-122"/>
                <a:sym typeface="+mn-ea"/>
              </a:rPr>
              <a:t>中间划分</a:t>
            </a:r>
            <a:r>
              <a:rPr lang="en-US" altLang="zh-CN" sz="1600" noProof="0" dirty="0">
                <a:ln>
                  <a:noFill/>
                </a:ln>
                <a:effectLst/>
                <a:uLnTx/>
                <a:uFillTx/>
                <a:latin typeface="宋体" panose="02010600030101010101" pitchFamily="2" charset="-122"/>
                <a:ea typeface="宋体" panose="02010600030101010101" pitchFamily="2" charset="-122"/>
                <a:cs typeface="宋体" panose="02010600030101010101" pitchFamily="2" charset="-122"/>
                <a:sym typeface="+mn-ea"/>
              </a:rPr>
              <a:t>180</a:t>
            </a:r>
            <a:r>
              <a:rPr lang="zh-CN" altLang="zh-CN" sz="1600" noProof="0" dirty="0">
                <a:ln>
                  <a:noFill/>
                </a:ln>
                <a:effectLst/>
                <a:uLnTx/>
                <a:uFillTx/>
                <a:latin typeface="宋体" panose="02010600030101010101" pitchFamily="2" charset="-122"/>
                <a:ea typeface="宋体" panose="02010600030101010101" pitchFamily="2" charset="-122"/>
                <a:cs typeface="宋体" panose="02010600030101010101" pitchFamily="2" charset="-122"/>
                <a:sym typeface="+mn-ea"/>
              </a:rPr>
              <a:t>等分，每等份为华氏</a:t>
            </a:r>
            <a:r>
              <a:rPr lang="en-US" altLang="zh-CN" sz="1600" noProof="0" dirty="0">
                <a:ln>
                  <a:noFill/>
                </a:ln>
                <a:effectLst/>
                <a:uLnTx/>
                <a:uFillTx/>
                <a:latin typeface="宋体" panose="02010600030101010101" pitchFamily="2" charset="-122"/>
                <a:ea typeface="宋体" panose="02010600030101010101" pitchFamily="2" charset="-122"/>
                <a:cs typeface="宋体" panose="02010600030101010101" pitchFamily="2" charset="-122"/>
                <a:sym typeface="+mn-ea"/>
              </a:rPr>
              <a:t>1</a:t>
            </a:r>
            <a:r>
              <a:rPr lang="zh-CN" altLang="zh-CN" sz="1600" noProof="0" dirty="0">
                <a:ln>
                  <a:noFill/>
                </a:ln>
                <a:effectLst/>
                <a:uLnTx/>
                <a:uFillTx/>
                <a:latin typeface="宋体" panose="02010600030101010101" pitchFamily="2" charset="-122"/>
                <a:ea typeface="宋体" panose="02010600030101010101" pitchFamily="2" charset="-122"/>
                <a:cs typeface="宋体" panose="02010600030101010101" pitchFamily="2" charset="-122"/>
                <a:sym typeface="+mn-ea"/>
              </a:rPr>
              <a:t>度，符号是℉。</a:t>
            </a:r>
            <a:endParaRPr kumimoji="0" lang="zh-CN"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endParaRPr>
          </a:p>
          <a:p>
            <a:pPr marL="0" marR="0" lvl="0" indent="-342900" algn="just" defTabSz="914400" rtl="0" eaLnBrk="0" fontAlgn="base" latinLnBrk="0" hangingPunct="0">
              <a:lnSpc>
                <a:spcPct val="100000"/>
              </a:lnSpc>
              <a:spcBef>
                <a:spcPts val="0"/>
              </a:spcBef>
              <a:spcAft>
                <a:spcPct val="0"/>
              </a:spcAft>
              <a:buClr>
                <a:schemeClr val="hlink"/>
              </a:buClr>
              <a:buSzTx/>
              <a:buFont typeface="Wingdings" panose="05000000000000000000" pitchFamily="2" charset="2"/>
              <a:buChar char="ü"/>
              <a:defRPr/>
            </a:pPr>
            <a:r>
              <a:rPr lang="zh-CN" altLang="zh-CN" sz="1600" noProof="0" dirty="0">
                <a:ln>
                  <a:noFill/>
                </a:ln>
                <a:effectLst/>
                <a:uLnTx/>
                <a:uFillTx/>
                <a:latin typeface="宋体" panose="02010600030101010101" pitchFamily="2" charset="-122"/>
                <a:ea typeface="宋体" panose="02010600030101010101" pitchFamily="2" charset="-122"/>
                <a:cs typeface="宋体" panose="02010600030101010101" pitchFamily="2" charset="-122"/>
                <a:sym typeface="+mn-ea"/>
              </a:rPr>
              <a:t>摄氏温标：在标准大气压下，</a:t>
            </a:r>
            <a:r>
              <a:rPr lang="zh-CN" altLang="en-US" sz="1600" noProof="0" dirty="0">
                <a:ln>
                  <a:noFill/>
                </a:ln>
                <a:effectLst/>
                <a:uLnTx/>
                <a:uFillTx/>
                <a:latin typeface="宋体" panose="02010600030101010101" pitchFamily="2" charset="-122"/>
                <a:ea typeface="宋体" panose="02010600030101010101" pitchFamily="2" charset="-122"/>
                <a:cs typeface="宋体" panose="02010600030101010101" pitchFamily="2" charset="-122"/>
                <a:sym typeface="+mn-ea"/>
              </a:rPr>
              <a:t>冰</a:t>
            </a:r>
            <a:r>
              <a:rPr lang="zh-CN" altLang="zh-CN" sz="1600" noProof="0" dirty="0">
                <a:ln>
                  <a:noFill/>
                </a:ln>
                <a:effectLst/>
                <a:uLnTx/>
                <a:uFillTx/>
                <a:latin typeface="宋体" panose="02010600030101010101" pitchFamily="2" charset="-122"/>
                <a:ea typeface="宋体" panose="02010600030101010101" pitchFamily="2" charset="-122"/>
                <a:cs typeface="宋体" panose="02010600030101010101" pitchFamily="2" charset="-122"/>
                <a:sym typeface="+mn-ea"/>
              </a:rPr>
              <a:t>的熔点为</a:t>
            </a:r>
            <a:r>
              <a:rPr lang="en-US" altLang="zh-CN" sz="1600" noProof="0" dirty="0">
                <a:ln>
                  <a:noFill/>
                </a:ln>
                <a:effectLst/>
                <a:uLnTx/>
                <a:uFillTx/>
                <a:latin typeface="宋体" panose="02010600030101010101" pitchFamily="2" charset="-122"/>
                <a:ea typeface="宋体" panose="02010600030101010101" pitchFamily="2" charset="-122"/>
                <a:cs typeface="宋体" panose="02010600030101010101" pitchFamily="2" charset="-122"/>
                <a:sym typeface="+mn-ea"/>
              </a:rPr>
              <a:t>0</a:t>
            </a:r>
            <a:r>
              <a:rPr lang="zh-CN" altLang="zh-CN" sz="1600" noProof="0" dirty="0">
                <a:ln>
                  <a:noFill/>
                </a:ln>
                <a:effectLst/>
                <a:uLnTx/>
                <a:uFillTx/>
                <a:latin typeface="宋体" panose="02010600030101010101" pitchFamily="2" charset="-122"/>
                <a:ea typeface="宋体" panose="02010600030101010101" pitchFamily="2" charset="-122"/>
                <a:cs typeface="宋体" panose="02010600030101010101" pitchFamily="2" charset="-122"/>
                <a:sym typeface="+mn-ea"/>
              </a:rPr>
              <a:t>度，水的沸点为</a:t>
            </a:r>
            <a:r>
              <a:rPr lang="en-US" altLang="zh-CN" sz="1600" noProof="0" dirty="0">
                <a:ln>
                  <a:noFill/>
                </a:ln>
                <a:effectLst/>
                <a:uLnTx/>
                <a:uFillTx/>
                <a:latin typeface="宋体" panose="02010600030101010101" pitchFamily="2" charset="-122"/>
                <a:ea typeface="宋体" panose="02010600030101010101" pitchFamily="2" charset="-122"/>
                <a:cs typeface="宋体" panose="02010600030101010101" pitchFamily="2" charset="-122"/>
                <a:sym typeface="+mn-ea"/>
              </a:rPr>
              <a:t>100</a:t>
            </a:r>
            <a:r>
              <a:rPr lang="zh-CN" altLang="zh-CN" sz="1600" noProof="0" dirty="0">
                <a:ln>
                  <a:noFill/>
                </a:ln>
                <a:effectLst/>
                <a:uLnTx/>
                <a:uFillTx/>
                <a:latin typeface="宋体" panose="02010600030101010101" pitchFamily="2" charset="-122"/>
                <a:ea typeface="宋体" panose="02010600030101010101" pitchFamily="2" charset="-122"/>
                <a:cs typeface="宋体" panose="02010600030101010101" pitchFamily="2" charset="-122"/>
                <a:sym typeface="+mn-ea"/>
              </a:rPr>
              <a:t>度，中间划分</a:t>
            </a:r>
            <a:r>
              <a:rPr lang="en-US" altLang="zh-CN" sz="1600" noProof="0" dirty="0">
                <a:ln>
                  <a:noFill/>
                </a:ln>
                <a:effectLst/>
                <a:uLnTx/>
                <a:uFillTx/>
                <a:latin typeface="宋体" panose="02010600030101010101" pitchFamily="2" charset="-122"/>
                <a:ea typeface="宋体" panose="02010600030101010101" pitchFamily="2" charset="-122"/>
                <a:cs typeface="宋体" panose="02010600030101010101" pitchFamily="2" charset="-122"/>
                <a:sym typeface="+mn-ea"/>
              </a:rPr>
              <a:t>100</a:t>
            </a:r>
            <a:r>
              <a:rPr lang="zh-CN" altLang="zh-CN" sz="1600" noProof="0" dirty="0">
                <a:ln>
                  <a:noFill/>
                </a:ln>
                <a:effectLst/>
                <a:uLnTx/>
                <a:uFillTx/>
                <a:latin typeface="宋体" panose="02010600030101010101" pitchFamily="2" charset="-122"/>
                <a:ea typeface="宋体" panose="02010600030101010101" pitchFamily="2" charset="-122"/>
                <a:cs typeface="宋体" panose="02010600030101010101" pitchFamily="2" charset="-122"/>
                <a:sym typeface="+mn-ea"/>
              </a:rPr>
              <a:t>等份，每等份为摄氏</a:t>
            </a:r>
            <a:r>
              <a:rPr lang="en-US" altLang="zh-CN" sz="1600" noProof="0" dirty="0">
                <a:ln>
                  <a:noFill/>
                </a:ln>
                <a:effectLst/>
                <a:uLnTx/>
                <a:uFillTx/>
                <a:latin typeface="宋体" panose="02010600030101010101" pitchFamily="2" charset="-122"/>
                <a:ea typeface="宋体" panose="02010600030101010101" pitchFamily="2" charset="-122"/>
                <a:cs typeface="宋体" panose="02010600030101010101" pitchFamily="2" charset="-122"/>
                <a:sym typeface="+mn-ea"/>
              </a:rPr>
              <a:t>1</a:t>
            </a:r>
            <a:r>
              <a:rPr lang="zh-CN" altLang="zh-CN" sz="1600" noProof="0" dirty="0">
                <a:ln>
                  <a:noFill/>
                </a:ln>
                <a:effectLst/>
                <a:uLnTx/>
                <a:uFillTx/>
                <a:latin typeface="宋体" panose="02010600030101010101" pitchFamily="2" charset="-122"/>
                <a:ea typeface="宋体" panose="02010600030101010101" pitchFamily="2" charset="-122"/>
                <a:cs typeface="宋体" panose="02010600030101010101" pitchFamily="2" charset="-122"/>
                <a:sym typeface="+mn-ea"/>
              </a:rPr>
              <a:t>度，符号为℃。</a:t>
            </a:r>
            <a:endParaRPr kumimoji="0" lang="en-US"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endParaRPr>
          </a:p>
          <a:p>
            <a:pPr marL="0" marR="0" lvl="0" indent="-342900" algn="just" defTabSz="914400" rtl="0" eaLnBrk="0" fontAlgn="base" latinLnBrk="0" hangingPunct="0">
              <a:lnSpc>
                <a:spcPct val="100000"/>
              </a:lnSpc>
              <a:spcBef>
                <a:spcPts val="0"/>
              </a:spcBef>
              <a:spcAft>
                <a:spcPct val="0"/>
              </a:spcAft>
              <a:buClr>
                <a:schemeClr val="hlink"/>
              </a:buClr>
              <a:buSzTx/>
              <a:buFont typeface="Wingdings" panose="05000000000000000000" pitchFamily="2" charset="2"/>
              <a:buChar char="ü"/>
              <a:defRPr/>
            </a:pPr>
            <a:r>
              <a:rPr lang="zh-CN" altLang="zh-CN" sz="1600" noProof="0" dirty="0">
                <a:ln>
                  <a:noFill/>
                </a:ln>
                <a:effectLst/>
                <a:uLnTx/>
                <a:uFillTx/>
                <a:latin typeface="宋体" panose="02010600030101010101" pitchFamily="2" charset="-122"/>
                <a:ea typeface="宋体" panose="02010600030101010101" pitchFamily="2" charset="-122"/>
                <a:cs typeface="宋体" panose="02010600030101010101" pitchFamily="2" charset="-122"/>
                <a:sym typeface="+mn-ea"/>
              </a:rPr>
              <a:t>热力学温标又称开尔文温标，或称绝对温标，它规定分子运动停止时的温度为绝对零度，符号为</a:t>
            </a:r>
            <a:r>
              <a:rPr lang="en-US" altLang="zh-CN" sz="1600" noProof="0" dirty="0">
                <a:ln>
                  <a:noFill/>
                </a:ln>
                <a:effectLst/>
                <a:uLnTx/>
                <a:uFillTx/>
                <a:latin typeface="宋体" panose="02010600030101010101" pitchFamily="2" charset="-122"/>
                <a:ea typeface="宋体" panose="02010600030101010101" pitchFamily="2" charset="-122"/>
                <a:cs typeface="宋体" panose="02010600030101010101" pitchFamily="2" charset="-122"/>
                <a:sym typeface="+mn-ea"/>
              </a:rPr>
              <a:t>K </a:t>
            </a:r>
            <a:r>
              <a:rPr lang="zh-CN" altLang="zh-CN" sz="1600" noProof="0" dirty="0">
                <a:ln>
                  <a:noFill/>
                </a:ln>
                <a:effectLst/>
                <a:uLnTx/>
                <a:uFillTx/>
                <a:latin typeface="宋体" panose="02010600030101010101" pitchFamily="2" charset="-122"/>
                <a:ea typeface="宋体" panose="02010600030101010101" pitchFamily="2" charset="-122"/>
                <a:cs typeface="宋体" panose="02010600030101010101" pitchFamily="2" charset="-122"/>
                <a:sym typeface="+mn-ea"/>
              </a:rPr>
              <a:t>。</a:t>
            </a:r>
            <a:endParaRPr kumimoji="0" lang="zh-CN"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endParaRPr>
          </a:p>
          <a:p>
            <a:pPr marL="0" marR="0" lvl="0" indent="-342900" algn="just" defTabSz="914400" rtl="0" eaLnBrk="0" fontAlgn="base" latinLnBrk="0" hangingPunct="0">
              <a:lnSpc>
                <a:spcPct val="100000"/>
              </a:lnSpc>
              <a:spcBef>
                <a:spcPts val="0"/>
              </a:spcBef>
              <a:spcAft>
                <a:spcPct val="0"/>
              </a:spcAft>
              <a:buClr>
                <a:schemeClr val="hlink"/>
              </a:buClr>
              <a:buSzTx/>
              <a:buFont typeface="Wingdings" panose="05000000000000000000" pitchFamily="2" charset="2"/>
              <a:buNone/>
              <a:defRPr/>
            </a:pPr>
            <a:r>
              <a:rPr lang="zh-CN" altLang="zh-CN" sz="1600" noProof="0" dirty="0">
                <a:ln>
                  <a:noFill/>
                </a:ln>
                <a:effectLst/>
                <a:uLnTx/>
                <a:uFillTx/>
                <a:latin typeface="宋体" panose="02010600030101010101" pitchFamily="2" charset="-122"/>
                <a:ea typeface="宋体" panose="02010600030101010101" pitchFamily="2" charset="-122"/>
                <a:cs typeface="宋体" panose="02010600030101010101" pitchFamily="2" charset="-122"/>
                <a:sym typeface="+mn-ea"/>
              </a:rPr>
              <a:t>摄氏温度</a:t>
            </a:r>
            <a:r>
              <a:rPr lang="en-US" altLang="zh-CN" sz="1600" noProof="0" dirty="0">
                <a:ln>
                  <a:noFill/>
                </a:ln>
                <a:effectLst/>
                <a:uLnTx/>
                <a:uFillTx/>
                <a:latin typeface="宋体" panose="02010600030101010101" pitchFamily="2" charset="-122"/>
                <a:ea typeface="宋体" panose="02010600030101010101" pitchFamily="2" charset="-122"/>
                <a:cs typeface="宋体" panose="02010600030101010101" pitchFamily="2" charset="-122"/>
                <a:sym typeface="+mn-ea"/>
              </a:rPr>
              <a:t>t</a:t>
            </a:r>
            <a:r>
              <a:rPr lang="zh-CN" altLang="zh-CN" sz="1600" noProof="0" dirty="0">
                <a:ln>
                  <a:noFill/>
                </a:ln>
                <a:effectLst/>
                <a:uLnTx/>
                <a:uFillTx/>
                <a:latin typeface="宋体" panose="02010600030101010101" pitchFamily="2" charset="-122"/>
                <a:ea typeface="宋体" panose="02010600030101010101" pitchFamily="2" charset="-122"/>
                <a:cs typeface="宋体" panose="02010600030101010101" pitchFamily="2" charset="-122"/>
                <a:sym typeface="+mn-ea"/>
              </a:rPr>
              <a:t>和华氏温度关系</a:t>
            </a:r>
            <a:r>
              <a:rPr lang="zh-CN" altLang="en-US" sz="1600" noProof="0" dirty="0">
                <a:ln>
                  <a:noFill/>
                </a:ln>
                <a:effectLst/>
                <a:uLnTx/>
                <a:uFillTx/>
                <a:latin typeface="宋体" panose="02010600030101010101" pitchFamily="2" charset="-122"/>
                <a:ea typeface="宋体" panose="02010600030101010101" pitchFamily="2" charset="-122"/>
                <a:cs typeface="宋体" panose="02010600030101010101" pitchFamily="2" charset="-122"/>
                <a:sym typeface="+mn-ea"/>
              </a:rPr>
              <a:t>：华氏度 = 摄氏度 × 1.8 + 32</a:t>
            </a:r>
          </a:p>
          <a:p>
            <a:pPr marL="0" marR="0" lvl="0" indent="-342900" algn="just" defTabSz="914400" rtl="0" eaLnBrk="0" fontAlgn="base" latinLnBrk="0" hangingPunct="0">
              <a:lnSpc>
                <a:spcPct val="100000"/>
              </a:lnSpc>
              <a:spcBef>
                <a:spcPts val="0"/>
              </a:spcBef>
              <a:spcAft>
                <a:spcPct val="0"/>
              </a:spcAft>
              <a:buClr>
                <a:schemeClr val="hlink"/>
              </a:buClr>
              <a:buSzTx/>
              <a:buFont typeface="Wingdings" panose="05000000000000000000" pitchFamily="2" charset="2"/>
              <a:buNone/>
              <a:defRPr/>
            </a:pPr>
            <a:r>
              <a:rPr lang="zh-CN" altLang="zh-CN" sz="1600" noProof="0" dirty="0">
                <a:ln>
                  <a:noFill/>
                </a:ln>
                <a:effectLst/>
                <a:uLnTx/>
                <a:uFillTx/>
                <a:latin typeface="宋体" panose="02010600030101010101" pitchFamily="2" charset="-122"/>
                <a:ea typeface="宋体" panose="02010600030101010101" pitchFamily="2" charset="-122"/>
                <a:cs typeface="宋体" panose="02010600030101010101" pitchFamily="2" charset="-122"/>
                <a:sym typeface="+mn-ea"/>
              </a:rPr>
              <a:t>热力学温度</a:t>
            </a:r>
            <a:r>
              <a:rPr lang="en-US" altLang="zh-CN" sz="1600" noProof="0" dirty="0">
                <a:ln>
                  <a:noFill/>
                </a:ln>
                <a:effectLst/>
                <a:uLnTx/>
                <a:uFillTx/>
                <a:latin typeface="宋体" panose="02010600030101010101" pitchFamily="2" charset="-122"/>
                <a:ea typeface="宋体" panose="02010600030101010101" pitchFamily="2" charset="-122"/>
                <a:cs typeface="宋体" panose="02010600030101010101" pitchFamily="2" charset="-122"/>
                <a:sym typeface="+mn-ea"/>
              </a:rPr>
              <a:t>T</a:t>
            </a:r>
            <a:r>
              <a:rPr lang="zh-CN" altLang="zh-CN" sz="1600" noProof="0" dirty="0">
                <a:ln>
                  <a:noFill/>
                </a:ln>
                <a:effectLst/>
                <a:uLnTx/>
                <a:uFillTx/>
                <a:latin typeface="宋体" panose="02010600030101010101" pitchFamily="2" charset="-122"/>
                <a:ea typeface="宋体" panose="02010600030101010101" pitchFamily="2" charset="-122"/>
                <a:cs typeface="宋体" panose="02010600030101010101" pitchFamily="2" charset="-122"/>
                <a:sym typeface="+mn-ea"/>
              </a:rPr>
              <a:t>（</a:t>
            </a:r>
            <a:r>
              <a:rPr lang="en-US" altLang="zh-CN" sz="1600" noProof="0" dirty="0">
                <a:ln>
                  <a:noFill/>
                </a:ln>
                <a:effectLst/>
                <a:uLnTx/>
                <a:uFillTx/>
                <a:latin typeface="宋体" panose="02010600030101010101" pitchFamily="2" charset="-122"/>
                <a:ea typeface="宋体" panose="02010600030101010101" pitchFamily="2" charset="-122"/>
                <a:cs typeface="宋体" panose="02010600030101010101" pitchFamily="2" charset="-122"/>
                <a:sym typeface="+mn-ea"/>
              </a:rPr>
              <a:t>K</a:t>
            </a:r>
            <a:r>
              <a:rPr lang="zh-CN" altLang="zh-CN" sz="1600" noProof="0" dirty="0">
                <a:ln>
                  <a:noFill/>
                </a:ln>
                <a:effectLst/>
                <a:uLnTx/>
                <a:uFillTx/>
                <a:latin typeface="宋体" panose="02010600030101010101" pitchFamily="2" charset="-122"/>
                <a:ea typeface="宋体" panose="02010600030101010101" pitchFamily="2" charset="-122"/>
                <a:cs typeface="宋体" panose="02010600030101010101" pitchFamily="2" charset="-122"/>
                <a:sym typeface="+mn-ea"/>
              </a:rPr>
              <a:t>）与摄氏温度</a:t>
            </a:r>
            <a:r>
              <a:rPr lang="en-US" altLang="zh-CN" sz="1600" noProof="0" dirty="0">
                <a:ln>
                  <a:noFill/>
                </a:ln>
                <a:effectLst/>
                <a:uLnTx/>
                <a:uFillTx/>
                <a:latin typeface="宋体" panose="02010600030101010101" pitchFamily="2" charset="-122"/>
                <a:ea typeface="宋体" panose="02010600030101010101" pitchFamily="2" charset="-122"/>
                <a:cs typeface="宋体" panose="02010600030101010101" pitchFamily="2" charset="-122"/>
                <a:sym typeface="+mn-ea"/>
              </a:rPr>
              <a:t>t</a:t>
            </a:r>
            <a:r>
              <a:rPr lang="zh-CN" altLang="zh-CN" sz="1600" noProof="0" dirty="0">
                <a:ln>
                  <a:noFill/>
                </a:ln>
                <a:effectLst/>
                <a:uLnTx/>
                <a:uFillTx/>
                <a:latin typeface="宋体" panose="02010600030101010101" pitchFamily="2" charset="-122"/>
                <a:ea typeface="宋体" panose="02010600030101010101" pitchFamily="2" charset="-122"/>
                <a:cs typeface="宋体" panose="02010600030101010101" pitchFamily="2" charset="-122"/>
                <a:sym typeface="+mn-ea"/>
              </a:rPr>
              <a:t>的关系：</a:t>
            </a:r>
            <a:r>
              <a:rPr lang="en-US" altLang="zh-CN" sz="1600" noProof="0" dirty="0">
                <a:ln>
                  <a:noFill/>
                </a:ln>
                <a:effectLst/>
                <a:uLnTx/>
                <a:uFillTx/>
                <a:latin typeface="宋体" panose="02010600030101010101" pitchFamily="2" charset="-122"/>
                <a:ea typeface="宋体" panose="02010600030101010101" pitchFamily="2" charset="-122"/>
                <a:cs typeface="宋体" panose="02010600030101010101" pitchFamily="2" charset="-122"/>
                <a:sym typeface="+mn-ea"/>
              </a:rPr>
              <a:t>T</a:t>
            </a:r>
            <a:r>
              <a:rPr lang="zh-CN" altLang="zh-CN" sz="1600" noProof="0" dirty="0">
                <a:ln>
                  <a:noFill/>
                </a:ln>
                <a:effectLst/>
                <a:uLnTx/>
                <a:uFillTx/>
                <a:latin typeface="宋体" panose="02010600030101010101" pitchFamily="2" charset="-122"/>
                <a:ea typeface="宋体" panose="02010600030101010101" pitchFamily="2" charset="-122"/>
                <a:cs typeface="宋体" panose="02010600030101010101" pitchFamily="2" charset="-122"/>
                <a:sym typeface="+mn-ea"/>
              </a:rPr>
              <a:t>（</a:t>
            </a:r>
            <a:r>
              <a:rPr lang="en-US" altLang="zh-CN" sz="1600" noProof="0" dirty="0">
                <a:ln>
                  <a:noFill/>
                </a:ln>
                <a:effectLst/>
                <a:uLnTx/>
                <a:uFillTx/>
                <a:latin typeface="宋体" panose="02010600030101010101" pitchFamily="2" charset="-122"/>
                <a:ea typeface="宋体" panose="02010600030101010101" pitchFamily="2" charset="-122"/>
                <a:cs typeface="宋体" panose="02010600030101010101" pitchFamily="2" charset="-122"/>
                <a:sym typeface="+mn-ea"/>
              </a:rPr>
              <a:t>K</a:t>
            </a:r>
            <a:r>
              <a:rPr lang="zh-CN" altLang="zh-CN" sz="1600" noProof="0" dirty="0">
                <a:ln>
                  <a:noFill/>
                </a:ln>
                <a:effectLst/>
                <a:uLnTx/>
                <a:uFillTx/>
                <a:latin typeface="宋体" panose="02010600030101010101" pitchFamily="2" charset="-122"/>
                <a:ea typeface="宋体" panose="02010600030101010101" pitchFamily="2" charset="-122"/>
                <a:cs typeface="宋体" panose="02010600030101010101" pitchFamily="2" charset="-122"/>
                <a:sym typeface="+mn-ea"/>
              </a:rPr>
              <a:t>）</a:t>
            </a:r>
            <a:r>
              <a:rPr lang="en-US" altLang="zh-CN" sz="1600" noProof="0" dirty="0">
                <a:ln>
                  <a:noFill/>
                </a:ln>
                <a:effectLst/>
                <a:uLnTx/>
                <a:uFillTx/>
                <a:latin typeface="宋体" panose="02010600030101010101" pitchFamily="2" charset="-122"/>
                <a:ea typeface="宋体" panose="02010600030101010101" pitchFamily="2" charset="-122"/>
                <a:cs typeface="宋体" panose="02010600030101010101" pitchFamily="2" charset="-122"/>
                <a:sym typeface="+mn-ea"/>
              </a:rPr>
              <a:t>=273.15+t</a:t>
            </a:r>
            <a:endParaRPr kumimoji="0" lang="zh-CN"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endParaRPr>
          </a:p>
          <a:p>
            <a:pPr marL="0" marR="0" lvl="0" indent="-342900" algn="just" defTabSz="914400" rtl="0" eaLnBrk="0" fontAlgn="base" latinLnBrk="0" hangingPunct="0">
              <a:lnSpc>
                <a:spcPct val="100000"/>
              </a:lnSpc>
              <a:spcBef>
                <a:spcPts val="0"/>
              </a:spcBef>
              <a:spcAft>
                <a:spcPct val="0"/>
              </a:spcAft>
              <a:buClr>
                <a:schemeClr val="hlink"/>
              </a:buClr>
              <a:buSzTx/>
              <a:buFont typeface="Wingdings" panose="05000000000000000000" pitchFamily="2" charset="2"/>
              <a:buNone/>
              <a:defRPr/>
            </a:pPr>
            <a:endParaRPr kumimoji="0" lang="zh-CN" altLang="zh-CN" sz="2000" b="0" i="0" u="none" strike="noStrike" kern="1200" cap="none" spc="0" normalizeH="0" baseline="0" noProof="0" dirty="0">
              <a:ln>
                <a:noFill/>
              </a:ln>
              <a:solidFill>
                <a:schemeClr val="tx1"/>
              </a:solidFill>
              <a:effectLst/>
              <a:uLnTx/>
              <a:uFillTx/>
              <a:latin typeface="+mn-lt"/>
              <a:ea typeface="宋体" panose="02010600030101010101" pitchFamily="2" charset="-122"/>
              <a:cs typeface="+mn-cs"/>
            </a:endParaRPr>
          </a:p>
          <a:p>
            <a:pPr marL="0" marR="0" lvl="0" indent="-342900" algn="just" defTabSz="914400" rtl="0" eaLnBrk="0" fontAlgn="base" latinLnBrk="0" hangingPunct="0">
              <a:lnSpc>
                <a:spcPct val="100000"/>
              </a:lnSpc>
              <a:spcBef>
                <a:spcPts val="0"/>
              </a:spcBef>
              <a:spcAft>
                <a:spcPct val="0"/>
              </a:spcAft>
              <a:buClr>
                <a:schemeClr val="hlink"/>
              </a:buClr>
              <a:buSzTx/>
              <a:buFont typeface="Wingdings" panose="05000000000000000000" pitchFamily="2" charset="2"/>
              <a:buNone/>
              <a:defRPr/>
            </a:pPr>
            <a:endParaRPr kumimoji="0" lang="zh-CN" altLang="zh-CN" sz="2000" b="0" i="0" u="none" strike="noStrike" kern="1200" cap="none" spc="0" normalizeH="0" baseline="0" noProof="0" dirty="0">
              <a:ln>
                <a:noFill/>
              </a:ln>
              <a:solidFill>
                <a:schemeClr val="tx1"/>
              </a:solidFill>
              <a:effectLst/>
              <a:uLnTx/>
              <a:uFillTx/>
              <a:latin typeface="+mn-lt"/>
              <a:ea typeface="宋体" panose="02010600030101010101" pitchFamily="2" charset="-122"/>
              <a:cs typeface="+mn-cs"/>
            </a:endParaRPr>
          </a:p>
        </p:txBody>
      </p:sp>
      <p:sp>
        <p:nvSpPr>
          <p:cNvPr id="101380" name="Rectangle 10"/>
          <p:cNvSpPr/>
          <p:nvPr/>
        </p:nvSpPr>
        <p:spPr>
          <a:xfrm>
            <a:off x="0" y="0"/>
            <a:ext cx="9144000" cy="0"/>
          </a:xfrm>
          <a:prstGeom prst="rect">
            <a:avLst/>
          </a:prstGeom>
          <a:noFill/>
          <a:ln w="9525">
            <a:noFill/>
          </a:ln>
        </p:spPr>
        <p:txBody>
          <a:bodyPr wrap="none" anchor="ctr" anchorCtr="0">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kern="1200">
                <a:solidFill>
                  <a:schemeClr val="tx1"/>
                </a:solidFill>
                <a:latin typeface="Arial" panose="020B0604020202020204" pitchFamily="34" charset="0"/>
                <a:ea typeface="+mn-ea"/>
                <a:cs typeface="+mn-cs"/>
              </a:defRPr>
            </a:lvl2pPr>
            <a:lvl3pPr marL="1143000" indent="-228600" algn="l" rtl="0" eaLnBrk="0" fontAlgn="base" hangingPunct="0">
              <a:spcBef>
                <a:spcPct val="20000"/>
              </a:spcBef>
              <a:spcAft>
                <a:spcPct val="0"/>
              </a:spcAft>
              <a:buClr>
                <a:schemeClr val="tx1"/>
              </a:buClr>
              <a:buChar char="•"/>
              <a:defRPr sz="2400" kern="1200">
                <a:solidFill>
                  <a:schemeClr val="tx1"/>
                </a:solidFill>
                <a:latin typeface="Arial" panose="020B0604020202020204" pitchFamily="34" charset="0"/>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Arial" panose="020B0604020202020204" pitchFamily="34" charset="0"/>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Arial" panose="020B0604020202020204" pitchFamily="34" charset="0"/>
                <a:ea typeface="+mn-ea"/>
                <a:cs typeface="+mn-cs"/>
              </a:defRPr>
            </a:lvl5pPr>
          </a:lstStyle>
          <a:p>
            <a:pPr marL="0" lvl="0" indent="0">
              <a:spcBef>
                <a:spcPct val="0"/>
              </a:spcBef>
              <a:buClrTx/>
              <a:buFontTx/>
              <a:buNone/>
            </a:pPr>
            <a:endParaRPr lang="zh-CN" altLang="en-US" sz="1800" dirty="0">
              <a:latin typeface="Arial" panose="020B0604020202020204" pitchFamily="34" charset="0"/>
              <a:ea typeface="宋体" panose="02010600030101010101" pitchFamily="2" charset="-122"/>
            </a:endParaRPr>
          </a:p>
        </p:txBody>
      </p:sp>
      <p:sp>
        <p:nvSpPr>
          <p:cNvPr id="101381" name="Rectangle 2"/>
          <p:cNvSpPr/>
          <p:nvPr/>
        </p:nvSpPr>
        <p:spPr>
          <a:xfrm>
            <a:off x="0" y="0"/>
            <a:ext cx="9144000" cy="0"/>
          </a:xfrm>
          <a:prstGeom prst="rect">
            <a:avLst/>
          </a:prstGeom>
          <a:noFill/>
          <a:ln w="9525">
            <a:noFill/>
          </a:ln>
        </p:spPr>
        <p:txBody>
          <a:bodyPr wrap="none" anchor="ctr" anchorCtr="0">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kern="1200">
                <a:solidFill>
                  <a:schemeClr val="tx1"/>
                </a:solidFill>
                <a:latin typeface="Arial" panose="020B0604020202020204" pitchFamily="34" charset="0"/>
                <a:ea typeface="+mn-ea"/>
                <a:cs typeface="+mn-cs"/>
              </a:defRPr>
            </a:lvl2pPr>
            <a:lvl3pPr marL="1143000" indent="-228600" algn="l" rtl="0" eaLnBrk="0" fontAlgn="base" hangingPunct="0">
              <a:spcBef>
                <a:spcPct val="20000"/>
              </a:spcBef>
              <a:spcAft>
                <a:spcPct val="0"/>
              </a:spcAft>
              <a:buClr>
                <a:schemeClr val="tx1"/>
              </a:buClr>
              <a:buChar char="•"/>
              <a:defRPr sz="2400" kern="1200">
                <a:solidFill>
                  <a:schemeClr val="tx1"/>
                </a:solidFill>
                <a:latin typeface="Arial" panose="020B0604020202020204" pitchFamily="34" charset="0"/>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Arial" panose="020B0604020202020204" pitchFamily="34" charset="0"/>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Arial" panose="020B0604020202020204" pitchFamily="34" charset="0"/>
                <a:ea typeface="+mn-ea"/>
                <a:cs typeface="+mn-cs"/>
              </a:defRPr>
            </a:lvl5pPr>
          </a:lstStyle>
          <a:p>
            <a:pPr marL="0" lvl="0" indent="0">
              <a:spcBef>
                <a:spcPct val="0"/>
              </a:spcBef>
              <a:buClrTx/>
              <a:buFontTx/>
              <a:buNone/>
            </a:pPr>
            <a:endParaRPr lang="zh-CN" altLang="en-US" sz="1800" dirty="0">
              <a:latin typeface="Arial" panose="020B0604020202020204" pitchFamily="34" charset="0"/>
              <a:ea typeface="宋体" panose="02010600030101010101" pitchFamily="2" charset="-122"/>
            </a:endParaRPr>
          </a:p>
        </p:txBody>
      </p:sp>
      <p:sp>
        <p:nvSpPr>
          <p:cNvPr id="101382" name="Rectangle 2"/>
          <p:cNvSpPr/>
          <p:nvPr/>
        </p:nvSpPr>
        <p:spPr>
          <a:xfrm>
            <a:off x="0" y="0"/>
            <a:ext cx="9144000" cy="0"/>
          </a:xfrm>
          <a:prstGeom prst="rect">
            <a:avLst/>
          </a:prstGeom>
          <a:noFill/>
          <a:ln w="9525">
            <a:noFill/>
          </a:ln>
        </p:spPr>
        <p:txBody>
          <a:bodyPr wrap="none" anchor="ctr" anchorCtr="0">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kern="1200">
                <a:solidFill>
                  <a:schemeClr val="tx1"/>
                </a:solidFill>
                <a:latin typeface="Arial" panose="020B0604020202020204" pitchFamily="34" charset="0"/>
                <a:ea typeface="+mn-ea"/>
                <a:cs typeface="+mn-cs"/>
              </a:defRPr>
            </a:lvl2pPr>
            <a:lvl3pPr marL="1143000" indent="-228600" algn="l" rtl="0" eaLnBrk="0" fontAlgn="base" hangingPunct="0">
              <a:spcBef>
                <a:spcPct val="20000"/>
              </a:spcBef>
              <a:spcAft>
                <a:spcPct val="0"/>
              </a:spcAft>
              <a:buClr>
                <a:schemeClr val="tx1"/>
              </a:buClr>
              <a:buChar char="•"/>
              <a:defRPr sz="2400" kern="1200">
                <a:solidFill>
                  <a:schemeClr val="tx1"/>
                </a:solidFill>
                <a:latin typeface="Arial" panose="020B0604020202020204" pitchFamily="34" charset="0"/>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Arial" panose="020B0604020202020204" pitchFamily="34" charset="0"/>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Arial" panose="020B0604020202020204" pitchFamily="34" charset="0"/>
                <a:ea typeface="+mn-ea"/>
                <a:cs typeface="+mn-cs"/>
              </a:defRPr>
            </a:lvl5pPr>
          </a:lstStyle>
          <a:p>
            <a:pPr marL="0" lvl="0" indent="0">
              <a:spcBef>
                <a:spcPct val="0"/>
              </a:spcBef>
              <a:buClrTx/>
              <a:buFontTx/>
              <a:buNone/>
            </a:pPr>
            <a:endParaRPr lang="zh-CN" altLang="en-US" sz="1800" dirty="0">
              <a:latin typeface="Arial" panose="020B0604020202020204" pitchFamily="34" charset="0"/>
              <a:ea typeface="宋体" panose="02010600030101010101" pitchFamily="2" charset="-122"/>
            </a:endParaRP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p:cNvSpPr>
          <p:nvPr>
            <p:ph type="title"/>
          </p:nvPr>
        </p:nvSpPr>
        <p:spPr/>
        <p:txBody>
          <a:bodyPr vert="horz" wrap="square" lIns="91440" tIns="45720" rIns="91440" bIns="45720" anchor="ctr" anchorCtr="0"/>
          <a:lstStyle/>
          <a:p>
            <a:pPr eaLnBrk="1" hangingPunct="1"/>
            <a:r>
              <a:rPr lang="zh-CN" altLang="en-US" sz="3200" dirty="0">
                <a:latin typeface="Times New Roman" panose="02020603050405020304" pitchFamily="18" charset="0"/>
                <a:ea typeface="宋体" panose="02010600030101010101" pitchFamily="2" charset="-122"/>
              </a:rPr>
              <a:t>第六章  仪器仪表技术基础知识</a:t>
            </a:r>
          </a:p>
        </p:txBody>
      </p:sp>
      <p:sp>
        <p:nvSpPr>
          <p:cNvPr id="105475" name="Rectangle 3"/>
          <p:cNvSpPr>
            <a:spLocks noGrp="1" noChangeArrowheads="1"/>
          </p:cNvSpPr>
          <p:nvPr>
            <p:ph idx="1"/>
          </p:nvPr>
        </p:nvSpPr>
        <p:spPr/>
        <p:txBody>
          <a:bodyPr vert="horz" wrap="square" lIns="91440" tIns="45720" rIns="91440" bIns="45720" numCol="1" anchor="t" anchorCtr="0" compatLnSpc="1"/>
          <a:lstStyle/>
          <a:p>
            <a:pPr marL="342900" marR="0" lvl="0" indent="-34290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Char char="u"/>
              <a:defRPr/>
            </a:pPr>
            <a:r>
              <a:rPr kumimoji="0" lang="zh-CN" altLang="en-US" sz="1600" b="1"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分类</a:t>
            </a:r>
            <a:r>
              <a:rPr kumimoji="0" lang="zh-CN" altLang="zh-CN" sz="1600" b="1"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a:t>
            </a:r>
          </a:p>
          <a:p>
            <a:pPr marL="0" marR="0" lvl="0" indent="-342900" algn="just" defTabSz="914400" rtl="0" eaLnBrk="0" fontAlgn="base" latinLnBrk="0" hangingPunct="0">
              <a:lnSpc>
                <a:spcPct val="100000"/>
              </a:lnSpc>
              <a:spcBef>
                <a:spcPts val="0"/>
              </a:spcBef>
              <a:spcAft>
                <a:spcPct val="0"/>
              </a:spcAft>
              <a:buClr>
                <a:schemeClr val="hlink"/>
              </a:buClr>
              <a:buSzTx/>
              <a:buFont typeface="Wingdings" panose="05000000000000000000" pitchFamily="2" charset="2"/>
              <a:buNone/>
              <a:defRPr/>
            </a:pPr>
            <a:r>
              <a:rPr kumimoji="0" lang="zh-CN" altLang="zh-CN" sz="1600" b="1"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按使用的测量范围分：</a:t>
            </a:r>
            <a:endParaRPr kumimoji="0" lang="en-US" altLang="zh-CN" sz="1600" b="1"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endParaRPr>
          </a:p>
          <a:p>
            <a:pPr marL="0" marR="0" lvl="0" indent="-342900" algn="just" defTabSz="914400" rtl="0" eaLnBrk="0" fontAlgn="base" latinLnBrk="0" hangingPunct="0">
              <a:lnSpc>
                <a:spcPct val="100000"/>
              </a:lnSpc>
              <a:spcBef>
                <a:spcPts val="0"/>
              </a:spcBef>
              <a:spcAft>
                <a:spcPct val="0"/>
              </a:spcAft>
              <a:buClr>
                <a:schemeClr val="hlink"/>
              </a:buClr>
              <a:buSzTx/>
              <a:buFont typeface="Wingdings" panose="05000000000000000000" pitchFamily="2" charset="2"/>
              <a:buChar char="ü"/>
              <a:defRPr/>
            </a:pPr>
            <a:r>
              <a:rPr kumimoji="0" lang="zh-CN"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温度计：测量</a:t>
            </a:r>
            <a:r>
              <a:rPr kumimoji="0" lang="en-US"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500</a:t>
            </a:r>
            <a:r>
              <a:rPr kumimoji="0" lang="zh-CN"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℃以下的测温仪</a:t>
            </a:r>
            <a:r>
              <a:rPr kumimoji="0" lang="zh-CN" altLang="en-US"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a:t>
            </a:r>
            <a:endParaRPr kumimoji="0" lang="zh-CN"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endParaRPr>
          </a:p>
          <a:p>
            <a:pPr marL="0" marR="0" lvl="0" indent="-342900" algn="just" defTabSz="914400" rtl="0" eaLnBrk="0" fontAlgn="base" latinLnBrk="0" hangingPunct="0">
              <a:lnSpc>
                <a:spcPct val="100000"/>
              </a:lnSpc>
              <a:spcBef>
                <a:spcPts val="0"/>
              </a:spcBef>
              <a:spcAft>
                <a:spcPct val="0"/>
              </a:spcAft>
              <a:buClr>
                <a:schemeClr val="hlink"/>
              </a:buClr>
              <a:buSzTx/>
              <a:buFont typeface="Wingdings" panose="05000000000000000000" pitchFamily="2" charset="2"/>
              <a:buChar char="ü"/>
              <a:defRPr/>
            </a:pPr>
            <a:r>
              <a:rPr kumimoji="0" lang="zh-CN"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高温计：一般指不与高温物体接触，而是通过对它的辐射热量的测量，应用辐射公式推算出该物体温度的一类仪器。因可不必与被测物体接触，故可应用于极高温度的场合、运动热源以及不能接触或对人体和仪器有害的热源温度的测量</a:t>
            </a:r>
            <a:r>
              <a:rPr kumimoji="0" lang="zh-CN" altLang="en-US"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a:t>
            </a:r>
            <a:r>
              <a:rPr kumimoji="0" lang="zh-CN"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常用的高温计有光学高温计、比色高温计及辐射高温计等</a:t>
            </a:r>
            <a:r>
              <a:rPr kumimoji="0" lang="zh-CN" altLang="en-US"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a:t>
            </a:r>
            <a:endParaRPr kumimoji="0" lang="zh-CN"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endParaRPr>
          </a:p>
          <a:p>
            <a:pPr marL="0" marR="0" lvl="0" indent="-342900" algn="just" defTabSz="914400" rtl="0" eaLnBrk="0" fontAlgn="base" latinLnBrk="0" hangingPunct="0">
              <a:lnSpc>
                <a:spcPct val="100000"/>
              </a:lnSpc>
              <a:spcBef>
                <a:spcPts val="0"/>
              </a:spcBef>
              <a:spcAft>
                <a:spcPct val="0"/>
              </a:spcAft>
              <a:buClr>
                <a:schemeClr val="hlink"/>
              </a:buClr>
              <a:buSzTx/>
              <a:buFont typeface="Wingdings" panose="05000000000000000000" pitchFamily="2" charset="2"/>
              <a:buNone/>
              <a:defRPr/>
            </a:pPr>
            <a:r>
              <a:rPr kumimoji="0" lang="zh-CN"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高温计是有两种形式：</a:t>
            </a:r>
          </a:p>
          <a:p>
            <a:pPr marL="0" marR="0" lvl="0" indent="-342900" algn="just" defTabSz="914400" rtl="0" eaLnBrk="0" fontAlgn="base" latinLnBrk="0" hangingPunct="0">
              <a:lnSpc>
                <a:spcPct val="100000"/>
              </a:lnSpc>
              <a:spcBef>
                <a:spcPts val="0"/>
              </a:spcBef>
              <a:spcAft>
                <a:spcPct val="0"/>
              </a:spcAft>
              <a:buClr>
                <a:schemeClr val="hlink"/>
              </a:buClr>
              <a:buSzTx/>
              <a:buFont typeface="Wingdings" panose="05000000000000000000" pitchFamily="2" charset="2"/>
              <a:buNone/>
              <a:defRPr/>
            </a:pPr>
            <a:r>
              <a:rPr kumimoji="0" lang="en-US"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1</a:t>
            </a:r>
            <a:r>
              <a:rPr kumimoji="0" lang="zh-CN"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）一种用于测量熔池温度的装置，包括：耐火材料安装套筒以及</a:t>
            </a:r>
            <a:r>
              <a:rPr kumimoji="0" lang="en-US" altLang="zh-CN" sz="1600" b="0" i="0" u="none" strike="noStrike" kern="1200" cap="none" spc="0" normalizeH="0" baseline="0" noProof="0" dirty="0" err="1">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光学高温计</a:t>
            </a:r>
            <a:r>
              <a:rPr kumimoji="0" lang="zh-CN"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a:t>
            </a:r>
          </a:p>
          <a:p>
            <a:pPr marL="0" marR="0" lvl="0" indent="-342900" algn="just" defTabSz="914400" rtl="0" eaLnBrk="0" fontAlgn="base" latinLnBrk="0" hangingPunct="0">
              <a:lnSpc>
                <a:spcPct val="100000"/>
              </a:lnSpc>
              <a:spcBef>
                <a:spcPts val="0"/>
              </a:spcBef>
              <a:spcAft>
                <a:spcPct val="0"/>
              </a:spcAft>
              <a:buClr>
                <a:schemeClr val="hlink"/>
              </a:buClr>
              <a:buSzTx/>
              <a:buFont typeface="Wingdings" panose="05000000000000000000" pitchFamily="2" charset="2"/>
              <a:buNone/>
              <a:defRPr/>
            </a:pPr>
            <a:r>
              <a:rPr kumimoji="0" lang="en-US"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2</a:t>
            </a:r>
            <a:r>
              <a:rPr kumimoji="0" lang="zh-CN"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）一种指测量温度高于</a:t>
            </a:r>
            <a:r>
              <a:rPr kumimoji="0" lang="en-US"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 500℃</a:t>
            </a:r>
            <a:r>
              <a:rPr kumimoji="0" lang="zh-CN"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所使用的温度计。</a:t>
            </a:r>
          </a:p>
          <a:p>
            <a:pPr marL="0" marR="0" lvl="0" indent="0" algn="just" defTabSz="914400" rtl="0" eaLnBrk="0" fontAlgn="base" latinLnBrk="0" hangingPunct="0">
              <a:lnSpc>
                <a:spcPct val="100000"/>
              </a:lnSpc>
              <a:spcBef>
                <a:spcPts val="0"/>
              </a:spcBef>
              <a:spcAft>
                <a:spcPct val="0"/>
              </a:spcAft>
              <a:buClr>
                <a:schemeClr val="hlink"/>
              </a:buClr>
              <a:buSzTx/>
              <a:buFont typeface="Wingdings" panose="05000000000000000000" pitchFamily="2" charset="2"/>
              <a:buNone/>
              <a:defRPr/>
            </a:pPr>
            <a:r>
              <a:rPr kumimoji="0" lang="zh-CN"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按工作原理分：</a:t>
            </a:r>
          </a:p>
          <a:p>
            <a:pPr marL="0" marR="0" lvl="0" indent="0" algn="just" defTabSz="914400" rtl="0" eaLnBrk="0" fontAlgn="base" latinLnBrk="0" hangingPunct="0">
              <a:lnSpc>
                <a:spcPct val="100000"/>
              </a:lnSpc>
              <a:spcBef>
                <a:spcPts val="0"/>
              </a:spcBef>
              <a:spcAft>
                <a:spcPct val="0"/>
              </a:spcAft>
              <a:buClr>
                <a:schemeClr val="hlink"/>
              </a:buClr>
              <a:buSzTx/>
              <a:buFont typeface="Wingdings" panose="05000000000000000000" pitchFamily="2" charset="2"/>
              <a:buNone/>
              <a:defRPr/>
            </a:pPr>
            <a:r>
              <a:rPr kumimoji="0" lang="zh-CN"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1)膨胀式温度计：基于物体受热时体积膨胀的特性而制成的。</a:t>
            </a:r>
          </a:p>
          <a:p>
            <a:pPr marL="0" marR="0" lvl="0" indent="0" algn="just" defTabSz="914400" rtl="0" eaLnBrk="0" fontAlgn="base" latinLnBrk="0" hangingPunct="0">
              <a:lnSpc>
                <a:spcPct val="100000"/>
              </a:lnSpc>
              <a:spcBef>
                <a:spcPts val="0"/>
              </a:spcBef>
              <a:spcAft>
                <a:spcPct val="0"/>
              </a:spcAft>
              <a:buClr>
                <a:schemeClr val="hlink"/>
              </a:buClr>
              <a:buSzTx/>
              <a:buFont typeface="Wingdings" panose="05000000000000000000" pitchFamily="2" charset="2"/>
              <a:buNone/>
              <a:defRPr/>
            </a:pPr>
            <a:r>
              <a:rPr kumimoji="0" lang="zh-CN"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液体膨胀式温度计：玻璃管温度计。</a:t>
            </a:r>
          </a:p>
          <a:p>
            <a:pPr marL="0" marR="0" lvl="0" indent="0" algn="just" defTabSz="914400" rtl="0" eaLnBrk="0" fontAlgn="base" latinLnBrk="0" hangingPunct="0">
              <a:lnSpc>
                <a:spcPct val="100000"/>
              </a:lnSpc>
              <a:spcBef>
                <a:spcPts val="0"/>
              </a:spcBef>
              <a:spcAft>
                <a:spcPct val="0"/>
              </a:spcAft>
              <a:buClr>
                <a:schemeClr val="hlink"/>
              </a:buClr>
              <a:buSzTx/>
              <a:buFont typeface="Wingdings" panose="05000000000000000000" pitchFamily="2" charset="2"/>
              <a:buNone/>
              <a:defRPr/>
            </a:pPr>
            <a:r>
              <a:rPr kumimoji="0" lang="zh-CN"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固体膨胀式温度计： 双金属温度计。在满足测量范围、工作压力、精度要求下，应优先选用双金属温度计。</a:t>
            </a:r>
          </a:p>
          <a:p>
            <a:pPr marL="0" marR="0" lvl="0" indent="0" algn="just" defTabSz="914400" rtl="0" eaLnBrk="0" fontAlgn="base" latinLnBrk="0" hangingPunct="0">
              <a:lnSpc>
                <a:spcPct val="100000"/>
              </a:lnSpc>
              <a:spcBef>
                <a:spcPts val="0"/>
              </a:spcBef>
              <a:spcAft>
                <a:spcPct val="0"/>
              </a:spcAft>
              <a:buClr>
                <a:schemeClr val="hlink"/>
              </a:buClr>
              <a:buSzTx/>
              <a:buFont typeface="Wingdings" panose="05000000000000000000" pitchFamily="2" charset="2"/>
              <a:buNone/>
              <a:defRPr/>
            </a:pPr>
            <a:r>
              <a:rPr kumimoji="0" lang="zh-CN"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2)热电偶式温度计：热电偶式温度计以热电效应为基础的测温仪表。结构简单、测量范围宽、使用方便、测温准确可靠，信号便于远传、自动记录和集中控制。</a:t>
            </a:r>
          </a:p>
          <a:p>
            <a:pPr marL="0" marR="0" lvl="0" indent="0" algn="just" defTabSz="914400" rtl="0" eaLnBrk="0" fontAlgn="base" latinLnBrk="0" hangingPunct="0">
              <a:lnSpc>
                <a:spcPct val="100000"/>
              </a:lnSpc>
              <a:spcBef>
                <a:spcPts val="0"/>
              </a:spcBef>
              <a:spcAft>
                <a:spcPct val="0"/>
              </a:spcAft>
              <a:buClr>
                <a:schemeClr val="hlink"/>
              </a:buClr>
              <a:buSzTx/>
              <a:buFont typeface="Wingdings" panose="05000000000000000000" pitchFamily="2" charset="2"/>
              <a:buNone/>
              <a:defRPr/>
            </a:pPr>
            <a:r>
              <a:rPr kumimoji="0" lang="zh-CN"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3)热电阻式温度计：热电阻式温度计是中低温区最常用的一种温度检测仪器，其原理是基于金属导体的电阻随温度的增加而增加的特性来进行温度测量。主要特点是测量精度高，性能稳定。</a:t>
            </a:r>
          </a:p>
          <a:p>
            <a:pPr marL="342900" marR="0" lvl="0" indent="-34290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defRPr/>
            </a:pPr>
            <a:endParaRPr kumimoji="0" lang="zh-CN"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endParaRPr>
          </a:p>
        </p:txBody>
      </p:sp>
      <p:sp>
        <p:nvSpPr>
          <p:cNvPr id="103428" name="Rectangle 10"/>
          <p:cNvSpPr/>
          <p:nvPr/>
        </p:nvSpPr>
        <p:spPr>
          <a:xfrm>
            <a:off x="0" y="0"/>
            <a:ext cx="9144000" cy="0"/>
          </a:xfrm>
          <a:prstGeom prst="rect">
            <a:avLst/>
          </a:prstGeom>
          <a:noFill/>
          <a:ln w="9525">
            <a:noFill/>
          </a:ln>
        </p:spPr>
        <p:txBody>
          <a:bodyPr wrap="none" anchor="ctr" anchorCtr="0">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kern="1200">
                <a:solidFill>
                  <a:schemeClr val="tx1"/>
                </a:solidFill>
                <a:latin typeface="Arial" panose="020B0604020202020204" pitchFamily="34" charset="0"/>
                <a:ea typeface="+mn-ea"/>
                <a:cs typeface="+mn-cs"/>
              </a:defRPr>
            </a:lvl2pPr>
            <a:lvl3pPr marL="1143000" indent="-228600" algn="l" rtl="0" eaLnBrk="0" fontAlgn="base" hangingPunct="0">
              <a:spcBef>
                <a:spcPct val="20000"/>
              </a:spcBef>
              <a:spcAft>
                <a:spcPct val="0"/>
              </a:spcAft>
              <a:buClr>
                <a:schemeClr val="tx1"/>
              </a:buClr>
              <a:buChar char="•"/>
              <a:defRPr sz="2400" kern="1200">
                <a:solidFill>
                  <a:schemeClr val="tx1"/>
                </a:solidFill>
                <a:latin typeface="Arial" panose="020B0604020202020204" pitchFamily="34" charset="0"/>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Arial" panose="020B0604020202020204" pitchFamily="34" charset="0"/>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Arial" panose="020B0604020202020204" pitchFamily="34" charset="0"/>
                <a:ea typeface="+mn-ea"/>
                <a:cs typeface="+mn-cs"/>
              </a:defRPr>
            </a:lvl5pPr>
          </a:lstStyle>
          <a:p>
            <a:pPr marL="0" lvl="0" indent="0">
              <a:spcBef>
                <a:spcPct val="0"/>
              </a:spcBef>
              <a:buClrTx/>
              <a:buFontTx/>
              <a:buNone/>
            </a:pPr>
            <a:endParaRPr lang="zh-CN" altLang="en-US" sz="1800" dirty="0">
              <a:latin typeface="Arial" panose="020B0604020202020204" pitchFamily="34" charset="0"/>
              <a:ea typeface="宋体" panose="02010600030101010101" pitchFamily="2" charset="-122"/>
            </a:endParaRPr>
          </a:p>
        </p:txBody>
      </p:sp>
      <p:sp>
        <p:nvSpPr>
          <p:cNvPr id="103429" name="Rectangle 2"/>
          <p:cNvSpPr/>
          <p:nvPr/>
        </p:nvSpPr>
        <p:spPr>
          <a:xfrm>
            <a:off x="0" y="0"/>
            <a:ext cx="9144000" cy="0"/>
          </a:xfrm>
          <a:prstGeom prst="rect">
            <a:avLst/>
          </a:prstGeom>
          <a:noFill/>
          <a:ln w="9525">
            <a:noFill/>
          </a:ln>
        </p:spPr>
        <p:txBody>
          <a:bodyPr wrap="none" anchor="ctr" anchorCtr="0">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kern="1200">
                <a:solidFill>
                  <a:schemeClr val="tx1"/>
                </a:solidFill>
                <a:latin typeface="Arial" panose="020B0604020202020204" pitchFamily="34" charset="0"/>
                <a:ea typeface="+mn-ea"/>
                <a:cs typeface="+mn-cs"/>
              </a:defRPr>
            </a:lvl2pPr>
            <a:lvl3pPr marL="1143000" indent="-228600" algn="l" rtl="0" eaLnBrk="0" fontAlgn="base" hangingPunct="0">
              <a:spcBef>
                <a:spcPct val="20000"/>
              </a:spcBef>
              <a:spcAft>
                <a:spcPct val="0"/>
              </a:spcAft>
              <a:buClr>
                <a:schemeClr val="tx1"/>
              </a:buClr>
              <a:buChar char="•"/>
              <a:defRPr sz="2400" kern="1200">
                <a:solidFill>
                  <a:schemeClr val="tx1"/>
                </a:solidFill>
                <a:latin typeface="Arial" panose="020B0604020202020204" pitchFamily="34" charset="0"/>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Arial" panose="020B0604020202020204" pitchFamily="34" charset="0"/>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Arial" panose="020B0604020202020204" pitchFamily="34" charset="0"/>
                <a:ea typeface="+mn-ea"/>
                <a:cs typeface="+mn-cs"/>
              </a:defRPr>
            </a:lvl5pPr>
          </a:lstStyle>
          <a:p>
            <a:pPr marL="0" lvl="0" indent="0">
              <a:spcBef>
                <a:spcPct val="0"/>
              </a:spcBef>
              <a:buClrTx/>
              <a:buFontTx/>
              <a:buNone/>
            </a:pPr>
            <a:endParaRPr lang="zh-CN" altLang="en-US" sz="1800" dirty="0">
              <a:latin typeface="Arial" panose="020B0604020202020204" pitchFamily="34" charset="0"/>
              <a:ea typeface="宋体" panose="02010600030101010101" pitchFamily="2" charset="-122"/>
            </a:endParaRPr>
          </a:p>
        </p:txBody>
      </p:sp>
      <p:sp>
        <p:nvSpPr>
          <p:cNvPr id="103430" name="Rectangle 2"/>
          <p:cNvSpPr/>
          <p:nvPr/>
        </p:nvSpPr>
        <p:spPr>
          <a:xfrm>
            <a:off x="0" y="0"/>
            <a:ext cx="9144000" cy="0"/>
          </a:xfrm>
          <a:prstGeom prst="rect">
            <a:avLst/>
          </a:prstGeom>
          <a:noFill/>
          <a:ln w="9525">
            <a:noFill/>
          </a:ln>
        </p:spPr>
        <p:txBody>
          <a:bodyPr wrap="none" anchor="ctr" anchorCtr="0">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kern="1200">
                <a:solidFill>
                  <a:schemeClr val="tx1"/>
                </a:solidFill>
                <a:latin typeface="Arial" panose="020B0604020202020204" pitchFamily="34" charset="0"/>
                <a:ea typeface="+mn-ea"/>
                <a:cs typeface="+mn-cs"/>
              </a:defRPr>
            </a:lvl2pPr>
            <a:lvl3pPr marL="1143000" indent="-228600" algn="l" rtl="0" eaLnBrk="0" fontAlgn="base" hangingPunct="0">
              <a:spcBef>
                <a:spcPct val="20000"/>
              </a:spcBef>
              <a:spcAft>
                <a:spcPct val="0"/>
              </a:spcAft>
              <a:buClr>
                <a:schemeClr val="tx1"/>
              </a:buClr>
              <a:buChar char="•"/>
              <a:defRPr sz="2400" kern="1200">
                <a:solidFill>
                  <a:schemeClr val="tx1"/>
                </a:solidFill>
                <a:latin typeface="Arial" panose="020B0604020202020204" pitchFamily="34" charset="0"/>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Arial" panose="020B0604020202020204" pitchFamily="34" charset="0"/>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Arial" panose="020B0604020202020204" pitchFamily="34" charset="0"/>
                <a:ea typeface="+mn-ea"/>
                <a:cs typeface="+mn-cs"/>
              </a:defRPr>
            </a:lvl5pPr>
          </a:lstStyle>
          <a:p>
            <a:pPr marL="0" lvl="0" indent="0">
              <a:spcBef>
                <a:spcPct val="0"/>
              </a:spcBef>
              <a:buClrTx/>
              <a:buFontTx/>
              <a:buNone/>
            </a:pPr>
            <a:endParaRPr lang="zh-CN" altLang="en-US" sz="1800" dirty="0">
              <a:latin typeface="Arial" panose="020B0604020202020204" pitchFamily="34" charset="0"/>
              <a:ea typeface="宋体" panose="02010600030101010101" pitchFamily="2" charset="-122"/>
            </a:endParaRP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p:cNvSpPr>
          <p:nvPr>
            <p:ph type="title"/>
          </p:nvPr>
        </p:nvSpPr>
        <p:spPr/>
        <p:txBody>
          <a:bodyPr vert="horz" wrap="square" lIns="91440" tIns="45720" rIns="91440" bIns="45720" anchor="ctr" anchorCtr="0"/>
          <a:lstStyle/>
          <a:p>
            <a:pPr eaLnBrk="1" hangingPunct="1"/>
            <a:r>
              <a:rPr lang="zh-CN" altLang="en-US" sz="3200" dirty="0">
                <a:latin typeface="Times New Roman" panose="02020603050405020304" pitchFamily="18" charset="0"/>
                <a:ea typeface="宋体" panose="02010600030101010101" pitchFamily="2" charset="-122"/>
              </a:rPr>
              <a:t>第六章  仪器仪表技术基础知识</a:t>
            </a:r>
          </a:p>
        </p:txBody>
      </p:sp>
      <p:sp>
        <p:nvSpPr>
          <p:cNvPr id="107523" name="Rectangle 3"/>
          <p:cNvSpPr>
            <a:spLocks noGrp="1" noChangeArrowheads="1"/>
          </p:cNvSpPr>
          <p:nvPr>
            <p:ph idx="1"/>
          </p:nvPr>
        </p:nvSpPr>
        <p:spPr/>
        <p:txBody>
          <a:bodyPr vert="horz" wrap="square" lIns="91440" tIns="45720" rIns="91440" bIns="45720" numCol="1" anchor="t" anchorCtr="0" compatLnSpc="1"/>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defRPr/>
            </a:pPr>
            <a:r>
              <a:rPr kumimoji="0" lang="zh-CN" altLang="zh-CN" sz="1400" b="1"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按工作原理分：</a:t>
            </a:r>
          </a:p>
          <a:p>
            <a:pPr marL="0" marR="0" lvl="0" indent="-342900" algn="just" defTabSz="914400" rtl="0" eaLnBrk="0" fontAlgn="base" latinLnBrk="0" hangingPunct="0">
              <a:lnSpc>
                <a:spcPct val="100000"/>
              </a:lnSpc>
              <a:spcBef>
                <a:spcPts val="0"/>
              </a:spcBef>
              <a:spcAft>
                <a:spcPct val="0"/>
              </a:spcAft>
              <a:buClr>
                <a:schemeClr val="hlink"/>
              </a:buClr>
              <a:buSzTx/>
              <a:buFont typeface="Wingdings" panose="05000000000000000000" pitchFamily="2" charset="2"/>
              <a:buNone/>
              <a:defRPr/>
            </a:pPr>
            <a:r>
              <a:rPr kumimoji="0" lang="en-US" altLang="zh-CN" sz="14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4</a:t>
            </a:r>
            <a:r>
              <a:rPr kumimoji="0" lang="zh-CN" altLang="en-US" sz="14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a:t>
            </a:r>
            <a:r>
              <a:rPr kumimoji="0" lang="zh-CN" altLang="zh-CN" sz="14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压力式温度计：是基于密闭测温系统内蒸发液体的</a:t>
            </a:r>
            <a:r>
              <a:rPr kumimoji="0" lang="en-US" altLang="zh-CN" sz="1400" b="0" i="0" u="none" strike="noStrike" kern="1200" cap="none" spc="0" normalizeH="0" baseline="0" noProof="0" dirty="0" err="1">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饱和蒸气</a:t>
            </a:r>
            <a:r>
              <a:rPr kumimoji="0" lang="zh-CN" altLang="zh-CN" sz="14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压力和温度之间的变化关系，而进行</a:t>
            </a:r>
            <a:r>
              <a:rPr kumimoji="0" lang="en-US" altLang="zh-CN" sz="1400" b="0" i="0" u="none" strike="noStrike" kern="1200" cap="none" spc="0" normalizeH="0" baseline="0" noProof="0" dirty="0" err="1">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温度测量</a:t>
            </a:r>
            <a:r>
              <a:rPr kumimoji="0" lang="zh-CN" altLang="zh-CN" sz="14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的温度计。当</a:t>
            </a:r>
            <a:r>
              <a:rPr kumimoji="0" lang="en-US" altLang="zh-CN" sz="1400" b="0" i="0" u="none" strike="noStrike" kern="1200" cap="none" spc="0" normalizeH="0" baseline="0" noProof="0" dirty="0" err="1">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温包</a:t>
            </a:r>
            <a:r>
              <a:rPr kumimoji="0" lang="zh-CN" altLang="zh-CN" sz="14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感受到温度变化时，密闭系统内饱和蒸气产生相应的压力，引起弹性元件</a:t>
            </a:r>
            <a:r>
              <a:rPr kumimoji="0" lang="en-US" altLang="zh-CN" sz="1400" b="0" i="0" u="none" strike="noStrike" kern="1200" cap="none" spc="0" normalizeH="0" baseline="0" noProof="0" dirty="0" err="1">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曲率</a:t>
            </a:r>
            <a:r>
              <a:rPr kumimoji="0" lang="zh-CN" altLang="zh-CN" sz="14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的变化，使其自由端产生位移，再由齿轮放大机构把位移变为指示值，这种温度计具有温包体积小，反应速度快、灵敏度高、读数直观等特点，几乎集合了玻璃棒温度计、</a:t>
            </a:r>
            <a:r>
              <a:rPr kumimoji="0" lang="en-US" altLang="zh-CN" sz="1400" b="0" i="0" u="none" strike="noStrike" kern="1200" cap="none" spc="0" normalizeH="0" baseline="0" noProof="0" dirty="0" err="1">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双金属温度计</a:t>
            </a:r>
            <a:r>
              <a:rPr kumimoji="0" lang="zh-CN" altLang="zh-CN" sz="14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、气体压力温度计的所有优点，它可以制造成防震、防腐型，并且可以实现远传触点信号、</a:t>
            </a:r>
            <a:r>
              <a:rPr kumimoji="0" lang="en-US" altLang="zh-CN" sz="1400" b="0" i="0" u="none" strike="noStrike" kern="1200" cap="none" spc="0" normalizeH="0" baseline="0" noProof="0" dirty="0" err="1">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热电阻</a:t>
            </a:r>
            <a:r>
              <a:rPr kumimoji="0" lang="zh-CN" altLang="zh-CN" sz="14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信号、</a:t>
            </a:r>
            <a:r>
              <a:rPr kumimoji="0" lang="en-US" altLang="zh-CN" sz="14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 0-10mA</a:t>
            </a:r>
            <a:r>
              <a:rPr kumimoji="0" lang="zh-CN" altLang="zh-CN" sz="14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或</a:t>
            </a:r>
            <a:r>
              <a:rPr kumimoji="0" lang="en-US" altLang="zh-CN" sz="14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4-20mA</a:t>
            </a:r>
            <a:r>
              <a:rPr kumimoji="0" lang="zh-CN" altLang="zh-CN" sz="14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信号。是目前使用范围最广、性能最全面的一种机械式测温仪表。</a:t>
            </a:r>
          </a:p>
          <a:p>
            <a:pPr marL="0" marR="0" lvl="0" indent="-342900" algn="just" defTabSz="914400" rtl="0" eaLnBrk="0" fontAlgn="base" latinLnBrk="0" hangingPunct="0">
              <a:lnSpc>
                <a:spcPct val="100000"/>
              </a:lnSpc>
              <a:spcBef>
                <a:spcPts val="0"/>
              </a:spcBef>
              <a:spcAft>
                <a:spcPct val="0"/>
              </a:spcAft>
              <a:buClr>
                <a:schemeClr val="hlink"/>
              </a:buClr>
              <a:buSzTx/>
              <a:buFont typeface="Wingdings" panose="05000000000000000000" pitchFamily="2" charset="2"/>
              <a:buNone/>
              <a:defRPr/>
            </a:pPr>
            <a:r>
              <a:rPr kumimoji="0" lang="en-US" altLang="zh-CN" sz="14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   </a:t>
            </a:r>
            <a:r>
              <a:rPr kumimoji="0" lang="zh-CN" altLang="zh-CN" sz="14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对于</a:t>
            </a:r>
            <a:r>
              <a:rPr kumimoji="0" lang="en-US" altLang="zh-CN" sz="14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-80℃</a:t>
            </a:r>
            <a:r>
              <a:rPr kumimoji="0" lang="zh-CN" altLang="zh-CN" sz="14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以下，无法近距离观察，有振动以及对精度要求不高的场合可以选择压力式温度计。</a:t>
            </a:r>
          </a:p>
          <a:p>
            <a:pPr marL="0" marR="0" lvl="0" indent="-342900" algn="just" defTabSz="914400" rtl="0" eaLnBrk="0" fontAlgn="base" latinLnBrk="0" hangingPunct="0">
              <a:lnSpc>
                <a:spcPct val="100000"/>
              </a:lnSpc>
              <a:spcBef>
                <a:spcPts val="0"/>
              </a:spcBef>
              <a:spcAft>
                <a:spcPct val="0"/>
              </a:spcAft>
              <a:buClr>
                <a:schemeClr val="hlink"/>
              </a:buClr>
              <a:buSzTx/>
              <a:buFont typeface="Wingdings" panose="05000000000000000000" pitchFamily="2" charset="2"/>
              <a:buNone/>
              <a:defRPr/>
            </a:pPr>
            <a:r>
              <a:rPr kumimoji="0" lang="zh-CN" altLang="zh-CN" sz="14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5)辐射高温计:辐射高温计是根据物体在整个波长范围内的辐射能量与其温度之间的函数关系设计制造的，用辐射高温器作为一次仪表，电子电位差计作为二次仪表，它属于透镜聚焦式高温器，具有铝合金外壳，前部是物镜，壳体内装有热电堆补偿光栅，在靠紧热电堆的视场光栅上有一块调档板，档板的作用是调节照射到热电堆上的辐射能量，使产品具有统一的分度值，在可拆卸的后盖板上装有目镜，借以观察被测物体的影像。</a:t>
            </a:r>
          </a:p>
          <a:p>
            <a:pPr marL="342900" marR="0" lvl="0" indent="-34290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defRPr/>
            </a:pPr>
            <a:r>
              <a:rPr kumimoji="0" lang="zh-CN" altLang="zh-CN" sz="1400" b="1"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按测量方式分：</a:t>
            </a:r>
          </a:p>
          <a:p>
            <a:pPr marL="342900" marR="0" lvl="0" indent="-34290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defRPr/>
            </a:pPr>
            <a:r>
              <a:rPr kumimoji="0" lang="zh-CN" altLang="zh-CN" sz="14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1）接触式：接触式测温仪表比较简单、可靠，测量精度较高；但因测温元件与被测介质需要进行充分的热交换，需要一定的时间才能达到热平衡，所以存在测温的延迟现象，同时受耐高温材料的限制，不能应用于很高的温度测量。</a:t>
            </a:r>
          </a:p>
          <a:p>
            <a:pPr marL="342900" marR="0" lvl="0" indent="-34290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defRPr/>
            </a:pPr>
            <a:r>
              <a:rPr kumimoji="0" lang="zh-CN" altLang="zh-CN" sz="14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2）非接触式：非接触式测温仪表是通过热辐射原理来测量温度的，测温元件不需与被测介质接触，测温范围广，不受测温上限的限制，也不会破坏被测物体的温度场，反应速度一般也比较快；但受到物体的发射率、测量距离、烟尘和水气等外界因素的影响，其测量误差较大。</a:t>
            </a:r>
          </a:p>
        </p:txBody>
      </p:sp>
      <p:sp>
        <p:nvSpPr>
          <p:cNvPr id="105476" name="Rectangle 10"/>
          <p:cNvSpPr/>
          <p:nvPr/>
        </p:nvSpPr>
        <p:spPr>
          <a:xfrm>
            <a:off x="0" y="0"/>
            <a:ext cx="9144000" cy="0"/>
          </a:xfrm>
          <a:prstGeom prst="rect">
            <a:avLst/>
          </a:prstGeom>
          <a:noFill/>
          <a:ln w="9525">
            <a:noFill/>
          </a:ln>
        </p:spPr>
        <p:txBody>
          <a:bodyPr wrap="none" anchor="ctr" anchorCtr="0">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kern="1200">
                <a:solidFill>
                  <a:schemeClr val="tx1"/>
                </a:solidFill>
                <a:latin typeface="Arial" panose="020B0604020202020204" pitchFamily="34" charset="0"/>
                <a:ea typeface="+mn-ea"/>
                <a:cs typeface="+mn-cs"/>
              </a:defRPr>
            </a:lvl2pPr>
            <a:lvl3pPr marL="1143000" indent="-228600" algn="l" rtl="0" eaLnBrk="0" fontAlgn="base" hangingPunct="0">
              <a:spcBef>
                <a:spcPct val="20000"/>
              </a:spcBef>
              <a:spcAft>
                <a:spcPct val="0"/>
              </a:spcAft>
              <a:buClr>
                <a:schemeClr val="tx1"/>
              </a:buClr>
              <a:buChar char="•"/>
              <a:defRPr sz="2400" kern="1200">
                <a:solidFill>
                  <a:schemeClr val="tx1"/>
                </a:solidFill>
                <a:latin typeface="Arial" panose="020B0604020202020204" pitchFamily="34" charset="0"/>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Arial" panose="020B0604020202020204" pitchFamily="34" charset="0"/>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Arial" panose="020B0604020202020204" pitchFamily="34" charset="0"/>
                <a:ea typeface="+mn-ea"/>
                <a:cs typeface="+mn-cs"/>
              </a:defRPr>
            </a:lvl5pPr>
          </a:lstStyle>
          <a:p>
            <a:pPr marL="0" lvl="0" indent="0">
              <a:spcBef>
                <a:spcPct val="0"/>
              </a:spcBef>
              <a:buClrTx/>
              <a:buFontTx/>
              <a:buNone/>
            </a:pPr>
            <a:endParaRPr lang="zh-CN" altLang="en-US" sz="1800" dirty="0">
              <a:latin typeface="Arial" panose="020B0604020202020204" pitchFamily="34" charset="0"/>
              <a:ea typeface="宋体" panose="02010600030101010101" pitchFamily="2" charset="-122"/>
            </a:endParaRPr>
          </a:p>
        </p:txBody>
      </p:sp>
      <p:sp>
        <p:nvSpPr>
          <p:cNvPr id="105477" name="Rectangle 2"/>
          <p:cNvSpPr/>
          <p:nvPr/>
        </p:nvSpPr>
        <p:spPr>
          <a:xfrm>
            <a:off x="0" y="0"/>
            <a:ext cx="9144000" cy="0"/>
          </a:xfrm>
          <a:prstGeom prst="rect">
            <a:avLst/>
          </a:prstGeom>
          <a:noFill/>
          <a:ln w="9525">
            <a:noFill/>
          </a:ln>
        </p:spPr>
        <p:txBody>
          <a:bodyPr wrap="none" anchor="ctr" anchorCtr="0">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kern="1200">
                <a:solidFill>
                  <a:schemeClr val="tx1"/>
                </a:solidFill>
                <a:latin typeface="Arial" panose="020B0604020202020204" pitchFamily="34" charset="0"/>
                <a:ea typeface="+mn-ea"/>
                <a:cs typeface="+mn-cs"/>
              </a:defRPr>
            </a:lvl2pPr>
            <a:lvl3pPr marL="1143000" indent="-228600" algn="l" rtl="0" eaLnBrk="0" fontAlgn="base" hangingPunct="0">
              <a:spcBef>
                <a:spcPct val="20000"/>
              </a:spcBef>
              <a:spcAft>
                <a:spcPct val="0"/>
              </a:spcAft>
              <a:buClr>
                <a:schemeClr val="tx1"/>
              </a:buClr>
              <a:buChar char="•"/>
              <a:defRPr sz="2400" kern="1200">
                <a:solidFill>
                  <a:schemeClr val="tx1"/>
                </a:solidFill>
                <a:latin typeface="Arial" panose="020B0604020202020204" pitchFamily="34" charset="0"/>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Arial" panose="020B0604020202020204" pitchFamily="34" charset="0"/>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Arial" panose="020B0604020202020204" pitchFamily="34" charset="0"/>
                <a:ea typeface="+mn-ea"/>
                <a:cs typeface="+mn-cs"/>
              </a:defRPr>
            </a:lvl5pPr>
          </a:lstStyle>
          <a:p>
            <a:pPr marL="0" lvl="0" indent="0">
              <a:spcBef>
                <a:spcPct val="0"/>
              </a:spcBef>
              <a:buClrTx/>
              <a:buFontTx/>
              <a:buNone/>
            </a:pPr>
            <a:endParaRPr lang="zh-CN" altLang="en-US" sz="1800" dirty="0">
              <a:latin typeface="Arial" panose="020B0604020202020204" pitchFamily="34" charset="0"/>
              <a:ea typeface="宋体" panose="02010600030101010101" pitchFamily="2" charset="-122"/>
            </a:endParaRPr>
          </a:p>
        </p:txBody>
      </p:sp>
      <p:sp>
        <p:nvSpPr>
          <p:cNvPr id="105478" name="Rectangle 2"/>
          <p:cNvSpPr/>
          <p:nvPr/>
        </p:nvSpPr>
        <p:spPr>
          <a:xfrm>
            <a:off x="0" y="0"/>
            <a:ext cx="9144000" cy="0"/>
          </a:xfrm>
          <a:prstGeom prst="rect">
            <a:avLst/>
          </a:prstGeom>
          <a:noFill/>
          <a:ln w="9525">
            <a:noFill/>
          </a:ln>
        </p:spPr>
        <p:txBody>
          <a:bodyPr wrap="none" anchor="ctr" anchorCtr="0">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kern="1200">
                <a:solidFill>
                  <a:schemeClr val="tx1"/>
                </a:solidFill>
                <a:latin typeface="Arial" panose="020B0604020202020204" pitchFamily="34" charset="0"/>
                <a:ea typeface="+mn-ea"/>
                <a:cs typeface="+mn-cs"/>
              </a:defRPr>
            </a:lvl2pPr>
            <a:lvl3pPr marL="1143000" indent="-228600" algn="l" rtl="0" eaLnBrk="0" fontAlgn="base" hangingPunct="0">
              <a:spcBef>
                <a:spcPct val="20000"/>
              </a:spcBef>
              <a:spcAft>
                <a:spcPct val="0"/>
              </a:spcAft>
              <a:buClr>
                <a:schemeClr val="tx1"/>
              </a:buClr>
              <a:buChar char="•"/>
              <a:defRPr sz="2400" kern="1200">
                <a:solidFill>
                  <a:schemeClr val="tx1"/>
                </a:solidFill>
                <a:latin typeface="Arial" panose="020B0604020202020204" pitchFamily="34" charset="0"/>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Arial" panose="020B0604020202020204" pitchFamily="34" charset="0"/>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Arial" panose="020B0604020202020204" pitchFamily="34" charset="0"/>
                <a:ea typeface="+mn-ea"/>
                <a:cs typeface="+mn-cs"/>
              </a:defRPr>
            </a:lvl5pPr>
          </a:lstStyle>
          <a:p>
            <a:pPr marL="0" lvl="0" indent="0">
              <a:spcBef>
                <a:spcPct val="0"/>
              </a:spcBef>
              <a:buClrTx/>
              <a:buFontTx/>
              <a:buNone/>
            </a:pPr>
            <a:endParaRPr lang="zh-CN" altLang="en-US" sz="1800" dirty="0">
              <a:latin typeface="Arial" panose="020B0604020202020204" pitchFamily="34" charset="0"/>
              <a:ea typeface="宋体" panose="02010600030101010101" pitchFamily="2" charset="-122"/>
            </a:endParaRP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p:cNvSpPr>
          <p:nvPr>
            <p:ph type="title"/>
          </p:nvPr>
        </p:nvSpPr>
        <p:spPr/>
        <p:txBody>
          <a:bodyPr vert="horz" wrap="square" lIns="91440" tIns="45720" rIns="91440" bIns="45720" anchor="ctr" anchorCtr="0"/>
          <a:lstStyle/>
          <a:p>
            <a:pPr eaLnBrk="1" hangingPunct="1"/>
            <a:r>
              <a:rPr lang="zh-CN" altLang="en-US" sz="3200" dirty="0">
                <a:latin typeface="Times New Roman" panose="02020603050405020304" pitchFamily="18" charset="0"/>
                <a:ea typeface="宋体" panose="02010600030101010101" pitchFamily="2" charset="-122"/>
              </a:rPr>
              <a:t>第六章  仪器仪表技术基础知识</a:t>
            </a:r>
          </a:p>
        </p:txBody>
      </p:sp>
      <p:sp>
        <p:nvSpPr>
          <p:cNvPr id="110595" name="Rectangle 3"/>
          <p:cNvSpPr>
            <a:spLocks noGrp="1" noChangeArrowheads="1"/>
          </p:cNvSpPr>
          <p:nvPr>
            <p:ph idx="1"/>
          </p:nvPr>
        </p:nvSpPr>
        <p:spPr>
          <a:xfrm>
            <a:off x="307975" y="1076325"/>
            <a:ext cx="8547735" cy="5248275"/>
          </a:xfrm>
        </p:spPr>
        <p:txBody>
          <a:bodyPr vert="horz" wrap="square" lIns="91440" tIns="45720" rIns="91440" bIns="45720" numCol="1" anchor="t" anchorCtr="0" compatLnSpc="1"/>
          <a:lstStyle/>
          <a:p>
            <a:pPr marL="342900" marR="0" lvl="0" indent="-34290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Char char="v"/>
              <a:defRPr/>
            </a:pPr>
            <a:r>
              <a:rPr kumimoji="0" lang="zh-CN" altLang="zh-CN" sz="1600" b="1"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流量仪表</a:t>
            </a:r>
            <a:endParaRPr kumimoji="0" lang="en-US" altLang="zh-CN" sz="1600" b="1"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endParaRPr>
          </a:p>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defRPr/>
            </a:pPr>
            <a:r>
              <a:rPr kumimoji="0" lang="en-US" altLang="zh-CN" sz="1600" b="1"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   </a:t>
            </a:r>
            <a:r>
              <a:rPr kumimoji="0" lang="zh-CN"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流量仪表用以测量管路中流体流量</a:t>
            </a:r>
            <a:r>
              <a:rPr kumimoji="0" lang="en-US"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a:t>
            </a:r>
            <a:r>
              <a:rPr kumimoji="0" lang="zh-CN"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单位时间内通过的流体体积</a:t>
            </a:r>
            <a:r>
              <a:rPr kumimoji="0" lang="en-US"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a:t>
            </a:r>
            <a:r>
              <a:rPr kumimoji="0" lang="zh-CN"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的仪表。</a:t>
            </a:r>
            <a:endParaRPr kumimoji="0" lang="zh-CN" altLang="zh-CN" sz="1600" b="1"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endParaRPr>
          </a:p>
          <a:p>
            <a:pPr marL="342900" marR="0" lvl="0" indent="-34290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Char char="u"/>
              <a:defRPr/>
            </a:pPr>
            <a:r>
              <a:rPr kumimoji="0" lang="zh-CN" altLang="en-US" sz="1600" b="1"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流</a:t>
            </a:r>
            <a:r>
              <a:rPr kumimoji="0" lang="zh-CN" altLang="zh-CN" sz="1600" b="1"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量计按原理分为以下几类：</a:t>
            </a:r>
          </a:p>
          <a:p>
            <a:pPr marL="0" marR="0" lvl="0" indent="-342900" algn="l" defTabSz="914400" rtl="0" eaLnBrk="0" fontAlgn="base" latinLnBrk="0" hangingPunct="0">
              <a:lnSpc>
                <a:spcPct val="100000"/>
              </a:lnSpc>
              <a:spcBef>
                <a:spcPts val="0"/>
              </a:spcBef>
              <a:spcAft>
                <a:spcPct val="0"/>
              </a:spcAft>
              <a:buClr>
                <a:schemeClr val="hlink"/>
              </a:buClr>
              <a:buSzTx/>
              <a:buFont typeface="Wingdings" panose="05000000000000000000" pitchFamily="2" charset="2"/>
              <a:buNone/>
              <a:defRPr/>
            </a:pPr>
            <a:r>
              <a:rPr kumimoji="0" lang="en-US" altLang="zh-CN" sz="1600" b="1"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1.</a:t>
            </a:r>
            <a:r>
              <a:rPr kumimoji="0" lang="zh-CN" altLang="zh-CN" sz="1600" b="1"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差压式流量计：</a:t>
            </a:r>
            <a:r>
              <a:rPr kumimoji="0" lang="zh-CN"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主要由节流装置</a:t>
            </a:r>
            <a:r>
              <a:rPr kumimoji="0" lang="en-US"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a:t>
            </a:r>
            <a:r>
              <a:rPr kumimoji="0" lang="zh-CN"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差压流量计组成。根据安装于管道中流量检测件产生的差压来计算流量的仪表。</a:t>
            </a:r>
            <a:r>
              <a:rPr kumimoji="0" lang="zh-CN"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由一次装置（检测件）和二次装置（差压转换和流量显示仪表）组成，如孔板流量计、文丘里流量计、均速管流量计。可测量气体、蒸汽、液体及天然气的流量，广泛应用于石油、化工、冶金、电力、供热、供水等领域的过程控制和测量。</a:t>
            </a:r>
            <a:endParaRPr kumimoji="0" lang="en-US"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endParaRPr>
          </a:p>
          <a:p>
            <a:pPr marL="342900" marR="0" lvl="0" indent="-34290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defRPr/>
            </a:pPr>
            <a:r>
              <a:rPr kumimoji="0" lang="zh-CN" altLang="zh-CN" sz="1600" b="1"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2.容积式流量计：</a:t>
            </a:r>
            <a:r>
              <a:rPr kumimoji="0" lang="zh-CN"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容积式流量测量是采用固定的小容积来反复计量通过流量计的流体体积。所以，在容积式流量计内部必须具有构成一个标准体积的空间，通常称其为容积式流量计的 “计量空间”或“计量室”。这个空间由仪表壳的内壁和流量计转动部件一起构成。</a:t>
            </a:r>
          </a:p>
          <a:p>
            <a:pPr marL="342900" marR="0" lvl="0" indent="-34290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defRPr/>
            </a:pPr>
            <a:r>
              <a:rPr kumimoji="0" lang="zh-CN"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优点：计量精度高；安装管道条件对计量精度没有影响；可用于高粘度液体的测量；范围度宽；直读式仪表无需外部能源可直接获得累计，总量，清晰明了，操作简便。</a:t>
            </a:r>
          </a:p>
          <a:p>
            <a:pPr marL="342900" marR="0" lvl="0" indent="-34290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defRPr/>
            </a:pPr>
            <a:r>
              <a:rPr kumimoji="0" lang="zh-CN"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缺点：结构复杂，体积庞大；被测介质种类、口径、介质工作状态局限性较大；不适用于高、低温场合；大部分仪表只适用于洁净单相流体；产生噪声及振动。</a:t>
            </a:r>
          </a:p>
          <a:p>
            <a:pPr marL="342900" marR="0" lvl="0" indent="-34290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defRPr/>
            </a:pPr>
            <a:r>
              <a:rPr kumimoji="0" lang="zh-CN" altLang="zh-CN" sz="1600" b="1"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3.质量流量计：</a:t>
            </a:r>
            <a:r>
              <a:rPr kumimoji="0" lang="zh-CN"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质量流量计是采用感热式测量，通过分子带走的分子质量多少从而来测量流量，因为是用感热式测量，所以不会因为气体温度、压力的变化从而影响到测量的结果。</a:t>
            </a:r>
          </a:p>
          <a:p>
            <a:pPr marL="342900" marR="0" lvl="0" indent="-34290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defRPr/>
            </a:pPr>
            <a:r>
              <a:rPr kumimoji="0" lang="zh-CN"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主要特点：适用多种介质；测量准确度高；无直管段要求。可靠性好；维修率低； 具有核心处理器。质量流量计是一个较为准确、快速、可靠、高效、稳定、灵活的流量测量仪表，在石油加工、化工等领域将得到更加广泛的应用。</a:t>
            </a:r>
          </a:p>
        </p:txBody>
      </p:sp>
      <p:sp>
        <p:nvSpPr>
          <p:cNvPr id="108548" name="Rectangle 10"/>
          <p:cNvSpPr/>
          <p:nvPr/>
        </p:nvSpPr>
        <p:spPr>
          <a:xfrm>
            <a:off x="0" y="0"/>
            <a:ext cx="9144000" cy="0"/>
          </a:xfrm>
          <a:prstGeom prst="rect">
            <a:avLst/>
          </a:prstGeom>
          <a:noFill/>
          <a:ln w="9525">
            <a:noFill/>
          </a:ln>
        </p:spPr>
        <p:txBody>
          <a:bodyPr wrap="none" anchor="ctr" anchorCtr="0">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kern="1200">
                <a:solidFill>
                  <a:schemeClr val="tx1"/>
                </a:solidFill>
                <a:latin typeface="Arial" panose="020B0604020202020204" pitchFamily="34" charset="0"/>
                <a:ea typeface="+mn-ea"/>
                <a:cs typeface="+mn-cs"/>
              </a:defRPr>
            </a:lvl2pPr>
            <a:lvl3pPr marL="1143000" indent="-228600" algn="l" rtl="0" eaLnBrk="0" fontAlgn="base" hangingPunct="0">
              <a:spcBef>
                <a:spcPct val="20000"/>
              </a:spcBef>
              <a:spcAft>
                <a:spcPct val="0"/>
              </a:spcAft>
              <a:buClr>
                <a:schemeClr val="tx1"/>
              </a:buClr>
              <a:buChar char="•"/>
              <a:defRPr sz="2400" kern="1200">
                <a:solidFill>
                  <a:schemeClr val="tx1"/>
                </a:solidFill>
                <a:latin typeface="Arial" panose="020B0604020202020204" pitchFamily="34" charset="0"/>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Arial" panose="020B0604020202020204" pitchFamily="34" charset="0"/>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Arial" panose="020B0604020202020204" pitchFamily="34" charset="0"/>
                <a:ea typeface="+mn-ea"/>
                <a:cs typeface="+mn-cs"/>
              </a:defRPr>
            </a:lvl5pPr>
          </a:lstStyle>
          <a:p>
            <a:pPr marL="0" lvl="0" indent="0">
              <a:spcBef>
                <a:spcPct val="0"/>
              </a:spcBef>
              <a:buClrTx/>
              <a:buFontTx/>
              <a:buNone/>
            </a:pPr>
            <a:endParaRPr lang="zh-CN" altLang="en-US" sz="1800" dirty="0">
              <a:latin typeface="Arial" panose="020B0604020202020204" pitchFamily="34" charset="0"/>
              <a:ea typeface="宋体" panose="02010600030101010101" pitchFamily="2" charset="-122"/>
            </a:endParaRPr>
          </a:p>
        </p:txBody>
      </p:sp>
      <p:sp>
        <p:nvSpPr>
          <p:cNvPr id="108549" name="Rectangle 2"/>
          <p:cNvSpPr/>
          <p:nvPr/>
        </p:nvSpPr>
        <p:spPr>
          <a:xfrm>
            <a:off x="0" y="0"/>
            <a:ext cx="9144000" cy="0"/>
          </a:xfrm>
          <a:prstGeom prst="rect">
            <a:avLst/>
          </a:prstGeom>
          <a:noFill/>
          <a:ln w="9525">
            <a:noFill/>
          </a:ln>
        </p:spPr>
        <p:txBody>
          <a:bodyPr wrap="none" anchor="ctr" anchorCtr="0">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kern="1200">
                <a:solidFill>
                  <a:schemeClr val="tx1"/>
                </a:solidFill>
                <a:latin typeface="Arial" panose="020B0604020202020204" pitchFamily="34" charset="0"/>
                <a:ea typeface="+mn-ea"/>
                <a:cs typeface="+mn-cs"/>
              </a:defRPr>
            </a:lvl2pPr>
            <a:lvl3pPr marL="1143000" indent="-228600" algn="l" rtl="0" eaLnBrk="0" fontAlgn="base" hangingPunct="0">
              <a:spcBef>
                <a:spcPct val="20000"/>
              </a:spcBef>
              <a:spcAft>
                <a:spcPct val="0"/>
              </a:spcAft>
              <a:buClr>
                <a:schemeClr val="tx1"/>
              </a:buClr>
              <a:buChar char="•"/>
              <a:defRPr sz="2400" kern="1200">
                <a:solidFill>
                  <a:schemeClr val="tx1"/>
                </a:solidFill>
                <a:latin typeface="Arial" panose="020B0604020202020204" pitchFamily="34" charset="0"/>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Arial" panose="020B0604020202020204" pitchFamily="34" charset="0"/>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Arial" panose="020B0604020202020204" pitchFamily="34" charset="0"/>
                <a:ea typeface="+mn-ea"/>
                <a:cs typeface="+mn-cs"/>
              </a:defRPr>
            </a:lvl5pPr>
          </a:lstStyle>
          <a:p>
            <a:pPr marL="0" lvl="0" indent="0">
              <a:spcBef>
                <a:spcPct val="0"/>
              </a:spcBef>
              <a:buClrTx/>
              <a:buFontTx/>
              <a:buNone/>
            </a:pPr>
            <a:endParaRPr lang="zh-CN" altLang="en-US" sz="1800" dirty="0">
              <a:latin typeface="Arial" panose="020B0604020202020204" pitchFamily="34" charset="0"/>
              <a:ea typeface="宋体" panose="02010600030101010101" pitchFamily="2" charset="-122"/>
            </a:endParaRPr>
          </a:p>
        </p:txBody>
      </p:sp>
      <p:sp>
        <p:nvSpPr>
          <p:cNvPr id="108550" name="Rectangle 2"/>
          <p:cNvSpPr/>
          <p:nvPr/>
        </p:nvSpPr>
        <p:spPr>
          <a:xfrm>
            <a:off x="0" y="0"/>
            <a:ext cx="9144000" cy="0"/>
          </a:xfrm>
          <a:prstGeom prst="rect">
            <a:avLst/>
          </a:prstGeom>
          <a:noFill/>
          <a:ln w="9525">
            <a:noFill/>
          </a:ln>
        </p:spPr>
        <p:txBody>
          <a:bodyPr wrap="none" anchor="ctr" anchorCtr="0">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kern="1200">
                <a:solidFill>
                  <a:schemeClr val="tx1"/>
                </a:solidFill>
                <a:latin typeface="Arial" panose="020B0604020202020204" pitchFamily="34" charset="0"/>
                <a:ea typeface="+mn-ea"/>
                <a:cs typeface="+mn-cs"/>
              </a:defRPr>
            </a:lvl2pPr>
            <a:lvl3pPr marL="1143000" indent="-228600" algn="l" rtl="0" eaLnBrk="0" fontAlgn="base" hangingPunct="0">
              <a:spcBef>
                <a:spcPct val="20000"/>
              </a:spcBef>
              <a:spcAft>
                <a:spcPct val="0"/>
              </a:spcAft>
              <a:buClr>
                <a:schemeClr val="tx1"/>
              </a:buClr>
              <a:buChar char="•"/>
              <a:defRPr sz="2400" kern="1200">
                <a:solidFill>
                  <a:schemeClr val="tx1"/>
                </a:solidFill>
                <a:latin typeface="Arial" panose="020B0604020202020204" pitchFamily="34" charset="0"/>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Arial" panose="020B0604020202020204" pitchFamily="34" charset="0"/>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Arial" panose="020B0604020202020204" pitchFamily="34" charset="0"/>
                <a:ea typeface="+mn-ea"/>
                <a:cs typeface="+mn-cs"/>
              </a:defRPr>
            </a:lvl5pPr>
          </a:lstStyle>
          <a:p>
            <a:pPr marL="0" lvl="0" indent="0">
              <a:spcBef>
                <a:spcPct val="0"/>
              </a:spcBef>
              <a:buClrTx/>
              <a:buFontTx/>
              <a:buNone/>
            </a:pPr>
            <a:endParaRPr lang="zh-CN" altLang="en-US" sz="1800" dirty="0">
              <a:latin typeface="Arial" panose="020B0604020202020204" pitchFamily="34" charset="0"/>
              <a:ea typeface="宋体" panose="02010600030101010101" pitchFamily="2" charset="-122"/>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p:cNvSpPr>
          <p:nvPr>
            <p:ph type="title"/>
          </p:nvPr>
        </p:nvSpPr>
        <p:spPr/>
        <p:txBody>
          <a:bodyPr vert="horz" wrap="square" lIns="91440" tIns="45720" rIns="91440" bIns="45720" anchor="ctr" anchorCtr="0"/>
          <a:lstStyle/>
          <a:p>
            <a:pPr eaLnBrk="1" hangingPunct="1"/>
            <a:r>
              <a:rPr lang="zh-CN" altLang="en-US" sz="3200" dirty="0">
                <a:latin typeface="Times New Roman" panose="02020603050405020304" pitchFamily="18" charset="0"/>
                <a:ea typeface="宋体" panose="02010600030101010101" pitchFamily="2" charset="-122"/>
              </a:rPr>
              <a:t>第二章  电子计算机基础知识</a:t>
            </a:r>
          </a:p>
        </p:txBody>
      </p:sp>
      <p:pic>
        <p:nvPicPr>
          <p:cNvPr id="2" name="内容占位符 1"/>
          <p:cNvPicPr>
            <a:picLocks noGrp="1" noChangeAspect="1"/>
          </p:cNvPicPr>
          <p:nvPr>
            <p:ph idx="1"/>
            <p:custDataLst>
              <p:tags r:id="rId1"/>
            </p:custDataLst>
          </p:nvPr>
        </p:nvPicPr>
        <p:blipFill>
          <a:blip r:embed="rId3"/>
          <a:stretch>
            <a:fillRect/>
          </a:stretch>
        </p:blipFill>
        <p:spPr>
          <a:xfrm>
            <a:off x="1475105" y="1484630"/>
            <a:ext cx="6095365" cy="4215765"/>
          </a:xfrm>
          <a:prstGeom prst="rect">
            <a:avLst/>
          </a:prstGeom>
        </p:spPr>
      </p:pic>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p:cNvSpPr>
          <p:nvPr>
            <p:ph type="title"/>
          </p:nvPr>
        </p:nvSpPr>
        <p:spPr/>
        <p:txBody>
          <a:bodyPr vert="horz" wrap="square" lIns="91440" tIns="45720" rIns="91440" bIns="45720" anchor="ctr" anchorCtr="0"/>
          <a:lstStyle/>
          <a:p>
            <a:pPr eaLnBrk="1" hangingPunct="1"/>
            <a:r>
              <a:rPr lang="zh-CN" altLang="en-US" sz="3200" dirty="0">
                <a:latin typeface="Times New Roman" panose="02020603050405020304" pitchFamily="18" charset="0"/>
                <a:ea typeface="宋体" panose="02010600030101010101" pitchFamily="2" charset="-122"/>
              </a:rPr>
              <a:t>第六章  仪器仪表技术基础知识</a:t>
            </a:r>
          </a:p>
        </p:txBody>
      </p:sp>
      <p:sp>
        <p:nvSpPr>
          <p:cNvPr id="113667" name="Rectangle 3"/>
          <p:cNvSpPr>
            <a:spLocks noGrp="1" noChangeArrowheads="1"/>
          </p:cNvSpPr>
          <p:nvPr>
            <p:ph idx="1"/>
          </p:nvPr>
        </p:nvSpPr>
        <p:spPr/>
        <p:txBody>
          <a:bodyPr vert="horz" wrap="square" lIns="91440" tIns="45720" rIns="91440" bIns="45720" numCol="1" anchor="t" anchorCtr="0" compatLnSpc="1"/>
          <a:lstStyle/>
          <a:p>
            <a:pPr marL="0" marR="0" lvl="0" indent="-342900" algn="just" defTabSz="914400" rtl="0" eaLnBrk="0" fontAlgn="base" latinLnBrk="0" hangingPunct="0">
              <a:lnSpc>
                <a:spcPct val="100000"/>
              </a:lnSpc>
              <a:spcBef>
                <a:spcPts val="0"/>
              </a:spcBef>
              <a:spcAft>
                <a:spcPct val="0"/>
              </a:spcAft>
              <a:buClr>
                <a:schemeClr val="hlink"/>
              </a:buClr>
              <a:buSzTx/>
              <a:buFont typeface="Wingdings" panose="05000000000000000000" pitchFamily="2" charset="2"/>
              <a:buNone/>
              <a:defRPr/>
            </a:pPr>
            <a:r>
              <a:rPr kumimoji="0" lang="en-US" altLang="zh-CN" sz="2000" b="1" i="0" u="none" strike="noStrike" kern="1200" cap="none" spc="0" normalizeH="0" baseline="0" noProof="0" dirty="0">
                <a:ln>
                  <a:noFill/>
                </a:ln>
                <a:solidFill>
                  <a:schemeClr val="tx1"/>
                </a:solidFill>
                <a:effectLst/>
                <a:uLnTx/>
                <a:uFillTx/>
                <a:latin typeface="+mn-lt"/>
                <a:ea typeface="宋体" panose="02010600030101010101" pitchFamily="2" charset="-122"/>
                <a:cs typeface="+mn-cs"/>
              </a:rPr>
              <a:t> </a:t>
            </a:r>
            <a:r>
              <a:rPr kumimoji="0" lang="en-US" altLang="zh-CN" sz="1600" b="1"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4.</a:t>
            </a:r>
            <a:r>
              <a:rPr kumimoji="0" lang="zh-CN" altLang="zh-CN" sz="1600" b="1"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靶氏流量计</a:t>
            </a:r>
            <a:r>
              <a:rPr kumimoji="0" lang="en-US" altLang="zh-CN" sz="1600" b="1"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a:t>
            </a:r>
            <a:r>
              <a:rPr kumimoji="0" lang="zh-CN"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由检测和转换部分组成。当流体通过靶时，靶受到主要由流体的动压力和靶对流体的节流作用而形成的力，此作用力与流速之间存在一定关系，通过测量靶所受在作用力，可以求出液体流速与流量。主要用于解决高粘度、低</a:t>
            </a:r>
            <a:r>
              <a:rPr kumimoji="0" lang="en-US" altLang="zh-CN" sz="1600" b="0" i="0" u="none" strike="noStrike" kern="1200" cap="none" spc="0" normalizeH="0" baseline="0" noProof="0" dirty="0" err="1">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雷诺数</a:t>
            </a:r>
            <a:r>
              <a:rPr kumimoji="0" lang="zh-CN"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流体的流量测量，例如用于测量重油</a:t>
            </a:r>
            <a:r>
              <a:rPr kumimoji="0" lang="zh-CN" altLang="en-US"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a:t>
            </a:r>
            <a:r>
              <a:rPr kumimoji="0" lang="zh-CN"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沥青</a:t>
            </a:r>
            <a:r>
              <a:rPr kumimoji="0" lang="zh-CN" altLang="en-US"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a:t>
            </a:r>
            <a:r>
              <a:rPr kumimoji="0" lang="zh-CN"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含固体颗粒的浆液计腐蚀性介质的流量。</a:t>
            </a:r>
            <a:endParaRPr kumimoji="0" lang="en-US"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endParaRPr>
          </a:p>
          <a:p>
            <a:pPr marL="0" marR="0" lvl="0" indent="-342900" algn="just" defTabSz="914400" rtl="0" eaLnBrk="0" fontAlgn="base" latinLnBrk="0" hangingPunct="0">
              <a:lnSpc>
                <a:spcPct val="100000"/>
              </a:lnSpc>
              <a:spcBef>
                <a:spcPts val="0"/>
              </a:spcBef>
              <a:spcAft>
                <a:spcPct val="0"/>
              </a:spcAft>
              <a:buClr>
                <a:schemeClr val="hlink"/>
              </a:buClr>
              <a:buSzTx/>
              <a:buFont typeface="Wingdings" panose="05000000000000000000" pitchFamily="2" charset="2"/>
              <a:buNone/>
              <a:defRPr/>
            </a:pPr>
            <a:r>
              <a:rPr kumimoji="0" lang="zh-CN" altLang="zh-CN" sz="1600" b="1"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5.超声波流量计：</a:t>
            </a:r>
            <a:r>
              <a:rPr kumimoji="0" lang="zh-CN"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超声波在流动的流体中传播时就载上载体流速。根据对信号检测的原理超声流量计可分为传播速度差法(直接时差法、时差法、相位差法和频差法)、波束偏移法、多普勒法、互相关法、空间滤法及噪声法等。</a:t>
            </a:r>
          </a:p>
          <a:p>
            <a:pPr marL="0" marR="0" lvl="0" indent="-342900" algn="just" defTabSz="914400" rtl="0" eaLnBrk="0" fontAlgn="base" latinLnBrk="0" hangingPunct="0">
              <a:lnSpc>
                <a:spcPct val="100000"/>
              </a:lnSpc>
              <a:spcBef>
                <a:spcPts val="0"/>
              </a:spcBef>
              <a:spcAft>
                <a:spcPct val="0"/>
              </a:spcAft>
              <a:buClr>
                <a:schemeClr val="hlink"/>
              </a:buClr>
              <a:buSzTx/>
              <a:buFont typeface="Wingdings" panose="05000000000000000000" pitchFamily="2" charset="2"/>
              <a:buNone/>
              <a:defRPr/>
            </a:pPr>
            <a:r>
              <a:rPr kumimoji="0" lang="zh-CN"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优点:可做非接触式测量；为无流动阻挠测量、无压力损失；可测量非导电性液体，对无阻挠测量的电磁流量计是一种补充。 测量准确度几乎不受被测量流体温度、压力、粘度、密度等参数的影响，可解决强腐蚀性、非导电性、放射性及易燃易爆介质的流量测量。</a:t>
            </a:r>
          </a:p>
          <a:p>
            <a:pPr marL="0" marR="0" lvl="0" indent="-342900" algn="just" defTabSz="914400" rtl="0" eaLnBrk="0" fontAlgn="base" latinLnBrk="0" hangingPunct="0">
              <a:lnSpc>
                <a:spcPct val="100000"/>
              </a:lnSpc>
              <a:spcBef>
                <a:spcPts val="0"/>
              </a:spcBef>
              <a:spcAft>
                <a:spcPct val="0"/>
              </a:spcAft>
              <a:buClr>
                <a:schemeClr val="hlink"/>
              </a:buClr>
              <a:buSzTx/>
              <a:buFont typeface="Wingdings" panose="05000000000000000000" pitchFamily="2" charset="2"/>
              <a:buNone/>
              <a:defRPr/>
            </a:pPr>
            <a:r>
              <a:rPr kumimoji="0" lang="zh-CN"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缺点:传播时间法只能用于清洁液体和气体；而多普勒法只能用于测量含有一定量悬浮颗粒和气泡的液体；多普勒法测量精度不高。</a:t>
            </a:r>
          </a:p>
          <a:p>
            <a:pPr marL="0" marR="0" lvl="0" indent="-342900" algn="just" defTabSz="914400" rtl="0" eaLnBrk="0" fontAlgn="base" latinLnBrk="0" hangingPunct="0">
              <a:lnSpc>
                <a:spcPct val="100000"/>
              </a:lnSpc>
              <a:spcBef>
                <a:spcPts val="0"/>
              </a:spcBef>
              <a:spcAft>
                <a:spcPct val="0"/>
              </a:spcAft>
              <a:buClr>
                <a:schemeClr val="hlink"/>
              </a:buClr>
              <a:buSzTx/>
              <a:buFont typeface="Wingdings" panose="05000000000000000000" pitchFamily="2" charset="2"/>
              <a:buNone/>
              <a:defRPr/>
            </a:pPr>
            <a:r>
              <a:rPr kumimoji="0" lang="zh-CN" altLang="zh-CN" sz="1600" b="1"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6.电磁流量计：</a:t>
            </a:r>
            <a:r>
              <a:rPr kumimoji="0" lang="zh-CN"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电磁流量计是根据法拉弟电磁感应定律制成的一种测量导电性液体的仪表。</a:t>
            </a:r>
          </a:p>
          <a:p>
            <a:pPr marL="0" marR="0" lvl="0" indent="-342900" algn="just" defTabSz="914400" rtl="0" eaLnBrk="0" fontAlgn="base" latinLnBrk="0" hangingPunct="0">
              <a:lnSpc>
                <a:spcPct val="100000"/>
              </a:lnSpc>
              <a:spcBef>
                <a:spcPts val="0"/>
              </a:spcBef>
              <a:spcAft>
                <a:spcPct val="0"/>
              </a:spcAft>
              <a:buClr>
                <a:schemeClr val="hlink"/>
              </a:buClr>
              <a:buSzTx/>
              <a:buFont typeface="Wingdings" panose="05000000000000000000" pitchFamily="2" charset="2"/>
              <a:buNone/>
              <a:defRPr/>
            </a:pPr>
            <a:r>
              <a:rPr kumimoji="0" lang="zh-CN"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优点:测量通道是段光滑直管，不会阻塞，适用于测量含固体颗粒的液固二相流体，如纸浆、泥浆、污水等；不产生流量检测所造成的压力损失,节能效果好；所测得体积流量实际上不受流体密度、粘度、温度、压力和电导率变化的影响；流量范围大，口径范围宽；可应用腐蚀性流体。测量不受密度、粘度、温度、压力导电率变化的影响，反映灵敏，测量范围宽。</a:t>
            </a:r>
          </a:p>
          <a:p>
            <a:pPr marL="0" marR="0" lvl="0" indent="-342900" algn="just" defTabSz="914400" rtl="0" eaLnBrk="0" fontAlgn="base" latinLnBrk="0" hangingPunct="0">
              <a:lnSpc>
                <a:spcPct val="100000"/>
              </a:lnSpc>
              <a:spcBef>
                <a:spcPts val="0"/>
              </a:spcBef>
              <a:spcAft>
                <a:spcPct val="0"/>
              </a:spcAft>
              <a:buClr>
                <a:schemeClr val="hlink"/>
              </a:buClr>
              <a:buSzTx/>
              <a:buFont typeface="Wingdings" panose="05000000000000000000" pitchFamily="2" charset="2"/>
              <a:buNone/>
              <a:defRPr/>
            </a:pPr>
            <a:r>
              <a:rPr kumimoji="0" lang="zh-CN"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缺点:不能测量电导率很低的液体，如石油制品；不能测量气体、蒸汽和含有较大气泡的液体；不能用于较高温度。</a:t>
            </a:r>
          </a:p>
        </p:txBody>
      </p:sp>
      <p:sp>
        <p:nvSpPr>
          <p:cNvPr id="111620" name="Rectangle 10"/>
          <p:cNvSpPr/>
          <p:nvPr/>
        </p:nvSpPr>
        <p:spPr>
          <a:xfrm>
            <a:off x="0" y="0"/>
            <a:ext cx="9144000" cy="0"/>
          </a:xfrm>
          <a:prstGeom prst="rect">
            <a:avLst/>
          </a:prstGeom>
          <a:noFill/>
          <a:ln w="9525">
            <a:noFill/>
          </a:ln>
        </p:spPr>
        <p:txBody>
          <a:bodyPr wrap="none" anchor="ctr" anchorCtr="0">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kern="1200">
                <a:solidFill>
                  <a:schemeClr val="tx1"/>
                </a:solidFill>
                <a:latin typeface="Arial" panose="020B0604020202020204" pitchFamily="34" charset="0"/>
                <a:ea typeface="+mn-ea"/>
                <a:cs typeface="+mn-cs"/>
              </a:defRPr>
            </a:lvl2pPr>
            <a:lvl3pPr marL="1143000" indent="-228600" algn="l" rtl="0" eaLnBrk="0" fontAlgn="base" hangingPunct="0">
              <a:spcBef>
                <a:spcPct val="20000"/>
              </a:spcBef>
              <a:spcAft>
                <a:spcPct val="0"/>
              </a:spcAft>
              <a:buClr>
                <a:schemeClr val="tx1"/>
              </a:buClr>
              <a:buChar char="•"/>
              <a:defRPr sz="2400" kern="1200">
                <a:solidFill>
                  <a:schemeClr val="tx1"/>
                </a:solidFill>
                <a:latin typeface="Arial" panose="020B0604020202020204" pitchFamily="34" charset="0"/>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Arial" panose="020B0604020202020204" pitchFamily="34" charset="0"/>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Arial" panose="020B0604020202020204" pitchFamily="34" charset="0"/>
                <a:ea typeface="+mn-ea"/>
                <a:cs typeface="+mn-cs"/>
              </a:defRPr>
            </a:lvl5pPr>
          </a:lstStyle>
          <a:p>
            <a:pPr marL="0" lvl="0" indent="0">
              <a:spcBef>
                <a:spcPct val="0"/>
              </a:spcBef>
              <a:buClrTx/>
              <a:buFontTx/>
              <a:buNone/>
            </a:pPr>
            <a:endParaRPr lang="zh-CN" altLang="en-US" sz="1800" dirty="0">
              <a:latin typeface="Arial" panose="020B0604020202020204" pitchFamily="34" charset="0"/>
              <a:ea typeface="宋体" panose="02010600030101010101" pitchFamily="2" charset="-122"/>
            </a:endParaRPr>
          </a:p>
        </p:txBody>
      </p:sp>
      <p:sp>
        <p:nvSpPr>
          <p:cNvPr id="111621" name="Rectangle 2"/>
          <p:cNvSpPr/>
          <p:nvPr/>
        </p:nvSpPr>
        <p:spPr>
          <a:xfrm>
            <a:off x="0" y="0"/>
            <a:ext cx="9144000" cy="0"/>
          </a:xfrm>
          <a:prstGeom prst="rect">
            <a:avLst/>
          </a:prstGeom>
          <a:noFill/>
          <a:ln w="9525">
            <a:noFill/>
          </a:ln>
        </p:spPr>
        <p:txBody>
          <a:bodyPr wrap="none" anchor="ctr" anchorCtr="0">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kern="1200">
                <a:solidFill>
                  <a:schemeClr val="tx1"/>
                </a:solidFill>
                <a:latin typeface="Arial" panose="020B0604020202020204" pitchFamily="34" charset="0"/>
                <a:ea typeface="+mn-ea"/>
                <a:cs typeface="+mn-cs"/>
              </a:defRPr>
            </a:lvl2pPr>
            <a:lvl3pPr marL="1143000" indent="-228600" algn="l" rtl="0" eaLnBrk="0" fontAlgn="base" hangingPunct="0">
              <a:spcBef>
                <a:spcPct val="20000"/>
              </a:spcBef>
              <a:spcAft>
                <a:spcPct val="0"/>
              </a:spcAft>
              <a:buClr>
                <a:schemeClr val="tx1"/>
              </a:buClr>
              <a:buChar char="•"/>
              <a:defRPr sz="2400" kern="1200">
                <a:solidFill>
                  <a:schemeClr val="tx1"/>
                </a:solidFill>
                <a:latin typeface="Arial" panose="020B0604020202020204" pitchFamily="34" charset="0"/>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Arial" panose="020B0604020202020204" pitchFamily="34" charset="0"/>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Arial" panose="020B0604020202020204" pitchFamily="34" charset="0"/>
                <a:ea typeface="+mn-ea"/>
                <a:cs typeface="+mn-cs"/>
              </a:defRPr>
            </a:lvl5pPr>
          </a:lstStyle>
          <a:p>
            <a:pPr marL="0" lvl="0" indent="0">
              <a:spcBef>
                <a:spcPct val="0"/>
              </a:spcBef>
              <a:buClrTx/>
              <a:buFontTx/>
              <a:buNone/>
            </a:pPr>
            <a:endParaRPr lang="zh-CN" altLang="en-US" sz="1800" dirty="0">
              <a:latin typeface="Arial" panose="020B0604020202020204" pitchFamily="34" charset="0"/>
              <a:ea typeface="宋体" panose="02010600030101010101" pitchFamily="2" charset="-122"/>
            </a:endParaRPr>
          </a:p>
        </p:txBody>
      </p:sp>
      <p:sp>
        <p:nvSpPr>
          <p:cNvPr id="111622" name="Rectangle 2"/>
          <p:cNvSpPr/>
          <p:nvPr/>
        </p:nvSpPr>
        <p:spPr>
          <a:xfrm>
            <a:off x="0" y="0"/>
            <a:ext cx="9144000" cy="0"/>
          </a:xfrm>
          <a:prstGeom prst="rect">
            <a:avLst/>
          </a:prstGeom>
          <a:noFill/>
          <a:ln w="9525">
            <a:noFill/>
          </a:ln>
        </p:spPr>
        <p:txBody>
          <a:bodyPr wrap="none" anchor="ctr" anchorCtr="0">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kern="1200">
                <a:solidFill>
                  <a:schemeClr val="tx1"/>
                </a:solidFill>
                <a:latin typeface="Arial" panose="020B0604020202020204" pitchFamily="34" charset="0"/>
                <a:ea typeface="+mn-ea"/>
                <a:cs typeface="+mn-cs"/>
              </a:defRPr>
            </a:lvl2pPr>
            <a:lvl3pPr marL="1143000" indent="-228600" algn="l" rtl="0" eaLnBrk="0" fontAlgn="base" hangingPunct="0">
              <a:spcBef>
                <a:spcPct val="20000"/>
              </a:spcBef>
              <a:spcAft>
                <a:spcPct val="0"/>
              </a:spcAft>
              <a:buClr>
                <a:schemeClr val="tx1"/>
              </a:buClr>
              <a:buChar char="•"/>
              <a:defRPr sz="2400" kern="1200">
                <a:solidFill>
                  <a:schemeClr val="tx1"/>
                </a:solidFill>
                <a:latin typeface="Arial" panose="020B0604020202020204" pitchFamily="34" charset="0"/>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Arial" panose="020B0604020202020204" pitchFamily="34" charset="0"/>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Arial" panose="020B0604020202020204" pitchFamily="34" charset="0"/>
                <a:ea typeface="+mn-ea"/>
                <a:cs typeface="+mn-cs"/>
              </a:defRPr>
            </a:lvl5pPr>
          </a:lstStyle>
          <a:p>
            <a:pPr marL="0" lvl="0" indent="0">
              <a:spcBef>
                <a:spcPct val="0"/>
              </a:spcBef>
              <a:buClrTx/>
              <a:buFontTx/>
              <a:buNone/>
            </a:pPr>
            <a:endParaRPr lang="zh-CN" altLang="en-US" sz="1800" dirty="0">
              <a:latin typeface="Arial" panose="020B0604020202020204" pitchFamily="34" charset="0"/>
              <a:ea typeface="宋体" panose="02010600030101010101" pitchFamily="2" charset="-122"/>
            </a:endParaRP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p:cNvSpPr>
          <p:nvPr>
            <p:ph type="title"/>
          </p:nvPr>
        </p:nvSpPr>
        <p:spPr/>
        <p:txBody>
          <a:bodyPr vert="horz" wrap="square" lIns="91440" tIns="45720" rIns="91440" bIns="45720" anchor="ctr" anchorCtr="0"/>
          <a:lstStyle/>
          <a:p>
            <a:pPr eaLnBrk="1" hangingPunct="1"/>
            <a:r>
              <a:rPr lang="zh-CN" altLang="en-US" sz="3200" dirty="0">
                <a:latin typeface="Times New Roman" panose="02020603050405020304" pitchFamily="18" charset="0"/>
                <a:ea typeface="宋体" panose="02010600030101010101" pitchFamily="2" charset="-122"/>
              </a:rPr>
              <a:t>第</a:t>
            </a:r>
            <a:r>
              <a:rPr lang="zh-CN" altLang="en-US" sz="3200" dirty="0">
                <a:latin typeface="Times New Roman" panose="02020603050405020304" pitchFamily="18" charset="0"/>
                <a:ea typeface="宋体" panose="02010600030101010101" pitchFamily="2" charset="-122"/>
                <a:sym typeface="+mn-ea"/>
              </a:rPr>
              <a:t>六</a:t>
            </a:r>
            <a:r>
              <a:rPr lang="zh-CN" altLang="en-US" sz="3200" dirty="0">
                <a:latin typeface="Times New Roman" panose="02020603050405020304" pitchFamily="18" charset="0"/>
                <a:ea typeface="宋体" panose="02010600030101010101" pitchFamily="2" charset="-122"/>
              </a:rPr>
              <a:t>章  仪器仪表技术基础知识</a:t>
            </a:r>
          </a:p>
        </p:txBody>
      </p:sp>
      <p:sp>
        <p:nvSpPr>
          <p:cNvPr id="116739" name="Rectangle 3"/>
          <p:cNvSpPr>
            <a:spLocks noGrp="1" noChangeArrowheads="1"/>
          </p:cNvSpPr>
          <p:nvPr>
            <p:ph idx="1"/>
          </p:nvPr>
        </p:nvSpPr>
        <p:spPr/>
        <p:txBody>
          <a:bodyPr vert="horz" wrap="square" lIns="91440" tIns="45720" rIns="91440" bIns="45720" numCol="1" anchor="t" anchorCtr="0" compatLnSpc="1"/>
          <a:lstStyle/>
          <a:p>
            <a:pPr marL="0" marR="0" lvl="0" indent="-342900" algn="just" defTabSz="914400" rtl="0" eaLnBrk="0" fontAlgn="base" latinLnBrk="0" hangingPunct="0">
              <a:lnSpc>
                <a:spcPct val="100000"/>
              </a:lnSpc>
              <a:spcBef>
                <a:spcPts val="0"/>
              </a:spcBef>
              <a:spcAft>
                <a:spcPct val="0"/>
              </a:spcAft>
              <a:buClr>
                <a:schemeClr val="hlink"/>
              </a:buClr>
              <a:buSzTx/>
              <a:buFont typeface="Wingdings" panose="05000000000000000000" pitchFamily="2" charset="2"/>
              <a:buNone/>
              <a:defRPr/>
            </a:pPr>
            <a:r>
              <a:rPr kumimoji="0" lang="en-US" altLang="zh-CN" sz="1600" b="1"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7.</a:t>
            </a:r>
            <a:r>
              <a:rPr kumimoji="0" lang="zh-CN" altLang="zh-CN" sz="1600" b="1"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涡街流量计</a:t>
            </a:r>
            <a:r>
              <a:rPr kumimoji="0" lang="en-US" altLang="zh-CN" sz="1600" b="1"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a:t>
            </a:r>
            <a:r>
              <a:rPr kumimoji="0" lang="zh-CN"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是在流体中安放一根非流线型游涡发生体</a:t>
            </a:r>
            <a:r>
              <a:rPr kumimoji="0" lang="en-US"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a:t>
            </a:r>
            <a:r>
              <a:rPr kumimoji="0" lang="zh-CN"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流体在发生体两侧交替地分离释放出两串规则地交错排列的游涡的仪表。涡街流量计按频率检出方式可分为</a:t>
            </a:r>
            <a:r>
              <a:rPr kumimoji="0" lang="en-US"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a:t>
            </a:r>
            <a:r>
              <a:rPr kumimoji="0" lang="zh-CN"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应力式、应变式、电容式、热敏式、振动体式、光电式及超声式等。</a:t>
            </a:r>
          </a:p>
          <a:p>
            <a:pPr marL="0" marR="0" lvl="0" indent="-342900" algn="just" defTabSz="914400" rtl="0" eaLnBrk="0" fontAlgn="base" latinLnBrk="0" hangingPunct="0">
              <a:lnSpc>
                <a:spcPct val="100000"/>
              </a:lnSpc>
              <a:spcBef>
                <a:spcPts val="0"/>
              </a:spcBef>
              <a:spcAft>
                <a:spcPct val="0"/>
              </a:spcAft>
              <a:buClr>
                <a:schemeClr val="hlink"/>
              </a:buClr>
              <a:buSzTx/>
              <a:buFont typeface="Wingdings" panose="05000000000000000000" pitchFamily="2" charset="2"/>
              <a:buNone/>
              <a:defRPr/>
            </a:pPr>
            <a:r>
              <a:rPr kumimoji="0" lang="zh-CN"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优点</a:t>
            </a:r>
            <a:r>
              <a:rPr kumimoji="0" lang="en-US"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a:t>
            </a:r>
            <a:r>
              <a:rPr kumimoji="0" lang="zh-CN"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结构简单牢固</a:t>
            </a:r>
            <a:r>
              <a:rPr kumimoji="0" lang="zh-CN" altLang="en-US"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a:t>
            </a:r>
            <a:r>
              <a:rPr kumimoji="0" lang="zh-CN"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适用流体种类多</a:t>
            </a:r>
            <a:r>
              <a:rPr kumimoji="0" lang="zh-CN" altLang="en-US"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a:t>
            </a:r>
            <a:r>
              <a:rPr kumimoji="0" lang="zh-CN"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精度较高</a:t>
            </a:r>
            <a:r>
              <a:rPr kumimoji="0" lang="zh-CN" altLang="en-US"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a:t>
            </a:r>
            <a:r>
              <a:rPr kumimoji="0" lang="zh-CN"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范围度宽</a:t>
            </a:r>
            <a:r>
              <a:rPr kumimoji="0" lang="zh-CN" altLang="en-US"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a:t>
            </a:r>
            <a:r>
              <a:rPr kumimoji="0" lang="zh-CN"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压损小。</a:t>
            </a:r>
          </a:p>
          <a:p>
            <a:pPr marL="0" marR="0" lvl="0" indent="-342900" algn="just" defTabSz="914400" rtl="0" eaLnBrk="0" fontAlgn="base" latinLnBrk="0" hangingPunct="0">
              <a:lnSpc>
                <a:spcPct val="100000"/>
              </a:lnSpc>
              <a:spcBef>
                <a:spcPts val="0"/>
              </a:spcBef>
              <a:spcAft>
                <a:spcPct val="0"/>
              </a:spcAft>
              <a:buClr>
                <a:schemeClr val="hlink"/>
              </a:buClr>
              <a:buSzTx/>
              <a:buFont typeface="Wingdings" panose="05000000000000000000" pitchFamily="2" charset="2"/>
              <a:buNone/>
              <a:defRPr/>
            </a:pPr>
            <a:r>
              <a:rPr kumimoji="0" lang="zh-CN"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缺点</a:t>
            </a:r>
            <a:r>
              <a:rPr kumimoji="0" lang="en-US"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a:t>
            </a:r>
            <a:r>
              <a:rPr kumimoji="0" lang="zh-CN"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不适用于低雷诺数测量</a:t>
            </a:r>
            <a:r>
              <a:rPr kumimoji="0" lang="zh-CN" altLang="en-US"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a:t>
            </a:r>
            <a:r>
              <a:rPr kumimoji="0" lang="zh-CN"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需较长直管段</a:t>
            </a:r>
            <a:r>
              <a:rPr kumimoji="0" lang="zh-CN" altLang="en-US"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a:t>
            </a:r>
            <a:r>
              <a:rPr kumimoji="0" lang="zh-CN"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仪表系数较低</a:t>
            </a:r>
            <a:r>
              <a:rPr kumimoji="0" lang="zh-CN" altLang="en-US"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a:t>
            </a:r>
            <a:r>
              <a:rPr kumimoji="0" lang="zh-CN"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仪表在脉动流、多相流中尚缺乏应用经验。</a:t>
            </a:r>
          </a:p>
          <a:p>
            <a:pPr marL="0" marR="0" lvl="0" indent="-342900" algn="just" defTabSz="914400" rtl="0" eaLnBrk="0" fontAlgn="base" latinLnBrk="0" hangingPunct="0">
              <a:lnSpc>
                <a:spcPct val="100000"/>
              </a:lnSpc>
              <a:spcBef>
                <a:spcPts val="0"/>
              </a:spcBef>
              <a:spcAft>
                <a:spcPct val="0"/>
              </a:spcAft>
              <a:buClr>
                <a:schemeClr val="hlink"/>
              </a:buClr>
              <a:buSzTx/>
              <a:buFont typeface="Wingdings" panose="05000000000000000000" pitchFamily="2" charset="2"/>
              <a:buNone/>
              <a:defRPr/>
            </a:pPr>
            <a:r>
              <a:rPr kumimoji="0" lang="en-US" altLang="zh-CN" sz="1600" b="1"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8.浮子流量计:</a:t>
            </a:r>
            <a:r>
              <a:rPr kumimoji="0" lang="en-US"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又称转子流量计，是变面积式流量计的一种，在一根由下向上扩大的垂直锥管中，圆形横截面的浮子的重力是由液体动力承受的，从而使浮子可以在锥管内自由地上升和下降。浮子流量计是仅次于差压式流量计应用范围最宽广的一类流量计，特别在小、微流量方面有举足轻重的作用。</a:t>
            </a:r>
            <a:endParaRPr kumimoji="0" lang="zh-CN"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endParaRPr>
          </a:p>
          <a:p>
            <a:pPr marL="0" marR="0" lvl="0" indent="-342900" algn="just" defTabSz="914400" rtl="0" eaLnBrk="0" fontAlgn="base" latinLnBrk="0" hangingPunct="0">
              <a:lnSpc>
                <a:spcPct val="100000"/>
              </a:lnSpc>
              <a:spcBef>
                <a:spcPts val="0"/>
              </a:spcBef>
              <a:spcAft>
                <a:spcPct val="0"/>
              </a:spcAft>
              <a:buClr>
                <a:schemeClr val="hlink"/>
              </a:buClr>
              <a:buSzTx/>
              <a:buFont typeface="Wingdings" panose="05000000000000000000" pitchFamily="2" charset="2"/>
              <a:buNone/>
              <a:defRPr/>
            </a:pPr>
            <a:r>
              <a:rPr kumimoji="0" lang="zh-CN"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特点:浮子流量计结构简单，使用方便，缺点是耐压力低，有玻璃管易碎的较大风险；适用于小管径和低流速；压力损失较低。</a:t>
            </a:r>
          </a:p>
        </p:txBody>
      </p:sp>
      <p:sp>
        <p:nvSpPr>
          <p:cNvPr id="114692" name="Rectangle 10"/>
          <p:cNvSpPr/>
          <p:nvPr/>
        </p:nvSpPr>
        <p:spPr>
          <a:xfrm>
            <a:off x="0" y="0"/>
            <a:ext cx="9144000" cy="0"/>
          </a:xfrm>
          <a:prstGeom prst="rect">
            <a:avLst/>
          </a:prstGeom>
          <a:noFill/>
          <a:ln w="9525">
            <a:noFill/>
          </a:ln>
        </p:spPr>
        <p:txBody>
          <a:bodyPr wrap="none" anchor="ctr" anchorCtr="0">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kern="1200">
                <a:solidFill>
                  <a:schemeClr val="tx1"/>
                </a:solidFill>
                <a:latin typeface="Arial" panose="020B0604020202020204" pitchFamily="34" charset="0"/>
                <a:ea typeface="+mn-ea"/>
                <a:cs typeface="+mn-cs"/>
              </a:defRPr>
            </a:lvl2pPr>
            <a:lvl3pPr marL="1143000" indent="-228600" algn="l" rtl="0" eaLnBrk="0" fontAlgn="base" hangingPunct="0">
              <a:spcBef>
                <a:spcPct val="20000"/>
              </a:spcBef>
              <a:spcAft>
                <a:spcPct val="0"/>
              </a:spcAft>
              <a:buClr>
                <a:schemeClr val="tx1"/>
              </a:buClr>
              <a:buChar char="•"/>
              <a:defRPr sz="2400" kern="1200">
                <a:solidFill>
                  <a:schemeClr val="tx1"/>
                </a:solidFill>
                <a:latin typeface="Arial" panose="020B0604020202020204" pitchFamily="34" charset="0"/>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Arial" panose="020B0604020202020204" pitchFamily="34" charset="0"/>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Arial" panose="020B0604020202020204" pitchFamily="34" charset="0"/>
                <a:ea typeface="+mn-ea"/>
                <a:cs typeface="+mn-cs"/>
              </a:defRPr>
            </a:lvl5pPr>
          </a:lstStyle>
          <a:p>
            <a:pPr marL="0" lvl="0" indent="0">
              <a:spcBef>
                <a:spcPct val="0"/>
              </a:spcBef>
              <a:buClrTx/>
              <a:buFontTx/>
              <a:buNone/>
            </a:pPr>
            <a:endParaRPr lang="zh-CN" altLang="en-US" sz="1800" dirty="0">
              <a:latin typeface="Arial" panose="020B0604020202020204" pitchFamily="34" charset="0"/>
              <a:ea typeface="宋体" panose="02010600030101010101" pitchFamily="2" charset="-122"/>
            </a:endParaRPr>
          </a:p>
        </p:txBody>
      </p:sp>
      <p:sp>
        <p:nvSpPr>
          <p:cNvPr id="114693" name="Rectangle 2"/>
          <p:cNvSpPr/>
          <p:nvPr/>
        </p:nvSpPr>
        <p:spPr>
          <a:xfrm>
            <a:off x="0" y="0"/>
            <a:ext cx="9144000" cy="0"/>
          </a:xfrm>
          <a:prstGeom prst="rect">
            <a:avLst/>
          </a:prstGeom>
          <a:noFill/>
          <a:ln w="9525">
            <a:noFill/>
          </a:ln>
        </p:spPr>
        <p:txBody>
          <a:bodyPr wrap="none" anchor="ctr" anchorCtr="0">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kern="1200">
                <a:solidFill>
                  <a:schemeClr val="tx1"/>
                </a:solidFill>
                <a:latin typeface="Arial" panose="020B0604020202020204" pitchFamily="34" charset="0"/>
                <a:ea typeface="+mn-ea"/>
                <a:cs typeface="+mn-cs"/>
              </a:defRPr>
            </a:lvl2pPr>
            <a:lvl3pPr marL="1143000" indent="-228600" algn="l" rtl="0" eaLnBrk="0" fontAlgn="base" hangingPunct="0">
              <a:spcBef>
                <a:spcPct val="20000"/>
              </a:spcBef>
              <a:spcAft>
                <a:spcPct val="0"/>
              </a:spcAft>
              <a:buClr>
                <a:schemeClr val="tx1"/>
              </a:buClr>
              <a:buChar char="•"/>
              <a:defRPr sz="2400" kern="1200">
                <a:solidFill>
                  <a:schemeClr val="tx1"/>
                </a:solidFill>
                <a:latin typeface="Arial" panose="020B0604020202020204" pitchFamily="34" charset="0"/>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Arial" panose="020B0604020202020204" pitchFamily="34" charset="0"/>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Arial" panose="020B0604020202020204" pitchFamily="34" charset="0"/>
                <a:ea typeface="+mn-ea"/>
                <a:cs typeface="+mn-cs"/>
              </a:defRPr>
            </a:lvl5pPr>
          </a:lstStyle>
          <a:p>
            <a:pPr marL="0" lvl="0" indent="0">
              <a:spcBef>
                <a:spcPct val="0"/>
              </a:spcBef>
              <a:buClrTx/>
              <a:buFontTx/>
              <a:buNone/>
            </a:pPr>
            <a:endParaRPr lang="zh-CN" altLang="en-US" sz="1800" dirty="0">
              <a:latin typeface="Arial" panose="020B0604020202020204" pitchFamily="34" charset="0"/>
              <a:ea typeface="宋体" panose="02010600030101010101" pitchFamily="2" charset="-122"/>
            </a:endParaRPr>
          </a:p>
        </p:txBody>
      </p:sp>
      <p:sp>
        <p:nvSpPr>
          <p:cNvPr id="114694" name="Rectangle 2"/>
          <p:cNvSpPr/>
          <p:nvPr/>
        </p:nvSpPr>
        <p:spPr>
          <a:xfrm>
            <a:off x="0" y="0"/>
            <a:ext cx="9144000" cy="0"/>
          </a:xfrm>
          <a:prstGeom prst="rect">
            <a:avLst/>
          </a:prstGeom>
          <a:noFill/>
          <a:ln w="9525">
            <a:noFill/>
          </a:ln>
        </p:spPr>
        <p:txBody>
          <a:bodyPr wrap="none" anchor="ctr" anchorCtr="0">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kern="1200">
                <a:solidFill>
                  <a:schemeClr val="tx1"/>
                </a:solidFill>
                <a:latin typeface="Arial" panose="020B0604020202020204" pitchFamily="34" charset="0"/>
                <a:ea typeface="+mn-ea"/>
                <a:cs typeface="+mn-cs"/>
              </a:defRPr>
            </a:lvl2pPr>
            <a:lvl3pPr marL="1143000" indent="-228600" algn="l" rtl="0" eaLnBrk="0" fontAlgn="base" hangingPunct="0">
              <a:spcBef>
                <a:spcPct val="20000"/>
              </a:spcBef>
              <a:spcAft>
                <a:spcPct val="0"/>
              </a:spcAft>
              <a:buClr>
                <a:schemeClr val="tx1"/>
              </a:buClr>
              <a:buChar char="•"/>
              <a:defRPr sz="2400" kern="1200">
                <a:solidFill>
                  <a:schemeClr val="tx1"/>
                </a:solidFill>
                <a:latin typeface="Arial" panose="020B0604020202020204" pitchFamily="34" charset="0"/>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Arial" panose="020B0604020202020204" pitchFamily="34" charset="0"/>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Arial" panose="020B0604020202020204" pitchFamily="34" charset="0"/>
                <a:ea typeface="+mn-ea"/>
                <a:cs typeface="+mn-cs"/>
              </a:defRPr>
            </a:lvl5pPr>
          </a:lstStyle>
          <a:p>
            <a:pPr marL="0" lvl="0" indent="0">
              <a:spcBef>
                <a:spcPct val="0"/>
              </a:spcBef>
              <a:buClrTx/>
              <a:buFontTx/>
              <a:buNone/>
            </a:pPr>
            <a:endParaRPr lang="zh-CN" altLang="en-US" sz="1800" dirty="0">
              <a:latin typeface="Arial" panose="020B0604020202020204" pitchFamily="34" charset="0"/>
              <a:ea typeface="宋体" panose="02010600030101010101" pitchFamily="2" charset="-122"/>
            </a:endParaRP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p:cNvSpPr>
          <p:nvPr>
            <p:ph type="title"/>
          </p:nvPr>
        </p:nvSpPr>
        <p:spPr/>
        <p:txBody>
          <a:bodyPr vert="horz" wrap="square" lIns="91440" tIns="45720" rIns="91440" bIns="45720" anchor="ctr" anchorCtr="0"/>
          <a:lstStyle/>
          <a:p>
            <a:pPr eaLnBrk="1" hangingPunct="1"/>
            <a:r>
              <a:rPr lang="zh-CN" altLang="en-US" sz="3200" dirty="0">
                <a:latin typeface="Times New Roman" panose="02020603050405020304" pitchFamily="18" charset="0"/>
                <a:ea typeface="宋体" panose="02010600030101010101" pitchFamily="2" charset="-122"/>
              </a:rPr>
              <a:t>第</a:t>
            </a:r>
            <a:r>
              <a:rPr lang="zh-CN" altLang="en-US" sz="3200" dirty="0">
                <a:latin typeface="Times New Roman" panose="02020603050405020304" pitchFamily="18" charset="0"/>
                <a:ea typeface="宋体" panose="02010600030101010101" pitchFamily="2" charset="-122"/>
                <a:sym typeface="+mn-ea"/>
              </a:rPr>
              <a:t>六</a:t>
            </a:r>
            <a:r>
              <a:rPr lang="zh-CN" altLang="en-US" sz="3200" dirty="0">
                <a:latin typeface="Times New Roman" panose="02020603050405020304" pitchFamily="18" charset="0"/>
                <a:ea typeface="宋体" panose="02010600030101010101" pitchFamily="2" charset="-122"/>
              </a:rPr>
              <a:t>章  仪器仪表技术基础知识</a:t>
            </a:r>
          </a:p>
        </p:txBody>
      </p:sp>
      <p:sp>
        <p:nvSpPr>
          <p:cNvPr id="119811" name="Rectangle 3"/>
          <p:cNvSpPr>
            <a:spLocks noGrp="1" noChangeArrowheads="1"/>
          </p:cNvSpPr>
          <p:nvPr>
            <p:ph idx="1"/>
          </p:nvPr>
        </p:nvSpPr>
        <p:spPr/>
        <p:txBody>
          <a:bodyPr vert="horz" wrap="square" lIns="91440" tIns="45720" rIns="91440" bIns="45720" numCol="1" anchor="t" anchorCtr="0" compatLnSpc="1"/>
          <a:lstStyle/>
          <a:p>
            <a:pPr marL="342900" marR="0" lvl="0" indent="-34290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Char char="v"/>
              <a:defRPr/>
            </a:pPr>
            <a:r>
              <a:rPr kumimoji="0" lang="zh-CN" altLang="zh-CN" sz="1600" b="1"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物位测量仪表</a:t>
            </a:r>
          </a:p>
          <a:p>
            <a:pPr marL="342900" marR="0" lvl="0" indent="-34290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Char char="u"/>
              <a:defRPr/>
            </a:pPr>
            <a:r>
              <a:rPr kumimoji="0" lang="en-US"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 </a:t>
            </a:r>
            <a:r>
              <a:rPr kumimoji="0" lang="zh-CN" altLang="zh-CN" sz="1600" b="1"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概念</a:t>
            </a:r>
          </a:p>
          <a:p>
            <a:pPr marL="0" marR="0" lvl="0" indent="-342900" algn="just" defTabSz="914400" rtl="0" eaLnBrk="0" fontAlgn="base" latinLnBrk="0" hangingPunct="0">
              <a:lnSpc>
                <a:spcPct val="100000"/>
              </a:lnSpc>
              <a:spcBef>
                <a:spcPts val="0"/>
              </a:spcBef>
              <a:spcAft>
                <a:spcPct val="0"/>
              </a:spcAft>
              <a:buClr>
                <a:schemeClr val="hlink"/>
              </a:buClr>
              <a:buSzTx/>
              <a:buFont typeface="Wingdings" panose="05000000000000000000" pitchFamily="2" charset="2"/>
              <a:buChar char="ü"/>
              <a:defRPr/>
            </a:pPr>
            <a:r>
              <a:rPr kumimoji="0" lang="zh-CN"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液位：生产过程中罐、塔、槽等容器中存放的液体表面的位置</a:t>
            </a:r>
            <a:r>
              <a:rPr kumimoji="0" lang="zh-CN" altLang="en-US"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a:t>
            </a:r>
            <a:endParaRPr kumimoji="0" lang="zh-CN"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endParaRPr>
          </a:p>
          <a:p>
            <a:pPr marL="0" marR="0" lvl="0" indent="-342900" algn="just" defTabSz="914400" rtl="0" eaLnBrk="0" fontAlgn="base" latinLnBrk="0" hangingPunct="0">
              <a:lnSpc>
                <a:spcPct val="100000"/>
              </a:lnSpc>
              <a:spcBef>
                <a:spcPts val="0"/>
              </a:spcBef>
              <a:spcAft>
                <a:spcPct val="0"/>
              </a:spcAft>
              <a:buClr>
                <a:schemeClr val="hlink"/>
              </a:buClr>
              <a:buSzTx/>
              <a:buFont typeface="Wingdings" panose="05000000000000000000" pitchFamily="2" charset="2"/>
              <a:buChar char="ü"/>
              <a:defRPr/>
            </a:pPr>
            <a:r>
              <a:rPr kumimoji="0" lang="zh-CN"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料位：料斗</a:t>
            </a:r>
            <a:r>
              <a:rPr kumimoji="0" lang="zh-CN" altLang="en-US"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a:t>
            </a:r>
            <a:r>
              <a:rPr kumimoji="0" lang="zh-CN"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堆场仓库等储存的固体块</a:t>
            </a:r>
            <a:r>
              <a:rPr kumimoji="0" lang="zh-CN" altLang="en-US"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a:t>
            </a:r>
            <a:r>
              <a:rPr kumimoji="0" lang="zh-CN"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颗粒</a:t>
            </a:r>
            <a:r>
              <a:rPr kumimoji="0" lang="zh-CN" altLang="en-US"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a:t>
            </a:r>
            <a:r>
              <a:rPr kumimoji="0" lang="zh-CN"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粉料等的堆积高度和表面位置</a:t>
            </a:r>
            <a:r>
              <a:rPr kumimoji="0" lang="zh-CN" altLang="en-US"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a:t>
            </a:r>
            <a:endParaRPr kumimoji="0" lang="zh-CN"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endParaRPr>
          </a:p>
          <a:p>
            <a:pPr marL="0" marR="0" lvl="0" indent="-342900" algn="just" defTabSz="914400" rtl="0" eaLnBrk="0" fontAlgn="base" latinLnBrk="0" hangingPunct="0">
              <a:lnSpc>
                <a:spcPct val="100000"/>
              </a:lnSpc>
              <a:spcBef>
                <a:spcPts val="0"/>
              </a:spcBef>
              <a:spcAft>
                <a:spcPct val="0"/>
              </a:spcAft>
              <a:buClr>
                <a:schemeClr val="hlink"/>
              </a:buClr>
              <a:buSzTx/>
              <a:buFont typeface="Wingdings" panose="05000000000000000000" pitchFamily="2" charset="2"/>
              <a:buChar char="ü"/>
              <a:defRPr/>
            </a:pPr>
            <a:r>
              <a:rPr kumimoji="0" lang="zh-CN"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界位：两种互不相溶物质的界面位置</a:t>
            </a:r>
            <a:r>
              <a:rPr kumimoji="0" lang="zh-CN" altLang="en-US"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a:t>
            </a:r>
            <a:endParaRPr kumimoji="0" lang="zh-CN"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endParaRPr>
          </a:p>
          <a:p>
            <a:pPr marL="0" marR="0" lvl="0" indent="-342900" algn="just" defTabSz="914400" rtl="0" eaLnBrk="0" fontAlgn="base" latinLnBrk="0" hangingPunct="0">
              <a:lnSpc>
                <a:spcPct val="100000"/>
              </a:lnSpc>
              <a:spcBef>
                <a:spcPts val="0"/>
              </a:spcBef>
              <a:spcAft>
                <a:spcPct val="0"/>
              </a:spcAft>
              <a:buClr>
                <a:schemeClr val="hlink"/>
              </a:buClr>
              <a:buSzTx/>
              <a:buFont typeface="Wingdings" panose="05000000000000000000" pitchFamily="2" charset="2"/>
              <a:buChar char="ü"/>
              <a:defRPr/>
            </a:pPr>
            <a:r>
              <a:rPr kumimoji="0" lang="zh-CN"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物位：液位</a:t>
            </a:r>
            <a:r>
              <a:rPr kumimoji="0" lang="zh-CN" altLang="en-US"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a:t>
            </a:r>
            <a:r>
              <a:rPr kumimoji="0" lang="zh-CN"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料位以及界位总称</a:t>
            </a:r>
            <a:r>
              <a:rPr kumimoji="0" lang="zh-CN" altLang="en-US"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a:t>
            </a:r>
            <a:endParaRPr kumimoji="0" lang="zh-CN"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endParaRPr>
          </a:p>
          <a:p>
            <a:pPr marL="0" marR="0" lvl="0" indent="-342900" algn="just" defTabSz="914400" rtl="0" eaLnBrk="0" fontAlgn="base" latinLnBrk="0" hangingPunct="0">
              <a:lnSpc>
                <a:spcPct val="100000"/>
              </a:lnSpc>
              <a:spcBef>
                <a:spcPts val="0"/>
              </a:spcBef>
              <a:spcAft>
                <a:spcPct val="0"/>
              </a:spcAft>
              <a:buClr>
                <a:schemeClr val="hlink"/>
              </a:buClr>
              <a:buSzTx/>
              <a:buFont typeface="Wingdings" panose="05000000000000000000" pitchFamily="2" charset="2"/>
              <a:buChar char="ü"/>
              <a:defRPr/>
            </a:pPr>
            <a:r>
              <a:rPr kumimoji="0" lang="zh-CN"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物位仪表：用来测量物位的仪表。</a:t>
            </a:r>
          </a:p>
          <a:p>
            <a:pPr marL="342900" marR="0" lvl="0" indent="-34290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Char char="u"/>
              <a:defRPr/>
            </a:pPr>
            <a:r>
              <a:rPr lang="en-US" altLang="zh-CN" sz="1600" b="1" noProof="0" dirty="0">
                <a:ln>
                  <a:noFill/>
                </a:ln>
                <a:effectLst/>
                <a:uLnTx/>
                <a:uFillTx/>
                <a:latin typeface="宋体" panose="02010600030101010101" pitchFamily="2" charset="-122"/>
                <a:ea typeface="宋体" panose="02010600030101010101" pitchFamily="2" charset="-122"/>
                <a:cs typeface="宋体" panose="02010600030101010101" pitchFamily="2" charset="-122"/>
                <a:sym typeface="+mn-ea"/>
              </a:rPr>
              <a:t> </a:t>
            </a:r>
            <a:r>
              <a:rPr lang="zh-CN" altLang="en-US" sz="1600" b="1" noProof="0" dirty="0">
                <a:ln>
                  <a:noFill/>
                </a:ln>
                <a:effectLst/>
                <a:uLnTx/>
                <a:uFillTx/>
                <a:latin typeface="宋体" panose="02010600030101010101" pitchFamily="2" charset="-122"/>
                <a:ea typeface="宋体" panose="02010600030101010101" pitchFamily="2" charset="-122"/>
                <a:cs typeface="宋体" panose="02010600030101010101" pitchFamily="2" charset="-122"/>
                <a:sym typeface="+mn-ea"/>
              </a:rPr>
              <a:t>常用仪表</a:t>
            </a:r>
            <a:endParaRPr kumimoji="0" lang="zh-CN" altLang="zh-CN" sz="1600" b="1"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endParaRPr>
          </a:p>
          <a:p>
            <a:pPr marL="0" marR="0" lvl="0" indent="-342900" algn="just" defTabSz="914400" rtl="0" eaLnBrk="0" fontAlgn="base" latinLnBrk="0" hangingPunct="0">
              <a:lnSpc>
                <a:spcPct val="100000"/>
              </a:lnSpc>
              <a:spcBef>
                <a:spcPts val="0"/>
              </a:spcBef>
              <a:spcAft>
                <a:spcPct val="0"/>
              </a:spcAft>
              <a:buClr>
                <a:schemeClr val="hlink"/>
              </a:buClr>
              <a:buSzTx/>
              <a:buFont typeface="Wingdings" panose="05000000000000000000" pitchFamily="2" charset="2"/>
              <a:buNone/>
              <a:defRPr/>
            </a:pPr>
            <a:r>
              <a:rPr lang="en-US" altLang="zh-CN" sz="1600" noProof="0" dirty="0">
                <a:ln>
                  <a:noFill/>
                </a:ln>
                <a:effectLst/>
                <a:uLnTx/>
                <a:uFillTx/>
                <a:latin typeface="宋体" panose="02010600030101010101" pitchFamily="2" charset="-122"/>
                <a:ea typeface="宋体" panose="02010600030101010101" pitchFamily="2" charset="-122"/>
                <a:cs typeface="宋体" panose="02010600030101010101" pitchFamily="2" charset="-122"/>
                <a:sym typeface="+mn-ea"/>
              </a:rPr>
              <a:t>1</a:t>
            </a:r>
            <a:r>
              <a:rPr lang="zh-CN" altLang="en-US" sz="1600" noProof="0" dirty="0">
                <a:ln>
                  <a:noFill/>
                </a:ln>
                <a:effectLst/>
                <a:uLnTx/>
                <a:uFillTx/>
                <a:latin typeface="宋体" panose="02010600030101010101" pitchFamily="2" charset="-122"/>
                <a:ea typeface="宋体" panose="02010600030101010101" pitchFamily="2" charset="-122"/>
                <a:cs typeface="宋体" panose="02010600030101010101" pitchFamily="2" charset="-122"/>
                <a:sym typeface="+mn-ea"/>
              </a:rPr>
              <a:t>）</a:t>
            </a:r>
            <a:r>
              <a:rPr lang="zh-CN" altLang="zh-CN" sz="1600" noProof="0" dirty="0">
                <a:ln>
                  <a:noFill/>
                </a:ln>
                <a:effectLst/>
                <a:uLnTx/>
                <a:uFillTx/>
                <a:latin typeface="宋体" panose="02010600030101010101" pitchFamily="2" charset="-122"/>
                <a:ea typeface="宋体" panose="02010600030101010101" pitchFamily="2" charset="-122"/>
                <a:cs typeface="宋体" panose="02010600030101010101" pitchFamily="2" charset="-122"/>
                <a:sym typeface="+mn-ea"/>
              </a:rPr>
              <a:t>浮力式液位计</a:t>
            </a:r>
            <a:endParaRPr kumimoji="0" lang="zh-CN"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endParaRPr>
          </a:p>
          <a:p>
            <a:pPr marL="0" marR="0" lvl="0" indent="-342900" algn="just" defTabSz="914400" rtl="0" eaLnBrk="0" fontAlgn="base" latinLnBrk="0" hangingPunct="0">
              <a:lnSpc>
                <a:spcPct val="100000"/>
              </a:lnSpc>
              <a:spcBef>
                <a:spcPts val="0"/>
              </a:spcBef>
              <a:spcAft>
                <a:spcPct val="0"/>
              </a:spcAft>
              <a:buClr>
                <a:schemeClr val="hlink"/>
              </a:buClr>
              <a:buSzTx/>
              <a:buFont typeface="Wingdings" panose="05000000000000000000" pitchFamily="2" charset="2"/>
              <a:buNone/>
              <a:defRPr/>
            </a:pPr>
            <a:r>
              <a:rPr lang="en-US" altLang="zh-CN" sz="1600" noProof="0" dirty="0">
                <a:ln>
                  <a:noFill/>
                </a:ln>
                <a:effectLst/>
                <a:uLnTx/>
                <a:uFillTx/>
                <a:latin typeface="宋体" panose="02010600030101010101" pitchFamily="2" charset="-122"/>
                <a:ea typeface="宋体" panose="02010600030101010101" pitchFamily="2" charset="-122"/>
                <a:cs typeface="宋体" panose="02010600030101010101" pitchFamily="2" charset="-122"/>
                <a:sym typeface="+mn-ea"/>
              </a:rPr>
              <a:t>     </a:t>
            </a:r>
            <a:r>
              <a:rPr lang="zh-CN" altLang="zh-CN" sz="1600" noProof="0" dirty="0">
                <a:ln>
                  <a:noFill/>
                </a:ln>
                <a:effectLst/>
                <a:uLnTx/>
                <a:uFillTx/>
                <a:latin typeface="宋体" panose="02010600030101010101" pitchFamily="2" charset="-122"/>
                <a:ea typeface="宋体" panose="02010600030101010101" pitchFamily="2" charset="-122"/>
                <a:cs typeface="宋体" panose="02010600030101010101" pitchFamily="2" charset="-122"/>
                <a:sym typeface="+mn-ea"/>
              </a:rPr>
              <a:t>恒浮力式液位计：维持浮力不变的液位计。利用浮子本身的重量和所受的浮力值均为定值，并使浮子始终漂浮在液面上，并随页面的变化而变化的原理来测量液位的。如浮球</a:t>
            </a:r>
            <a:r>
              <a:rPr lang="zh-CN" altLang="en-US" sz="1600" noProof="0" dirty="0">
                <a:ln>
                  <a:noFill/>
                </a:ln>
                <a:effectLst/>
                <a:uLnTx/>
                <a:uFillTx/>
                <a:latin typeface="宋体" panose="02010600030101010101" pitchFamily="2" charset="-122"/>
                <a:ea typeface="宋体" panose="02010600030101010101" pitchFamily="2" charset="-122"/>
                <a:cs typeface="宋体" panose="02010600030101010101" pitchFamily="2" charset="-122"/>
                <a:sym typeface="+mn-ea"/>
              </a:rPr>
              <a:t>、</a:t>
            </a:r>
            <a:r>
              <a:rPr lang="zh-CN" altLang="zh-CN" sz="1600" noProof="0" dirty="0">
                <a:ln>
                  <a:noFill/>
                </a:ln>
                <a:effectLst/>
                <a:uLnTx/>
                <a:uFillTx/>
                <a:latin typeface="宋体" panose="02010600030101010101" pitchFamily="2" charset="-122"/>
                <a:ea typeface="宋体" panose="02010600030101010101" pitchFamily="2" charset="-122"/>
                <a:cs typeface="宋体" panose="02010600030101010101" pitchFamily="2" charset="-122"/>
                <a:sym typeface="+mn-ea"/>
              </a:rPr>
              <a:t>浮标式液位计。</a:t>
            </a:r>
            <a:endParaRPr kumimoji="0" lang="zh-CN"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endParaRPr>
          </a:p>
          <a:p>
            <a:pPr marL="0" marR="0" lvl="0" indent="-342900" algn="just" defTabSz="914400" rtl="0" eaLnBrk="0" fontAlgn="base" latinLnBrk="0" hangingPunct="0">
              <a:lnSpc>
                <a:spcPct val="100000"/>
              </a:lnSpc>
              <a:spcBef>
                <a:spcPts val="0"/>
              </a:spcBef>
              <a:spcAft>
                <a:spcPct val="0"/>
              </a:spcAft>
              <a:buClr>
                <a:schemeClr val="hlink"/>
              </a:buClr>
              <a:buSzTx/>
              <a:buFont typeface="Wingdings" panose="05000000000000000000" pitchFamily="2" charset="2"/>
              <a:buNone/>
              <a:defRPr/>
            </a:pPr>
            <a:r>
              <a:rPr lang="en-US" altLang="zh-CN" sz="1600" noProof="0" dirty="0">
                <a:ln>
                  <a:noFill/>
                </a:ln>
                <a:effectLst/>
                <a:uLnTx/>
                <a:uFillTx/>
                <a:latin typeface="宋体" panose="02010600030101010101" pitchFamily="2" charset="-122"/>
                <a:ea typeface="宋体" panose="02010600030101010101" pitchFamily="2" charset="-122"/>
                <a:cs typeface="宋体" panose="02010600030101010101" pitchFamily="2" charset="-122"/>
                <a:sym typeface="+mn-ea"/>
              </a:rPr>
              <a:t>     </a:t>
            </a:r>
            <a:r>
              <a:rPr lang="zh-CN" altLang="zh-CN" sz="1600" noProof="0" dirty="0">
                <a:ln>
                  <a:noFill/>
                </a:ln>
                <a:effectLst/>
                <a:uLnTx/>
                <a:uFillTx/>
                <a:latin typeface="宋体" panose="02010600030101010101" pitchFamily="2" charset="-122"/>
                <a:ea typeface="宋体" panose="02010600030101010101" pitchFamily="2" charset="-122"/>
                <a:cs typeface="宋体" panose="02010600030101010101" pitchFamily="2" charset="-122"/>
                <a:sym typeface="+mn-ea"/>
              </a:rPr>
              <a:t>变浮力式</a:t>
            </a:r>
            <a:r>
              <a:rPr lang="zh-CN" altLang="en-US" sz="1600" noProof="0" dirty="0">
                <a:ln>
                  <a:noFill/>
                </a:ln>
                <a:effectLst/>
                <a:uLnTx/>
                <a:uFillTx/>
                <a:latin typeface="宋体" panose="02010600030101010101" pitchFamily="2" charset="-122"/>
                <a:ea typeface="宋体" panose="02010600030101010101" pitchFamily="2" charset="-122"/>
                <a:cs typeface="宋体" panose="02010600030101010101" pitchFamily="2" charset="-122"/>
                <a:sym typeface="+mn-ea"/>
              </a:rPr>
              <a:t>液位</a:t>
            </a:r>
            <a:r>
              <a:rPr lang="zh-CN" altLang="zh-CN" sz="1600" noProof="0" dirty="0">
                <a:ln>
                  <a:noFill/>
                </a:ln>
                <a:effectLst/>
                <a:uLnTx/>
                <a:uFillTx/>
                <a:latin typeface="宋体" panose="02010600030101010101" pitchFamily="2" charset="-122"/>
                <a:ea typeface="宋体" panose="02010600030101010101" pitchFamily="2" charset="-122"/>
                <a:cs typeface="宋体" panose="02010600030101010101" pitchFamily="2" charset="-122"/>
                <a:sym typeface="+mn-ea"/>
              </a:rPr>
              <a:t>计：检测过程中浮力发生变化。检测元件为沉浸在液体中的浮筒，随液位变化而发生浮力的变化，去推动气动或者电动元件，发出信号给仪表，以知识北侧页面的值。</a:t>
            </a:r>
            <a:endParaRPr kumimoji="0" lang="zh-CN"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endParaRPr>
          </a:p>
          <a:p>
            <a:pPr marL="0" marR="0" lvl="0" indent="-342900" algn="just" defTabSz="914400" rtl="0" eaLnBrk="0" fontAlgn="base" latinLnBrk="0" hangingPunct="0">
              <a:lnSpc>
                <a:spcPct val="100000"/>
              </a:lnSpc>
              <a:spcBef>
                <a:spcPts val="0"/>
              </a:spcBef>
              <a:spcAft>
                <a:spcPct val="0"/>
              </a:spcAft>
              <a:buClr>
                <a:schemeClr val="hlink"/>
              </a:buClr>
              <a:buSzTx/>
              <a:buFont typeface="Wingdings" panose="05000000000000000000" pitchFamily="2" charset="2"/>
              <a:buNone/>
              <a:defRPr/>
            </a:pPr>
            <a:r>
              <a:rPr lang="en-US" altLang="zh-CN" sz="1600" noProof="0" dirty="0">
                <a:ln>
                  <a:noFill/>
                </a:ln>
                <a:effectLst/>
                <a:uLnTx/>
                <a:uFillTx/>
                <a:latin typeface="宋体" panose="02010600030101010101" pitchFamily="2" charset="-122"/>
                <a:ea typeface="宋体" panose="02010600030101010101" pitchFamily="2" charset="-122"/>
                <a:cs typeface="宋体" panose="02010600030101010101" pitchFamily="2" charset="-122"/>
                <a:sym typeface="+mn-ea"/>
              </a:rPr>
              <a:t>2</a:t>
            </a:r>
            <a:r>
              <a:rPr lang="zh-CN" altLang="en-US" sz="1600" noProof="0" dirty="0">
                <a:ln>
                  <a:noFill/>
                </a:ln>
                <a:effectLst/>
                <a:uLnTx/>
                <a:uFillTx/>
                <a:latin typeface="宋体" panose="02010600030101010101" pitchFamily="2" charset="-122"/>
                <a:ea typeface="宋体" panose="02010600030101010101" pitchFamily="2" charset="-122"/>
                <a:cs typeface="宋体" panose="02010600030101010101" pitchFamily="2" charset="-122"/>
                <a:sym typeface="+mn-ea"/>
              </a:rPr>
              <a:t>）</a:t>
            </a:r>
            <a:r>
              <a:rPr lang="zh-CN" altLang="zh-CN" sz="1600" noProof="0" dirty="0">
                <a:ln>
                  <a:noFill/>
                </a:ln>
                <a:effectLst/>
                <a:uLnTx/>
                <a:uFillTx/>
                <a:latin typeface="宋体" panose="02010600030101010101" pitchFamily="2" charset="-122"/>
                <a:ea typeface="宋体" panose="02010600030101010101" pitchFamily="2" charset="-122"/>
                <a:cs typeface="宋体" panose="02010600030101010101" pitchFamily="2" charset="-122"/>
                <a:sym typeface="+mn-ea"/>
              </a:rPr>
              <a:t>差压式液位计：利用容器内液位改变时，液柱产生的静压也相应变化的原理而工作。</a:t>
            </a:r>
            <a:endParaRPr kumimoji="0" lang="zh-CN"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endParaRPr>
          </a:p>
          <a:p>
            <a:pPr marL="342900" marR="0" lvl="0" indent="-34290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Char char="u"/>
              <a:defRPr/>
            </a:pPr>
            <a:endParaRPr kumimoji="0" lang="zh-CN"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endParaRPr>
          </a:p>
        </p:txBody>
      </p:sp>
      <p:sp>
        <p:nvSpPr>
          <p:cNvPr id="116740" name="Rectangle 10"/>
          <p:cNvSpPr/>
          <p:nvPr/>
        </p:nvSpPr>
        <p:spPr>
          <a:xfrm>
            <a:off x="0" y="0"/>
            <a:ext cx="9144000" cy="0"/>
          </a:xfrm>
          <a:prstGeom prst="rect">
            <a:avLst/>
          </a:prstGeom>
          <a:noFill/>
          <a:ln w="9525">
            <a:noFill/>
          </a:ln>
        </p:spPr>
        <p:txBody>
          <a:bodyPr wrap="none" anchor="ctr" anchorCtr="0">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kern="1200">
                <a:solidFill>
                  <a:schemeClr val="tx1"/>
                </a:solidFill>
                <a:latin typeface="Arial" panose="020B0604020202020204" pitchFamily="34" charset="0"/>
                <a:ea typeface="+mn-ea"/>
                <a:cs typeface="+mn-cs"/>
              </a:defRPr>
            </a:lvl2pPr>
            <a:lvl3pPr marL="1143000" indent="-228600" algn="l" rtl="0" eaLnBrk="0" fontAlgn="base" hangingPunct="0">
              <a:spcBef>
                <a:spcPct val="20000"/>
              </a:spcBef>
              <a:spcAft>
                <a:spcPct val="0"/>
              </a:spcAft>
              <a:buClr>
                <a:schemeClr val="tx1"/>
              </a:buClr>
              <a:buChar char="•"/>
              <a:defRPr sz="2400" kern="1200">
                <a:solidFill>
                  <a:schemeClr val="tx1"/>
                </a:solidFill>
                <a:latin typeface="Arial" panose="020B0604020202020204" pitchFamily="34" charset="0"/>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Arial" panose="020B0604020202020204" pitchFamily="34" charset="0"/>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Arial" panose="020B0604020202020204" pitchFamily="34" charset="0"/>
                <a:ea typeface="+mn-ea"/>
                <a:cs typeface="+mn-cs"/>
              </a:defRPr>
            </a:lvl5pPr>
          </a:lstStyle>
          <a:p>
            <a:pPr marL="0" lvl="0" indent="0">
              <a:spcBef>
                <a:spcPct val="0"/>
              </a:spcBef>
              <a:buClrTx/>
              <a:buFontTx/>
              <a:buNone/>
            </a:pPr>
            <a:endParaRPr lang="zh-CN" altLang="en-US" sz="1800" dirty="0">
              <a:latin typeface="Arial" panose="020B0604020202020204" pitchFamily="34" charset="0"/>
              <a:ea typeface="宋体" panose="02010600030101010101" pitchFamily="2" charset="-122"/>
            </a:endParaRPr>
          </a:p>
        </p:txBody>
      </p:sp>
      <p:sp>
        <p:nvSpPr>
          <p:cNvPr id="116741" name="Rectangle 2"/>
          <p:cNvSpPr/>
          <p:nvPr/>
        </p:nvSpPr>
        <p:spPr>
          <a:xfrm>
            <a:off x="0" y="0"/>
            <a:ext cx="9144000" cy="0"/>
          </a:xfrm>
          <a:prstGeom prst="rect">
            <a:avLst/>
          </a:prstGeom>
          <a:noFill/>
          <a:ln w="9525">
            <a:noFill/>
          </a:ln>
        </p:spPr>
        <p:txBody>
          <a:bodyPr wrap="none" anchor="ctr" anchorCtr="0">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kern="1200">
                <a:solidFill>
                  <a:schemeClr val="tx1"/>
                </a:solidFill>
                <a:latin typeface="Arial" panose="020B0604020202020204" pitchFamily="34" charset="0"/>
                <a:ea typeface="+mn-ea"/>
                <a:cs typeface="+mn-cs"/>
              </a:defRPr>
            </a:lvl2pPr>
            <a:lvl3pPr marL="1143000" indent="-228600" algn="l" rtl="0" eaLnBrk="0" fontAlgn="base" hangingPunct="0">
              <a:spcBef>
                <a:spcPct val="20000"/>
              </a:spcBef>
              <a:spcAft>
                <a:spcPct val="0"/>
              </a:spcAft>
              <a:buClr>
                <a:schemeClr val="tx1"/>
              </a:buClr>
              <a:buChar char="•"/>
              <a:defRPr sz="2400" kern="1200">
                <a:solidFill>
                  <a:schemeClr val="tx1"/>
                </a:solidFill>
                <a:latin typeface="Arial" panose="020B0604020202020204" pitchFamily="34" charset="0"/>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Arial" panose="020B0604020202020204" pitchFamily="34" charset="0"/>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Arial" panose="020B0604020202020204" pitchFamily="34" charset="0"/>
                <a:ea typeface="+mn-ea"/>
                <a:cs typeface="+mn-cs"/>
              </a:defRPr>
            </a:lvl5pPr>
          </a:lstStyle>
          <a:p>
            <a:pPr marL="0" lvl="0" indent="0">
              <a:spcBef>
                <a:spcPct val="0"/>
              </a:spcBef>
              <a:buClrTx/>
              <a:buFontTx/>
              <a:buNone/>
            </a:pPr>
            <a:endParaRPr lang="zh-CN" altLang="en-US" sz="1800" dirty="0">
              <a:latin typeface="Arial" panose="020B0604020202020204" pitchFamily="34" charset="0"/>
              <a:ea typeface="宋体" panose="02010600030101010101" pitchFamily="2" charset="-122"/>
            </a:endParaRPr>
          </a:p>
        </p:txBody>
      </p:sp>
      <p:sp>
        <p:nvSpPr>
          <p:cNvPr id="116742" name="Rectangle 2"/>
          <p:cNvSpPr/>
          <p:nvPr/>
        </p:nvSpPr>
        <p:spPr>
          <a:xfrm>
            <a:off x="0" y="0"/>
            <a:ext cx="9144000" cy="0"/>
          </a:xfrm>
          <a:prstGeom prst="rect">
            <a:avLst/>
          </a:prstGeom>
          <a:noFill/>
          <a:ln w="9525">
            <a:noFill/>
          </a:ln>
        </p:spPr>
        <p:txBody>
          <a:bodyPr wrap="none" anchor="ctr" anchorCtr="0">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kern="1200">
                <a:solidFill>
                  <a:schemeClr val="tx1"/>
                </a:solidFill>
                <a:latin typeface="Arial" panose="020B0604020202020204" pitchFamily="34" charset="0"/>
                <a:ea typeface="+mn-ea"/>
                <a:cs typeface="+mn-cs"/>
              </a:defRPr>
            </a:lvl2pPr>
            <a:lvl3pPr marL="1143000" indent="-228600" algn="l" rtl="0" eaLnBrk="0" fontAlgn="base" hangingPunct="0">
              <a:spcBef>
                <a:spcPct val="20000"/>
              </a:spcBef>
              <a:spcAft>
                <a:spcPct val="0"/>
              </a:spcAft>
              <a:buClr>
                <a:schemeClr val="tx1"/>
              </a:buClr>
              <a:buChar char="•"/>
              <a:defRPr sz="2400" kern="1200">
                <a:solidFill>
                  <a:schemeClr val="tx1"/>
                </a:solidFill>
                <a:latin typeface="Arial" panose="020B0604020202020204" pitchFamily="34" charset="0"/>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Arial" panose="020B0604020202020204" pitchFamily="34" charset="0"/>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Arial" panose="020B0604020202020204" pitchFamily="34" charset="0"/>
                <a:ea typeface="+mn-ea"/>
                <a:cs typeface="+mn-cs"/>
              </a:defRPr>
            </a:lvl5pPr>
          </a:lstStyle>
          <a:p>
            <a:pPr marL="0" lvl="0" indent="0">
              <a:spcBef>
                <a:spcPct val="0"/>
              </a:spcBef>
              <a:buClrTx/>
              <a:buFontTx/>
              <a:buNone/>
            </a:pPr>
            <a:endParaRPr lang="zh-CN" altLang="en-US" sz="1800" dirty="0">
              <a:latin typeface="Arial" panose="020B0604020202020204" pitchFamily="34" charset="0"/>
              <a:ea typeface="宋体" panose="02010600030101010101" pitchFamily="2" charset="-122"/>
            </a:endParaRP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p:cNvSpPr>
          <p:nvPr>
            <p:ph type="title"/>
          </p:nvPr>
        </p:nvSpPr>
        <p:spPr/>
        <p:txBody>
          <a:bodyPr vert="horz" wrap="square" lIns="91440" tIns="45720" rIns="91440" bIns="45720" anchor="ctr" anchorCtr="0"/>
          <a:lstStyle/>
          <a:p>
            <a:pPr eaLnBrk="1" hangingPunct="1"/>
            <a:r>
              <a:rPr lang="zh-CN" altLang="en-US" sz="3200" dirty="0">
                <a:latin typeface="Times New Roman" panose="02020603050405020304" pitchFamily="18" charset="0"/>
                <a:ea typeface="宋体" panose="02010600030101010101" pitchFamily="2" charset="-122"/>
              </a:rPr>
              <a:t>第</a:t>
            </a:r>
            <a:r>
              <a:rPr lang="zh-CN" altLang="en-US" sz="3200" dirty="0">
                <a:latin typeface="Times New Roman" panose="02020603050405020304" pitchFamily="18" charset="0"/>
                <a:ea typeface="宋体" panose="02010600030101010101" pitchFamily="2" charset="-122"/>
                <a:sym typeface="+mn-ea"/>
              </a:rPr>
              <a:t>六</a:t>
            </a:r>
            <a:r>
              <a:rPr lang="zh-CN" altLang="en-US" sz="3200" dirty="0">
                <a:latin typeface="Times New Roman" panose="02020603050405020304" pitchFamily="18" charset="0"/>
                <a:ea typeface="宋体" panose="02010600030101010101" pitchFamily="2" charset="-122"/>
              </a:rPr>
              <a:t>章  仪器仪表技术基础知识</a:t>
            </a:r>
          </a:p>
        </p:txBody>
      </p:sp>
      <p:sp>
        <p:nvSpPr>
          <p:cNvPr id="121859" name="Rectangle 3"/>
          <p:cNvSpPr>
            <a:spLocks noGrp="1" noChangeArrowheads="1"/>
          </p:cNvSpPr>
          <p:nvPr>
            <p:ph idx="1"/>
          </p:nvPr>
        </p:nvSpPr>
        <p:spPr/>
        <p:txBody>
          <a:bodyPr vert="horz" wrap="square" lIns="91440" tIns="45720" rIns="91440" bIns="45720" numCol="1" anchor="t" anchorCtr="0" compatLnSpc="1"/>
          <a:lstStyle/>
          <a:p>
            <a:pPr marL="342900" marR="0" lvl="0" indent="-34290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Char char="v"/>
              <a:defRPr/>
            </a:pPr>
            <a:r>
              <a:rPr kumimoji="0" lang="zh-CN" altLang="zh-CN" sz="1600" b="1"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调节阀</a:t>
            </a:r>
            <a:endParaRPr kumimoji="0" lang="zh-CN"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endParaRPr>
          </a:p>
          <a:p>
            <a:pPr marL="0" marR="0" lvl="0" indent="-342900" algn="just" defTabSz="914400" rtl="0" eaLnBrk="0" fontAlgn="base" latinLnBrk="0" hangingPunct="0">
              <a:lnSpc>
                <a:spcPct val="100000"/>
              </a:lnSpc>
              <a:spcBef>
                <a:spcPts val="0"/>
              </a:spcBef>
              <a:spcAft>
                <a:spcPct val="0"/>
              </a:spcAft>
              <a:buClr>
                <a:schemeClr val="hlink"/>
              </a:buClr>
              <a:buSzTx/>
              <a:buFont typeface="Wingdings" panose="05000000000000000000" pitchFamily="2" charset="2"/>
              <a:buNone/>
              <a:defRPr/>
            </a:pPr>
            <a:r>
              <a:rPr kumimoji="0" lang="en-US"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   </a:t>
            </a:r>
            <a:r>
              <a:rPr kumimoji="0" lang="zh-CN"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调节阀是管道流体传送系统中控制部件，它是用来改变通路断面和介质流动方向，具有导流、截至、调节、节流、止回、分流或溢流泄压等功能。</a:t>
            </a:r>
          </a:p>
          <a:p>
            <a:pPr marL="0" marR="0" lvl="0" indent="-342900" algn="just" defTabSz="914400" rtl="0" eaLnBrk="0" fontAlgn="base" latinLnBrk="0" hangingPunct="0">
              <a:lnSpc>
                <a:spcPct val="100000"/>
              </a:lnSpc>
              <a:spcBef>
                <a:spcPts val="0"/>
              </a:spcBef>
              <a:spcAft>
                <a:spcPct val="0"/>
              </a:spcAft>
              <a:buClr>
                <a:schemeClr val="hlink"/>
              </a:buClr>
              <a:buSzTx/>
              <a:buFont typeface="Wingdings" panose="05000000000000000000" pitchFamily="2" charset="2"/>
              <a:buNone/>
              <a:defRPr/>
            </a:pPr>
            <a:r>
              <a:rPr kumimoji="0" lang="en-US"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 </a:t>
            </a:r>
            <a:r>
              <a:rPr kumimoji="0" lang="en-US" altLang="zh-CN" sz="1600" b="1"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 </a:t>
            </a:r>
            <a:r>
              <a:rPr kumimoji="0" lang="en-US"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 </a:t>
            </a:r>
            <a:r>
              <a:rPr kumimoji="0" lang="zh-CN"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调节阀由执行机构和阀体部件两部分构成。其中执行机构是调节阀的推动装置，它按信号压力的大小产生相应的推力，使推杆产生相应的位移，从而带动调节阀的阀芯动作。阀体部件是调节阀的调节部分，直接与介质接触，由阀芯的动作，改变调节阀节流面积，达到调节的目的。</a:t>
            </a:r>
          </a:p>
          <a:p>
            <a:pPr marL="342900" marR="0" lvl="0" indent="-34290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defRPr/>
            </a:pPr>
            <a:endParaRPr kumimoji="0" lang="zh-CN" altLang="zh-CN" sz="1600" i="0" u="none" strike="noStrike" kern="1200" cap="none" spc="0" normalizeH="0" baseline="0" noProof="0" dirty="0">
              <a:ln>
                <a:noFill/>
              </a:ln>
              <a:solidFill>
                <a:schemeClr val="tx1"/>
              </a:solidFill>
              <a:effectLst/>
              <a:uLnTx/>
              <a:uFillTx/>
              <a:latin typeface="+mn-lt"/>
              <a:ea typeface="宋体" panose="02010600030101010101" pitchFamily="2" charset="-122"/>
              <a:cs typeface="+mn-cs"/>
            </a:endParaRPr>
          </a:p>
          <a:p>
            <a:pPr marL="342900" marR="0" lvl="0" indent="-34290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defRPr/>
            </a:pPr>
            <a:endParaRPr kumimoji="0" lang="zh-CN" altLang="zh-CN" sz="1600" i="0" u="none" strike="noStrike" kern="1200" cap="none" spc="0" normalizeH="0" baseline="0" noProof="0" dirty="0">
              <a:ln>
                <a:noFill/>
              </a:ln>
              <a:solidFill>
                <a:schemeClr val="tx1"/>
              </a:solidFill>
              <a:effectLst/>
              <a:uLnTx/>
              <a:uFillTx/>
              <a:latin typeface="+mn-lt"/>
              <a:ea typeface="宋体" panose="02010600030101010101" pitchFamily="2" charset="-122"/>
              <a:cs typeface="+mn-cs"/>
            </a:endParaRPr>
          </a:p>
        </p:txBody>
      </p:sp>
      <p:sp>
        <p:nvSpPr>
          <p:cNvPr id="118788" name="Rectangle 10"/>
          <p:cNvSpPr/>
          <p:nvPr/>
        </p:nvSpPr>
        <p:spPr>
          <a:xfrm>
            <a:off x="0" y="0"/>
            <a:ext cx="9144000" cy="0"/>
          </a:xfrm>
          <a:prstGeom prst="rect">
            <a:avLst/>
          </a:prstGeom>
          <a:noFill/>
          <a:ln w="9525">
            <a:noFill/>
          </a:ln>
        </p:spPr>
        <p:txBody>
          <a:bodyPr wrap="none" anchor="ctr" anchorCtr="0">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kern="1200">
                <a:solidFill>
                  <a:schemeClr val="tx1"/>
                </a:solidFill>
                <a:latin typeface="Arial" panose="020B0604020202020204" pitchFamily="34" charset="0"/>
                <a:ea typeface="+mn-ea"/>
                <a:cs typeface="+mn-cs"/>
              </a:defRPr>
            </a:lvl2pPr>
            <a:lvl3pPr marL="1143000" indent="-228600" algn="l" rtl="0" eaLnBrk="0" fontAlgn="base" hangingPunct="0">
              <a:spcBef>
                <a:spcPct val="20000"/>
              </a:spcBef>
              <a:spcAft>
                <a:spcPct val="0"/>
              </a:spcAft>
              <a:buClr>
                <a:schemeClr val="tx1"/>
              </a:buClr>
              <a:buChar char="•"/>
              <a:defRPr sz="2400" kern="1200">
                <a:solidFill>
                  <a:schemeClr val="tx1"/>
                </a:solidFill>
                <a:latin typeface="Arial" panose="020B0604020202020204" pitchFamily="34" charset="0"/>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Arial" panose="020B0604020202020204" pitchFamily="34" charset="0"/>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Arial" panose="020B0604020202020204" pitchFamily="34" charset="0"/>
                <a:ea typeface="+mn-ea"/>
                <a:cs typeface="+mn-cs"/>
              </a:defRPr>
            </a:lvl5pPr>
          </a:lstStyle>
          <a:p>
            <a:pPr marL="0" lvl="0" indent="0">
              <a:spcBef>
                <a:spcPct val="0"/>
              </a:spcBef>
              <a:buClrTx/>
              <a:buFontTx/>
              <a:buNone/>
            </a:pPr>
            <a:endParaRPr lang="zh-CN" altLang="en-US" sz="1800" dirty="0">
              <a:latin typeface="Arial" panose="020B0604020202020204" pitchFamily="34" charset="0"/>
              <a:ea typeface="宋体" panose="02010600030101010101" pitchFamily="2" charset="-122"/>
            </a:endParaRPr>
          </a:p>
        </p:txBody>
      </p:sp>
      <p:sp>
        <p:nvSpPr>
          <p:cNvPr id="118789" name="Rectangle 2"/>
          <p:cNvSpPr/>
          <p:nvPr/>
        </p:nvSpPr>
        <p:spPr>
          <a:xfrm>
            <a:off x="0" y="0"/>
            <a:ext cx="9144000" cy="0"/>
          </a:xfrm>
          <a:prstGeom prst="rect">
            <a:avLst/>
          </a:prstGeom>
          <a:noFill/>
          <a:ln w="9525">
            <a:noFill/>
          </a:ln>
        </p:spPr>
        <p:txBody>
          <a:bodyPr wrap="none" anchor="ctr" anchorCtr="0">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kern="1200">
                <a:solidFill>
                  <a:schemeClr val="tx1"/>
                </a:solidFill>
                <a:latin typeface="Arial" panose="020B0604020202020204" pitchFamily="34" charset="0"/>
                <a:ea typeface="+mn-ea"/>
                <a:cs typeface="+mn-cs"/>
              </a:defRPr>
            </a:lvl2pPr>
            <a:lvl3pPr marL="1143000" indent="-228600" algn="l" rtl="0" eaLnBrk="0" fontAlgn="base" hangingPunct="0">
              <a:spcBef>
                <a:spcPct val="20000"/>
              </a:spcBef>
              <a:spcAft>
                <a:spcPct val="0"/>
              </a:spcAft>
              <a:buClr>
                <a:schemeClr val="tx1"/>
              </a:buClr>
              <a:buChar char="•"/>
              <a:defRPr sz="2400" kern="1200">
                <a:solidFill>
                  <a:schemeClr val="tx1"/>
                </a:solidFill>
                <a:latin typeface="Arial" panose="020B0604020202020204" pitchFamily="34" charset="0"/>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Arial" panose="020B0604020202020204" pitchFamily="34" charset="0"/>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Arial" panose="020B0604020202020204" pitchFamily="34" charset="0"/>
                <a:ea typeface="+mn-ea"/>
                <a:cs typeface="+mn-cs"/>
              </a:defRPr>
            </a:lvl5pPr>
          </a:lstStyle>
          <a:p>
            <a:pPr marL="0" lvl="0" indent="0">
              <a:spcBef>
                <a:spcPct val="0"/>
              </a:spcBef>
              <a:buClrTx/>
              <a:buFontTx/>
              <a:buNone/>
            </a:pPr>
            <a:endParaRPr lang="zh-CN" altLang="en-US" sz="1800" dirty="0">
              <a:latin typeface="Arial" panose="020B0604020202020204" pitchFamily="34" charset="0"/>
              <a:ea typeface="宋体" panose="02010600030101010101" pitchFamily="2" charset="-122"/>
            </a:endParaRPr>
          </a:p>
        </p:txBody>
      </p:sp>
      <p:sp>
        <p:nvSpPr>
          <p:cNvPr id="118790" name="Rectangle 2"/>
          <p:cNvSpPr/>
          <p:nvPr/>
        </p:nvSpPr>
        <p:spPr>
          <a:xfrm>
            <a:off x="0" y="0"/>
            <a:ext cx="9144000" cy="0"/>
          </a:xfrm>
          <a:prstGeom prst="rect">
            <a:avLst/>
          </a:prstGeom>
          <a:noFill/>
          <a:ln w="9525">
            <a:noFill/>
          </a:ln>
        </p:spPr>
        <p:txBody>
          <a:bodyPr wrap="none" anchor="ctr" anchorCtr="0">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kern="1200">
                <a:solidFill>
                  <a:schemeClr val="tx1"/>
                </a:solidFill>
                <a:latin typeface="Arial" panose="020B0604020202020204" pitchFamily="34" charset="0"/>
                <a:ea typeface="+mn-ea"/>
                <a:cs typeface="+mn-cs"/>
              </a:defRPr>
            </a:lvl2pPr>
            <a:lvl3pPr marL="1143000" indent="-228600" algn="l" rtl="0" eaLnBrk="0" fontAlgn="base" hangingPunct="0">
              <a:spcBef>
                <a:spcPct val="20000"/>
              </a:spcBef>
              <a:spcAft>
                <a:spcPct val="0"/>
              </a:spcAft>
              <a:buClr>
                <a:schemeClr val="tx1"/>
              </a:buClr>
              <a:buChar char="•"/>
              <a:defRPr sz="2400" kern="1200">
                <a:solidFill>
                  <a:schemeClr val="tx1"/>
                </a:solidFill>
                <a:latin typeface="Arial" panose="020B0604020202020204" pitchFamily="34" charset="0"/>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Arial" panose="020B0604020202020204" pitchFamily="34" charset="0"/>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Arial" panose="020B0604020202020204" pitchFamily="34" charset="0"/>
                <a:ea typeface="+mn-ea"/>
                <a:cs typeface="+mn-cs"/>
              </a:defRPr>
            </a:lvl5pPr>
          </a:lstStyle>
          <a:p>
            <a:pPr marL="0" lvl="0" indent="0">
              <a:spcBef>
                <a:spcPct val="0"/>
              </a:spcBef>
              <a:buClrTx/>
              <a:buFontTx/>
              <a:buNone/>
            </a:pPr>
            <a:endParaRPr lang="zh-CN" altLang="en-US" sz="1800" dirty="0">
              <a:latin typeface="Arial" panose="020B0604020202020204" pitchFamily="34" charset="0"/>
              <a:ea typeface="宋体" panose="02010600030101010101" pitchFamily="2" charset="-122"/>
            </a:endParaRP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p:cNvSpPr>
          <p:nvPr>
            <p:ph type="title"/>
          </p:nvPr>
        </p:nvSpPr>
        <p:spPr/>
        <p:txBody>
          <a:bodyPr vert="horz" wrap="square" lIns="91440" tIns="45720" rIns="91440" bIns="45720" anchor="ctr" anchorCtr="0"/>
          <a:lstStyle/>
          <a:p>
            <a:pPr eaLnBrk="1" hangingPunct="1"/>
            <a:r>
              <a:rPr lang="zh-CN" altLang="en-US" sz="3200" dirty="0">
                <a:latin typeface="Times New Roman" panose="02020603050405020304" pitchFamily="18" charset="0"/>
                <a:ea typeface="宋体" panose="02010600030101010101" pitchFamily="2" charset="-122"/>
              </a:rPr>
              <a:t>第</a:t>
            </a:r>
            <a:r>
              <a:rPr lang="zh-CN" altLang="en-US" sz="3200" dirty="0">
                <a:latin typeface="Times New Roman" panose="02020603050405020304" pitchFamily="18" charset="0"/>
                <a:ea typeface="宋体" panose="02010600030101010101" pitchFamily="2" charset="-122"/>
                <a:sym typeface="+mn-ea"/>
              </a:rPr>
              <a:t>六</a:t>
            </a:r>
            <a:r>
              <a:rPr lang="zh-CN" altLang="en-US" sz="3200" dirty="0">
                <a:latin typeface="Times New Roman" panose="02020603050405020304" pitchFamily="18" charset="0"/>
                <a:ea typeface="宋体" panose="02010600030101010101" pitchFamily="2" charset="-122"/>
              </a:rPr>
              <a:t>章  仪器仪表技术基础知识</a:t>
            </a:r>
          </a:p>
        </p:txBody>
      </p:sp>
      <p:sp>
        <p:nvSpPr>
          <p:cNvPr id="119811" name="Rectangle 3"/>
          <p:cNvSpPr>
            <a:spLocks noGrp="1"/>
          </p:cNvSpPr>
          <p:nvPr>
            <p:ph idx="1"/>
          </p:nvPr>
        </p:nvSpPr>
        <p:spPr/>
        <p:txBody>
          <a:bodyPr vert="horz" wrap="square" lIns="91440" tIns="45720" rIns="91440" bIns="45720" anchor="t" anchorCtr="0"/>
          <a:lstStyle/>
          <a:p>
            <a:r>
              <a:rPr lang="zh-CN" altLang="zh-CN" sz="1600" b="1" dirty="0">
                <a:latin typeface="宋体" panose="02010600030101010101" pitchFamily="2" charset="-122"/>
                <a:ea typeface="宋体" panose="02010600030101010101" pitchFamily="2" charset="-122"/>
                <a:cs typeface="宋体" panose="02010600030101010101" pitchFamily="2" charset="-122"/>
              </a:rPr>
              <a:t>分析仪表</a:t>
            </a:r>
            <a:r>
              <a:rPr lang="en-US" altLang="zh-CN" sz="1600" b="1" dirty="0">
                <a:latin typeface="宋体" panose="02010600030101010101" pitchFamily="2" charset="-122"/>
                <a:ea typeface="宋体" panose="02010600030101010101" pitchFamily="2" charset="-122"/>
                <a:cs typeface="宋体" panose="02010600030101010101" pitchFamily="2" charset="-122"/>
              </a:rPr>
              <a:t>:</a:t>
            </a:r>
            <a:r>
              <a:rPr lang="zh-CN" altLang="zh-CN" sz="1600" dirty="0">
                <a:latin typeface="宋体" panose="02010600030101010101" pitchFamily="2" charset="-122"/>
                <a:ea typeface="宋体" panose="02010600030101010101" pitchFamily="2" charset="-122"/>
                <a:cs typeface="宋体" panose="02010600030101010101" pitchFamily="2" charset="-122"/>
              </a:rPr>
              <a:t>测量物质的化学组成</a:t>
            </a:r>
            <a:r>
              <a:rPr lang="en-US" altLang="zh-CN" sz="1600" dirty="0">
                <a:latin typeface="宋体" panose="02010600030101010101" pitchFamily="2" charset="-122"/>
                <a:ea typeface="宋体" panose="02010600030101010101" pitchFamily="2" charset="-122"/>
                <a:cs typeface="宋体" panose="02010600030101010101" pitchFamily="2" charset="-122"/>
              </a:rPr>
              <a:t>/</a:t>
            </a:r>
            <a:r>
              <a:rPr lang="zh-CN" altLang="zh-CN" sz="1600" dirty="0">
                <a:latin typeface="宋体" panose="02010600030101010101" pitchFamily="2" charset="-122"/>
                <a:ea typeface="宋体" panose="02010600030101010101" pitchFamily="2" charset="-122"/>
                <a:cs typeface="宋体" panose="02010600030101010101" pitchFamily="2" charset="-122"/>
              </a:rPr>
              <a:t>结构及某些物理特性的仪表。</a:t>
            </a:r>
          </a:p>
          <a:p>
            <a:pPr>
              <a:buFont typeface="Wingdings" panose="05000000000000000000" pitchFamily="2" charset="2"/>
              <a:buChar char="u"/>
            </a:pPr>
            <a:r>
              <a:rPr lang="zh-CN" altLang="zh-CN" sz="1600" b="1" dirty="0">
                <a:latin typeface="宋体" panose="02010600030101010101" pitchFamily="2" charset="-122"/>
                <a:ea typeface="宋体" panose="02010600030101010101" pitchFamily="2" charset="-122"/>
                <a:cs typeface="宋体" panose="02010600030101010101" pitchFamily="2" charset="-122"/>
              </a:rPr>
              <a:t>分类：</a:t>
            </a:r>
          </a:p>
          <a:p>
            <a:pPr>
              <a:buFont typeface="Wingdings" panose="05000000000000000000" pitchFamily="2" charset="2"/>
              <a:buChar char="Ø"/>
            </a:pPr>
            <a:r>
              <a:rPr lang="zh-CN" altLang="zh-CN" sz="1600" dirty="0">
                <a:latin typeface="宋体" panose="02010600030101010101" pitchFamily="2" charset="-122"/>
                <a:ea typeface="宋体" panose="02010600030101010101" pitchFamily="2" charset="-122"/>
                <a:cs typeface="宋体" panose="02010600030101010101" pitchFamily="2" charset="-122"/>
              </a:rPr>
              <a:t>按使用场所：离线式仪表和在线式仪表</a:t>
            </a:r>
          </a:p>
          <a:p>
            <a:pPr>
              <a:buFont typeface="Wingdings" panose="05000000000000000000" pitchFamily="2" charset="2"/>
              <a:buChar char="Ø"/>
            </a:pPr>
            <a:r>
              <a:rPr lang="zh-CN" altLang="zh-CN" sz="1600" dirty="0">
                <a:latin typeface="宋体" panose="02010600030101010101" pitchFamily="2" charset="-122"/>
                <a:ea typeface="宋体" panose="02010600030101010101" pitchFamily="2" charset="-122"/>
                <a:cs typeface="宋体" panose="02010600030101010101" pitchFamily="2" charset="-122"/>
              </a:rPr>
              <a:t>按物理性质：液体类分析仪表</a:t>
            </a:r>
            <a:r>
              <a:rPr lang="zh-CN" altLang="en-US" sz="1600" dirty="0">
                <a:latin typeface="宋体" panose="02010600030101010101" pitchFamily="2" charset="-122"/>
                <a:ea typeface="宋体" panose="02010600030101010101" pitchFamily="2" charset="-122"/>
                <a:cs typeface="宋体" panose="02010600030101010101" pitchFamily="2" charset="-122"/>
              </a:rPr>
              <a:t>、</a:t>
            </a:r>
            <a:r>
              <a:rPr lang="zh-CN" altLang="zh-CN" sz="1600" dirty="0">
                <a:latin typeface="宋体" panose="02010600030101010101" pitchFamily="2" charset="-122"/>
                <a:ea typeface="宋体" panose="02010600030101010101" pitchFamily="2" charset="-122"/>
                <a:cs typeface="宋体" panose="02010600030101010101" pitchFamily="2" charset="-122"/>
              </a:rPr>
              <a:t>气体类分析仪表</a:t>
            </a:r>
            <a:r>
              <a:rPr lang="zh-CN" altLang="en-US" sz="1600" dirty="0">
                <a:latin typeface="宋体" panose="02010600030101010101" pitchFamily="2" charset="-122"/>
                <a:ea typeface="宋体" panose="02010600030101010101" pitchFamily="2" charset="-122"/>
                <a:cs typeface="宋体" panose="02010600030101010101" pitchFamily="2" charset="-122"/>
              </a:rPr>
              <a:t>、</a:t>
            </a:r>
            <a:r>
              <a:rPr lang="zh-CN" altLang="zh-CN" sz="1600" dirty="0">
                <a:latin typeface="宋体" panose="02010600030101010101" pitchFamily="2" charset="-122"/>
                <a:ea typeface="宋体" panose="02010600030101010101" pitchFamily="2" charset="-122"/>
                <a:cs typeface="宋体" panose="02010600030101010101" pitchFamily="2" charset="-122"/>
              </a:rPr>
              <a:t>固体类分析仪表</a:t>
            </a:r>
          </a:p>
          <a:p>
            <a:pPr>
              <a:buFont typeface="Wingdings" panose="05000000000000000000" pitchFamily="2" charset="2"/>
              <a:buChar char="Ø"/>
            </a:pPr>
            <a:r>
              <a:rPr lang="zh-CN" altLang="zh-CN" sz="1600" dirty="0">
                <a:latin typeface="宋体" panose="02010600030101010101" pitchFamily="2" charset="-122"/>
                <a:ea typeface="宋体" panose="02010600030101010101" pitchFamily="2" charset="-122"/>
                <a:cs typeface="宋体" panose="02010600030101010101" pitchFamily="2" charset="-122"/>
              </a:rPr>
              <a:t>按测量机理：电化学分析仪表</a:t>
            </a:r>
            <a:r>
              <a:rPr lang="zh-CN" altLang="en-US" sz="1600" dirty="0">
                <a:latin typeface="宋体" panose="02010600030101010101" pitchFamily="2" charset="-122"/>
                <a:ea typeface="宋体" panose="02010600030101010101" pitchFamily="2" charset="-122"/>
                <a:cs typeface="宋体" panose="02010600030101010101" pitchFamily="2" charset="-122"/>
              </a:rPr>
              <a:t>、</a:t>
            </a:r>
            <a:r>
              <a:rPr lang="zh-CN" altLang="zh-CN" sz="1600" dirty="0">
                <a:latin typeface="宋体" panose="02010600030101010101" pitchFamily="2" charset="-122"/>
                <a:ea typeface="宋体" panose="02010600030101010101" pitchFamily="2" charset="-122"/>
                <a:cs typeface="宋体" panose="02010600030101010101" pitchFamily="2" charset="-122"/>
              </a:rPr>
              <a:t>电导式分析仪表</a:t>
            </a:r>
            <a:r>
              <a:rPr lang="zh-CN" altLang="en-US" sz="1600" dirty="0">
                <a:latin typeface="宋体" panose="02010600030101010101" pitchFamily="2" charset="-122"/>
                <a:ea typeface="宋体" panose="02010600030101010101" pitchFamily="2" charset="-122"/>
                <a:cs typeface="宋体" panose="02010600030101010101" pitchFamily="2" charset="-122"/>
              </a:rPr>
              <a:t>、</a:t>
            </a:r>
            <a:r>
              <a:rPr lang="zh-CN" altLang="zh-CN" sz="1600" dirty="0">
                <a:latin typeface="宋体" panose="02010600030101010101" pitchFamily="2" charset="-122"/>
                <a:ea typeface="宋体" panose="02010600030101010101" pitchFamily="2" charset="-122"/>
                <a:cs typeface="宋体" panose="02010600030101010101" pitchFamily="2" charset="-122"/>
              </a:rPr>
              <a:t>电位式分析仪表</a:t>
            </a:r>
            <a:r>
              <a:rPr lang="zh-CN" altLang="en-US" sz="1600" dirty="0">
                <a:latin typeface="宋体" panose="02010600030101010101" pitchFamily="2" charset="-122"/>
                <a:ea typeface="宋体" panose="02010600030101010101" pitchFamily="2" charset="-122"/>
                <a:cs typeface="宋体" panose="02010600030101010101" pitchFamily="2" charset="-122"/>
              </a:rPr>
              <a:t>、</a:t>
            </a:r>
            <a:r>
              <a:rPr lang="zh-CN" altLang="zh-CN" sz="1600" dirty="0">
                <a:latin typeface="宋体" panose="02010600030101010101" pitchFamily="2" charset="-122"/>
                <a:ea typeface="宋体" panose="02010600030101010101" pitchFamily="2" charset="-122"/>
                <a:cs typeface="宋体" panose="02010600030101010101" pitchFamily="2" charset="-122"/>
              </a:rPr>
              <a:t>电流式分析仪表</a:t>
            </a:r>
            <a:r>
              <a:rPr lang="zh-CN" altLang="en-US" sz="1600" dirty="0">
                <a:latin typeface="宋体" panose="02010600030101010101" pitchFamily="2" charset="-122"/>
                <a:ea typeface="宋体" panose="02010600030101010101" pitchFamily="2" charset="-122"/>
                <a:cs typeface="宋体" panose="02010600030101010101" pitchFamily="2" charset="-122"/>
              </a:rPr>
              <a:t>、</a:t>
            </a:r>
            <a:r>
              <a:rPr lang="zh-CN" altLang="zh-CN" sz="1600" dirty="0">
                <a:latin typeface="宋体" panose="02010600030101010101" pitchFamily="2" charset="-122"/>
                <a:ea typeface="宋体" panose="02010600030101010101" pitchFamily="2" charset="-122"/>
                <a:cs typeface="宋体" panose="02010600030101010101" pitchFamily="2" charset="-122"/>
              </a:rPr>
              <a:t>色谱式分析仪表</a:t>
            </a:r>
            <a:r>
              <a:rPr lang="zh-CN" altLang="en-US" sz="1600" dirty="0">
                <a:latin typeface="宋体" panose="02010600030101010101" pitchFamily="2" charset="-122"/>
                <a:ea typeface="宋体" panose="02010600030101010101" pitchFamily="2" charset="-122"/>
                <a:cs typeface="宋体" panose="02010600030101010101" pitchFamily="2" charset="-122"/>
              </a:rPr>
              <a:t>、</a:t>
            </a:r>
            <a:r>
              <a:rPr lang="zh-CN" altLang="zh-CN" sz="1600" dirty="0">
                <a:latin typeface="宋体" panose="02010600030101010101" pitchFamily="2" charset="-122"/>
                <a:ea typeface="宋体" panose="02010600030101010101" pitchFamily="2" charset="-122"/>
                <a:cs typeface="宋体" panose="02010600030101010101" pitchFamily="2" charset="-122"/>
              </a:rPr>
              <a:t>极谱式分析仪表</a:t>
            </a:r>
            <a:r>
              <a:rPr lang="zh-CN" altLang="en-US" sz="1600" dirty="0">
                <a:latin typeface="宋体" panose="02010600030101010101" pitchFamily="2" charset="-122"/>
                <a:ea typeface="宋体" panose="02010600030101010101" pitchFamily="2" charset="-122"/>
                <a:cs typeface="宋体" panose="02010600030101010101" pitchFamily="2" charset="-122"/>
              </a:rPr>
              <a:t>、</a:t>
            </a:r>
            <a:r>
              <a:rPr lang="zh-CN" altLang="zh-CN" sz="1600" dirty="0">
                <a:latin typeface="宋体" panose="02010600030101010101" pitchFamily="2" charset="-122"/>
                <a:ea typeface="宋体" panose="02010600030101010101" pitchFamily="2" charset="-122"/>
                <a:cs typeface="宋体" panose="02010600030101010101" pitchFamily="2" charset="-122"/>
              </a:rPr>
              <a:t>热学式分析仪表</a:t>
            </a:r>
          </a:p>
          <a:p>
            <a:pPr>
              <a:buFont typeface="Wingdings" panose="05000000000000000000" pitchFamily="2" charset="2"/>
              <a:buChar char="u"/>
            </a:pPr>
            <a:r>
              <a:rPr lang="zh-CN" altLang="zh-CN" sz="1600" b="1" dirty="0">
                <a:latin typeface="宋体" panose="02010600030101010101" pitchFamily="2" charset="-122"/>
                <a:ea typeface="宋体" panose="02010600030101010101" pitchFamily="2" charset="-122"/>
                <a:cs typeface="宋体" panose="02010600030101010101" pitchFamily="2" charset="-122"/>
              </a:rPr>
              <a:t>分析仪表的组成：</a:t>
            </a:r>
          </a:p>
          <a:p>
            <a:pPr>
              <a:buNone/>
            </a:pPr>
            <a:r>
              <a:rPr lang="en-US" altLang="zh-CN" sz="1600" dirty="0">
                <a:latin typeface="宋体" panose="02010600030101010101" pitchFamily="2" charset="-122"/>
                <a:ea typeface="宋体" panose="02010600030101010101" pitchFamily="2" charset="-122"/>
                <a:cs typeface="宋体" panose="02010600030101010101" pitchFamily="2" charset="-122"/>
              </a:rPr>
              <a:t>1</a:t>
            </a:r>
            <a:r>
              <a:rPr lang="zh-CN" altLang="en-US" sz="1600" dirty="0">
                <a:latin typeface="宋体" panose="02010600030101010101" pitchFamily="2" charset="-122"/>
                <a:ea typeface="宋体" panose="02010600030101010101" pitchFamily="2" charset="-122"/>
                <a:cs typeface="宋体" panose="02010600030101010101" pitchFamily="2" charset="-122"/>
              </a:rPr>
              <a:t>）</a:t>
            </a:r>
            <a:r>
              <a:rPr lang="zh-CN" altLang="zh-CN" sz="1600" dirty="0">
                <a:latin typeface="宋体" panose="02010600030101010101" pitchFamily="2" charset="-122"/>
                <a:ea typeface="宋体" panose="02010600030101010101" pitchFamily="2" charset="-122"/>
                <a:cs typeface="宋体" panose="02010600030101010101" pitchFamily="2" charset="-122"/>
              </a:rPr>
              <a:t>采样</a:t>
            </a:r>
            <a:r>
              <a:rPr lang="zh-CN" altLang="en-US" sz="1600" dirty="0">
                <a:latin typeface="宋体" panose="02010600030101010101" pitchFamily="2" charset="-122"/>
                <a:ea typeface="宋体" panose="02010600030101010101" pitchFamily="2" charset="-122"/>
                <a:cs typeface="宋体" panose="02010600030101010101" pitchFamily="2" charset="-122"/>
              </a:rPr>
              <a:t>、</a:t>
            </a:r>
            <a:r>
              <a:rPr lang="zh-CN" altLang="zh-CN" sz="1600" dirty="0">
                <a:latin typeface="宋体" panose="02010600030101010101" pitchFamily="2" charset="-122"/>
                <a:ea typeface="宋体" panose="02010600030101010101" pitchFamily="2" charset="-122"/>
                <a:cs typeface="宋体" panose="02010600030101010101" pitchFamily="2" charset="-122"/>
              </a:rPr>
              <a:t>预处理及进样系统：从流程中取出具有代表性的样品，并使其成分符合分析检查对样品的的要求，送入分析仪。</a:t>
            </a:r>
          </a:p>
          <a:p>
            <a:pPr>
              <a:buNone/>
            </a:pPr>
            <a:r>
              <a:rPr lang="en-US" altLang="zh-CN" sz="1600" dirty="0">
                <a:latin typeface="宋体" panose="02010600030101010101" pitchFamily="2" charset="-122"/>
                <a:ea typeface="宋体" panose="02010600030101010101" pitchFamily="2" charset="-122"/>
                <a:cs typeface="宋体" panose="02010600030101010101" pitchFamily="2" charset="-122"/>
              </a:rPr>
              <a:t>2</a:t>
            </a:r>
            <a:r>
              <a:rPr lang="zh-CN" altLang="en-US" sz="1600" dirty="0">
                <a:latin typeface="宋体" panose="02010600030101010101" pitchFamily="2" charset="-122"/>
                <a:ea typeface="宋体" panose="02010600030101010101" pitchFamily="2" charset="-122"/>
                <a:cs typeface="宋体" panose="02010600030101010101" pitchFamily="2" charset="-122"/>
              </a:rPr>
              <a:t>）</a:t>
            </a:r>
            <a:r>
              <a:rPr lang="zh-CN" altLang="zh-CN" sz="1600" dirty="0">
                <a:latin typeface="宋体" panose="02010600030101010101" pitchFamily="2" charset="-122"/>
                <a:ea typeface="宋体" panose="02010600030101010101" pitchFamily="2" charset="-122"/>
                <a:cs typeface="宋体" panose="02010600030101010101" pitchFamily="2" charset="-122"/>
              </a:rPr>
              <a:t>分析仪：将分析样品的成份量（或物性量）转换为可以测量的量。</a:t>
            </a:r>
          </a:p>
          <a:p>
            <a:pPr>
              <a:buNone/>
            </a:pPr>
            <a:r>
              <a:rPr lang="en-US" altLang="zh-CN" sz="1600" dirty="0">
                <a:latin typeface="宋体" panose="02010600030101010101" pitchFamily="2" charset="-122"/>
                <a:ea typeface="宋体" panose="02010600030101010101" pitchFamily="2" charset="-122"/>
                <a:cs typeface="宋体" panose="02010600030101010101" pitchFamily="2" charset="-122"/>
              </a:rPr>
              <a:t>3</a:t>
            </a:r>
            <a:r>
              <a:rPr lang="zh-CN" altLang="en-US" sz="1600" dirty="0">
                <a:latin typeface="宋体" panose="02010600030101010101" pitchFamily="2" charset="-122"/>
                <a:ea typeface="宋体" panose="02010600030101010101" pitchFamily="2" charset="-122"/>
                <a:cs typeface="宋体" panose="02010600030101010101" pitchFamily="2" charset="-122"/>
              </a:rPr>
              <a:t>）</a:t>
            </a:r>
            <a:r>
              <a:rPr lang="zh-CN" altLang="zh-CN" sz="1600" dirty="0">
                <a:latin typeface="宋体" panose="02010600030101010101" pitchFamily="2" charset="-122"/>
                <a:ea typeface="宋体" panose="02010600030101010101" pitchFamily="2" charset="-122"/>
                <a:cs typeface="宋体" panose="02010600030101010101" pitchFamily="2" charset="-122"/>
              </a:rPr>
              <a:t>显示及数据处理系统：用来指示</a:t>
            </a:r>
            <a:r>
              <a:rPr lang="zh-CN" altLang="en-US" sz="1600" dirty="0">
                <a:latin typeface="宋体" panose="02010600030101010101" pitchFamily="2" charset="-122"/>
                <a:ea typeface="宋体" panose="02010600030101010101" pitchFamily="2" charset="-122"/>
                <a:cs typeface="宋体" panose="02010600030101010101" pitchFamily="2" charset="-122"/>
              </a:rPr>
              <a:t>、</a:t>
            </a:r>
            <a:r>
              <a:rPr lang="zh-CN" altLang="zh-CN" sz="1600" dirty="0">
                <a:latin typeface="宋体" panose="02010600030101010101" pitchFamily="2" charset="-122"/>
                <a:ea typeface="宋体" panose="02010600030101010101" pitchFamily="2" charset="-122"/>
                <a:cs typeface="宋体" panose="02010600030101010101" pitchFamily="2" charset="-122"/>
              </a:rPr>
              <a:t>记录分析结果的数据，并将其转化成相应的电信号送入自动控制系统，以实现生产过程自动化。</a:t>
            </a:r>
          </a:p>
          <a:p>
            <a:pPr>
              <a:buNone/>
            </a:pPr>
            <a:r>
              <a:rPr lang="en-US" altLang="zh-CN" sz="1600" dirty="0">
                <a:latin typeface="宋体" panose="02010600030101010101" pitchFamily="2" charset="-122"/>
                <a:ea typeface="宋体" panose="02010600030101010101" pitchFamily="2" charset="-122"/>
                <a:cs typeface="宋体" panose="02010600030101010101" pitchFamily="2" charset="-122"/>
              </a:rPr>
              <a:t>4</a:t>
            </a:r>
            <a:r>
              <a:rPr lang="zh-CN" altLang="en-US" sz="1600" dirty="0">
                <a:latin typeface="宋体" panose="02010600030101010101" pitchFamily="2" charset="-122"/>
                <a:ea typeface="宋体" panose="02010600030101010101" pitchFamily="2" charset="-122"/>
                <a:cs typeface="宋体" panose="02010600030101010101" pitchFamily="2" charset="-122"/>
              </a:rPr>
              <a:t>）</a:t>
            </a:r>
            <a:r>
              <a:rPr lang="zh-CN" altLang="zh-CN" sz="1600" dirty="0">
                <a:latin typeface="宋体" panose="02010600030101010101" pitchFamily="2" charset="-122"/>
                <a:ea typeface="宋体" panose="02010600030101010101" pitchFamily="2" charset="-122"/>
                <a:cs typeface="宋体" panose="02010600030101010101" pitchFamily="2" charset="-122"/>
              </a:rPr>
              <a:t>电源：对整个仪器提供稳定</a:t>
            </a:r>
            <a:r>
              <a:rPr lang="zh-CN" altLang="en-US" sz="1600" dirty="0">
                <a:latin typeface="宋体" panose="02010600030101010101" pitchFamily="2" charset="-122"/>
                <a:ea typeface="宋体" panose="02010600030101010101" pitchFamily="2" charset="-122"/>
                <a:cs typeface="宋体" panose="02010600030101010101" pitchFamily="2" charset="-122"/>
              </a:rPr>
              <a:t>、</a:t>
            </a:r>
            <a:r>
              <a:rPr lang="zh-CN" altLang="zh-CN" sz="1600" dirty="0">
                <a:latin typeface="宋体" panose="02010600030101010101" pitchFamily="2" charset="-122"/>
                <a:ea typeface="宋体" panose="02010600030101010101" pitchFamily="2" charset="-122"/>
                <a:cs typeface="宋体" panose="02010600030101010101" pitchFamily="2" charset="-122"/>
              </a:rPr>
              <a:t>可靠的电源</a:t>
            </a:r>
            <a:r>
              <a:rPr lang="en-US" altLang="zh-CN" sz="1600" dirty="0">
                <a:latin typeface="宋体" panose="02010600030101010101" pitchFamily="2" charset="-122"/>
                <a:ea typeface="宋体" panose="02010600030101010101" pitchFamily="2" charset="-122"/>
                <a:cs typeface="宋体" panose="02010600030101010101" pitchFamily="2" charset="-122"/>
              </a:rPr>
              <a:t>.</a:t>
            </a:r>
            <a:endParaRPr lang="zh-CN" altLang="zh-CN" sz="1600" dirty="0">
              <a:latin typeface="宋体" panose="02010600030101010101" pitchFamily="2" charset="-122"/>
              <a:ea typeface="宋体" panose="02010600030101010101" pitchFamily="2" charset="-122"/>
              <a:cs typeface="宋体" panose="02010600030101010101" pitchFamily="2" charset="-122"/>
            </a:endParaRPr>
          </a:p>
          <a:p>
            <a:pPr>
              <a:buNone/>
            </a:pPr>
            <a:endParaRPr lang="zh-CN" altLang="zh-CN" sz="2000" dirty="0">
              <a:ea typeface="宋体" panose="02010600030101010101" pitchFamily="2" charset="-122"/>
            </a:endParaRPr>
          </a:p>
          <a:p>
            <a:pPr>
              <a:buNone/>
            </a:pPr>
            <a:endParaRPr lang="zh-CN" altLang="zh-CN" sz="2000" dirty="0">
              <a:ea typeface="宋体" panose="02010600030101010101" pitchFamily="2" charset="-122"/>
            </a:endParaRPr>
          </a:p>
        </p:txBody>
      </p:sp>
      <p:sp>
        <p:nvSpPr>
          <p:cNvPr id="119812" name="Rectangle 10"/>
          <p:cNvSpPr/>
          <p:nvPr/>
        </p:nvSpPr>
        <p:spPr>
          <a:xfrm>
            <a:off x="0" y="0"/>
            <a:ext cx="9144000" cy="0"/>
          </a:xfrm>
          <a:prstGeom prst="rect">
            <a:avLst/>
          </a:prstGeom>
          <a:noFill/>
          <a:ln w="9525">
            <a:noFill/>
          </a:ln>
        </p:spPr>
        <p:txBody>
          <a:bodyPr wrap="none" anchor="ctr" anchorCtr="0">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kern="1200">
                <a:solidFill>
                  <a:schemeClr val="tx1"/>
                </a:solidFill>
                <a:latin typeface="Arial" panose="020B0604020202020204" pitchFamily="34" charset="0"/>
                <a:ea typeface="+mn-ea"/>
                <a:cs typeface="+mn-cs"/>
              </a:defRPr>
            </a:lvl2pPr>
            <a:lvl3pPr marL="1143000" indent="-228600" algn="l" rtl="0" eaLnBrk="0" fontAlgn="base" hangingPunct="0">
              <a:spcBef>
                <a:spcPct val="20000"/>
              </a:spcBef>
              <a:spcAft>
                <a:spcPct val="0"/>
              </a:spcAft>
              <a:buClr>
                <a:schemeClr val="tx1"/>
              </a:buClr>
              <a:buChar char="•"/>
              <a:defRPr sz="2400" kern="1200">
                <a:solidFill>
                  <a:schemeClr val="tx1"/>
                </a:solidFill>
                <a:latin typeface="Arial" panose="020B0604020202020204" pitchFamily="34" charset="0"/>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Arial" panose="020B0604020202020204" pitchFamily="34" charset="0"/>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Arial" panose="020B0604020202020204" pitchFamily="34" charset="0"/>
                <a:ea typeface="+mn-ea"/>
                <a:cs typeface="+mn-cs"/>
              </a:defRPr>
            </a:lvl5pPr>
          </a:lstStyle>
          <a:p>
            <a:pPr marL="0" lvl="0" indent="0">
              <a:spcBef>
                <a:spcPct val="0"/>
              </a:spcBef>
              <a:buClrTx/>
              <a:buFontTx/>
              <a:buNone/>
            </a:pPr>
            <a:endParaRPr lang="zh-CN" altLang="en-US" sz="1800" dirty="0">
              <a:latin typeface="Arial" panose="020B0604020202020204" pitchFamily="34" charset="0"/>
              <a:ea typeface="宋体" panose="02010600030101010101" pitchFamily="2" charset="-122"/>
            </a:endParaRPr>
          </a:p>
        </p:txBody>
      </p:sp>
      <p:sp>
        <p:nvSpPr>
          <p:cNvPr id="119813" name="Rectangle 2"/>
          <p:cNvSpPr/>
          <p:nvPr/>
        </p:nvSpPr>
        <p:spPr>
          <a:xfrm>
            <a:off x="0" y="0"/>
            <a:ext cx="9144000" cy="0"/>
          </a:xfrm>
          <a:prstGeom prst="rect">
            <a:avLst/>
          </a:prstGeom>
          <a:noFill/>
          <a:ln w="9525">
            <a:noFill/>
          </a:ln>
        </p:spPr>
        <p:txBody>
          <a:bodyPr wrap="none" anchor="ctr" anchorCtr="0">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kern="1200">
                <a:solidFill>
                  <a:schemeClr val="tx1"/>
                </a:solidFill>
                <a:latin typeface="Arial" panose="020B0604020202020204" pitchFamily="34" charset="0"/>
                <a:ea typeface="+mn-ea"/>
                <a:cs typeface="+mn-cs"/>
              </a:defRPr>
            </a:lvl2pPr>
            <a:lvl3pPr marL="1143000" indent="-228600" algn="l" rtl="0" eaLnBrk="0" fontAlgn="base" hangingPunct="0">
              <a:spcBef>
                <a:spcPct val="20000"/>
              </a:spcBef>
              <a:spcAft>
                <a:spcPct val="0"/>
              </a:spcAft>
              <a:buClr>
                <a:schemeClr val="tx1"/>
              </a:buClr>
              <a:buChar char="•"/>
              <a:defRPr sz="2400" kern="1200">
                <a:solidFill>
                  <a:schemeClr val="tx1"/>
                </a:solidFill>
                <a:latin typeface="Arial" panose="020B0604020202020204" pitchFamily="34" charset="0"/>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Arial" panose="020B0604020202020204" pitchFamily="34" charset="0"/>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Arial" panose="020B0604020202020204" pitchFamily="34" charset="0"/>
                <a:ea typeface="+mn-ea"/>
                <a:cs typeface="+mn-cs"/>
              </a:defRPr>
            </a:lvl5pPr>
          </a:lstStyle>
          <a:p>
            <a:pPr marL="0" lvl="0" indent="0">
              <a:spcBef>
                <a:spcPct val="0"/>
              </a:spcBef>
              <a:buClrTx/>
              <a:buFontTx/>
              <a:buNone/>
            </a:pPr>
            <a:endParaRPr lang="zh-CN" altLang="en-US" sz="1800" dirty="0">
              <a:latin typeface="Arial" panose="020B0604020202020204" pitchFamily="34" charset="0"/>
              <a:ea typeface="宋体" panose="02010600030101010101" pitchFamily="2" charset="-122"/>
            </a:endParaRPr>
          </a:p>
        </p:txBody>
      </p:sp>
      <p:sp>
        <p:nvSpPr>
          <p:cNvPr id="119814" name="Rectangle 2"/>
          <p:cNvSpPr/>
          <p:nvPr/>
        </p:nvSpPr>
        <p:spPr>
          <a:xfrm>
            <a:off x="0" y="0"/>
            <a:ext cx="9144000" cy="0"/>
          </a:xfrm>
          <a:prstGeom prst="rect">
            <a:avLst/>
          </a:prstGeom>
          <a:noFill/>
          <a:ln w="9525">
            <a:noFill/>
          </a:ln>
        </p:spPr>
        <p:txBody>
          <a:bodyPr wrap="none" anchor="ctr" anchorCtr="0">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kern="1200">
                <a:solidFill>
                  <a:schemeClr val="tx1"/>
                </a:solidFill>
                <a:latin typeface="Arial" panose="020B0604020202020204" pitchFamily="34" charset="0"/>
                <a:ea typeface="+mn-ea"/>
                <a:cs typeface="+mn-cs"/>
              </a:defRPr>
            </a:lvl2pPr>
            <a:lvl3pPr marL="1143000" indent="-228600" algn="l" rtl="0" eaLnBrk="0" fontAlgn="base" hangingPunct="0">
              <a:spcBef>
                <a:spcPct val="20000"/>
              </a:spcBef>
              <a:spcAft>
                <a:spcPct val="0"/>
              </a:spcAft>
              <a:buClr>
                <a:schemeClr val="tx1"/>
              </a:buClr>
              <a:buChar char="•"/>
              <a:defRPr sz="2400" kern="1200">
                <a:solidFill>
                  <a:schemeClr val="tx1"/>
                </a:solidFill>
                <a:latin typeface="Arial" panose="020B0604020202020204" pitchFamily="34" charset="0"/>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Arial" panose="020B0604020202020204" pitchFamily="34" charset="0"/>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Arial" panose="020B0604020202020204" pitchFamily="34" charset="0"/>
                <a:ea typeface="+mn-ea"/>
                <a:cs typeface="+mn-cs"/>
              </a:defRPr>
            </a:lvl5pPr>
          </a:lstStyle>
          <a:p>
            <a:pPr marL="0" lvl="0" indent="0">
              <a:spcBef>
                <a:spcPct val="0"/>
              </a:spcBef>
              <a:buClrTx/>
              <a:buFontTx/>
              <a:buNone/>
            </a:pPr>
            <a:endParaRPr lang="zh-CN" altLang="en-US" sz="1800" dirty="0">
              <a:latin typeface="Arial" panose="020B0604020202020204" pitchFamily="34" charset="0"/>
              <a:ea typeface="宋体" panose="02010600030101010101" pitchFamily="2" charset="-122"/>
            </a:endParaRP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p:cNvSpPr>
          <p:nvPr>
            <p:ph type="title"/>
          </p:nvPr>
        </p:nvSpPr>
        <p:spPr/>
        <p:txBody>
          <a:bodyPr vert="horz" wrap="square" lIns="91440" tIns="45720" rIns="91440" bIns="45720" anchor="ctr" anchorCtr="0"/>
          <a:lstStyle/>
          <a:p>
            <a:pPr eaLnBrk="1" hangingPunct="1"/>
            <a:r>
              <a:rPr lang="zh-CN" altLang="en-US" sz="3200" dirty="0">
                <a:latin typeface="Times New Roman" panose="02020603050405020304" pitchFamily="18" charset="0"/>
                <a:ea typeface="宋体" panose="02010600030101010101" pitchFamily="2" charset="-122"/>
              </a:rPr>
              <a:t>第</a:t>
            </a:r>
            <a:r>
              <a:rPr lang="zh-CN" altLang="en-US" sz="3200" dirty="0">
                <a:latin typeface="Times New Roman" panose="02020603050405020304" pitchFamily="18" charset="0"/>
                <a:ea typeface="宋体" panose="02010600030101010101" pitchFamily="2" charset="-122"/>
                <a:sym typeface="+mn-ea"/>
              </a:rPr>
              <a:t>六</a:t>
            </a:r>
            <a:r>
              <a:rPr lang="zh-CN" altLang="en-US" sz="3200" dirty="0">
                <a:latin typeface="Times New Roman" panose="02020603050405020304" pitchFamily="18" charset="0"/>
                <a:ea typeface="宋体" panose="02010600030101010101" pitchFamily="2" charset="-122"/>
              </a:rPr>
              <a:t>章  仪器仪表技术基础知识</a:t>
            </a:r>
          </a:p>
        </p:txBody>
      </p:sp>
      <p:sp>
        <p:nvSpPr>
          <p:cNvPr id="120835" name="Rectangle 3"/>
          <p:cNvSpPr>
            <a:spLocks noGrp="1"/>
          </p:cNvSpPr>
          <p:nvPr>
            <p:ph idx="1"/>
          </p:nvPr>
        </p:nvSpPr>
        <p:spPr/>
        <p:txBody>
          <a:bodyPr vert="horz" wrap="square" lIns="91440" tIns="45720" rIns="91440" bIns="45720" anchor="t" anchorCtr="0"/>
          <a:lstStyle/>
          <a:p>
            <a:pPr marL="0" indent="0">
              <a:buNone/>
            </a:pPr>
            <a:r>
              <a:rPr lang="zh-CN" altLang="zh-CN" sz="1600" b="1" dirty="0">
                <a:latin typeface="宋体" panose="02010600030101010101" pitchFamily="2" charset="-122"/>
                <a:ea typeface="宋体" panose="02010600030101010101" pitchFamily="2" charset="-122"/>
                <a:cs typeface="宋体" panose="02010600030101010101" pitchFamily="2" charset="-122"/>
              </a:rPr>
              <a:t>常用分析仪表：</a:t>
            </a:r>
            <a:endParaRPr lang="en-US" altLang="zh-CN" sz="1600" b="1" dirty="0">
              <a:latin typeface="宋体" panose="02010600030101010101" pitchFamily="2" charset="-122"/>
              <a:ea typeface="宋体" panose="02010600030101010101" pitchFamily="2" charset="-122"/>
              <a:cs typeface="宋体" panose="02010600030101010101" pitchFamily="2" charset="-122"/>
            </a:endParaRPr>
          </a:p>
          <a:p>
            <a:pPr>
              <a:buNone/>
            </a:pPr>
            <a:r>
              <a:rPr lang="en-US" altLang="zh-CN" sz="1600" dirty="0">
                <a:latin typeface="宋体" panose="02010600030101010101" pitchFamily="2" charset="-122"/>
                <a:ea typeface="宋体" panose="02010600030101010101" pitchFamily="2" charset="-122"/>
                <a:cs typeface="宋体" panose="02010600030101010101" pitchFamily="2" charset="-122"/>
              </a:rPr>
              <a:t>1</a:t>
            </a:r>
            <a:r>
              <a:rPr lang="zh-CN" altLang="en-US" sz="1600" dirty="0">
                <a:latin typeface="宋体" panose="02010600030101010101" pitchFamily="2" charset="-122"/>
                <a:ea typeface="宋体" panose="02010600030101010101" pitchFamily="2" charset="-122"/>
                <a:cs typeface="宋体" panose="02010600030101010101" pitchFamily="2" charset="-122"/>
              </a:rPr>
              <a:t>）</a:t>
            </a:r>
            <a:r>
              <a:rPr lang="zh-CN" altLang="zh-CN" sz="1600" dirty="0">
                <a:latin typeface="宋体" panose="02010600030101010101" pitchFamily="2" charset="-122"/>
                <a:ea typeface="宋体" panose="02010600030101010101" pitchFamily="2" charset="-122"/>
                <a:cs typeface="宋体" panose="02010600030101010101" pitchFamily="2" charset="-122"/>
              </a:rPr>
              <a:t>工业色谱仪：一种物理化学的分析方法，其特点是使被分析的混合物通过色谱柱将各组分进行分离，并通过检测器后输出与组分含量成比例的信号。</a:t>
            </a:r>
            <a:endParaRPr lang="en-US" altLang="zh-CN" sz="1600" dirty="0">
              <a:latin typeface="宋体" panose="02010600030101010101" pitchFamily="2" charset="-122"/>
              <a:ea typeface="宋体" panose="02010600030101010101" pitchFamily="2" charset="-122"/>
              <a:cs typeface="宋体" panose="02010600030101010101" pitchFamily="2" charset="-122"/>
            </a:endParaRPr>
          </a:p>
          <a:p>
            <a:pPr>
              <a:buNone/>
            </a:pPr>
            <a:r>
              <a:rPr lang="en-US" altLang="zh-CN" sz="1600" dirty="0">
                <a:latin typeface="宋体" panose="02010600030101010101" pitchFamily="2" charset="-122"/>
                <a:ea typeface="宋体" panose="02010600030101010101" pitchFamily="2" charset="-122"/>
                <a:cs typeface="宋体" panose="02010600030101010101" pitchFamily="2" charset="-122"/>
              </a:rPr>
              <a:t>2</a:t>
            </a:r>
            <a:r>
              <a:rPr lang="zh-CN" altLang="en-US" sz="1600" dirty="0">
                <a:latin typeface="宋体" panose="02010600030101010101" pitchFamily="2" charset="-122"/>
                <a:ea typeface="宋体" panose="02010600030101010101" pitchFamily="2" charset="-122"/>
                <a:cs typeface="宋体" panose="02010600030101010101" pitchFamily="2" charset="-122"/>
              </a:rPr>
              <a:t>）</a:t>
            </a:r>
            <a:r>
              <a:rPr lang="zh-CN" altLang="zh-CN" sz="1600" dirty="0">
                <a:latin typeface="宋体" panose="02010600030101010101" pitchFamily="2" charset="-122"/>
                <a:ea typeface="宋体" panose="02010600030101010101" pitchFamily="2" charset="-122"/>
                <a:cs typeface="宋体" panose="02010600030101010101" pitchFamily="2" charset="-122"/>
              </a:rPr>
              <a:t>氧量分析仪：氧含量分析仪是目前工业生产自动化控制中应用最多的在线分析仪表，主要用来分析混合气体中的含氧量。</a:t>
            </a:r>
            <a:endParaRPr lang="en-US" altLang="zh-CN" sz="1600" b="1" dirty="0">
              <a:latin typeface="宋体" panose="02010600030101010101" pitchFamily="2" charset="-122"/>
              <a:ea typeface="宋体" panose="02010600030101010101" pitchFamily="2" charset="-122"/>
              <a:cs typeface="宋体" panose="02010600030101010101" pitchFamily="2" charset="-122"/>
            </a:endParaRPr>
          </a:p>
          <a:p>
            <a:pPr>
              <a:buNone/>
            </a:pPr>
            <a:r>
              <a:rPr lang="en-US" altLang="zh-CN" sz="1600" dirty="0">
                <a:latin typeface="宋体" panose="02010600030101010101" pitchFamily="2" charset="-122"/>
                <a:ea typeface="宋体" panose="02010600030101010101" pitchFamily="2" charset="-122"/>
                <a:cs typeface="宋体" panose="02010600030101010101" pitchFamily="2" charset="-122"/>
              </a:rPr>
              <a:t>3</a:t>
            </a:r>
            <a:r>
              <a:rPr lang="zh-CN" altLang="en-US" sz="1600" dirty="0">
                <a:latin typeface="宋体" panose="02010600030101010101" pitchFamily="2" charset="-122"/>
                <a:ea typeface="宋体" panose="02010600030101010101" pitchFamily="2" charset="-122"/>
                <a:cs typeface="宋体" panose="02010600030101010101" pitchFamily="2" charset="-122"/>
              </a:rPr>
              <a:t>）</a:t>
            </a:r>
            <a:r>
              <a:rPr lang="zh-CN" altLang="zh-CN" sz="1600" dirty="0">
                <a:latin typeface="宋体" panose="02010600030101010101" pitchFamily="2" charset="-122"/>
                <a:ea typeface="宋体" panose="02010600030101010101" pitchFamily="2" charset="-122"/>
                <a:cs typeface="宋体" panose="02010600030101010101" pitchFamily="2" charset="-122"/>
              </a:rPr>
              <a:t>氧化锆分析仪：利用氧化锆固体电解质在高温下具有传导氧离子的特性测量含氧浓度。</a:t>
            </a:r>
          </a:p>
          <a:p>
            <a:pPr>
              <a:buNone/>
            </a:pPr>
            <a:r>
              <a:rPr lang="en-US" altLang="zh-CN" sz="1600" dirty="0">
                <a:latin typeface="宋体" panose="02010600030101010101" pitchFamily="2" charset="-122"/>
                <a:ea typeface="宋体" panose="02010600030101010101" pitchFamily="2" charset="-122"/>
                <a:cs typeface="宋体" panose="02010600030101010101" pitchFamily="2" charset="-122"/>
              </a:rPr>
              <a:t>4</a:t>
            </a:r>
            <a:r>
              <a:rPr lang="zh-CN" altLang="en-US" sz="1600" dirty="0">
                <a:latin typeface="宋体" panose="02010600030101010101" pitchFamily="2" charset="-122"/>
                <a:ea typeface="宋体" panose="02010600030101010101" pitchFamily="2" charset="-122"/>
                <a:cs typeface="宋体" panose="02010600030101010101" pitchFamily="2" charset="-122"/>
              </a:rPr>
              <a:t>）</a:t>
            </a:r>
            <a:r>
              <a:rPr lang="zh-CN" altLang="zh-CN" sz="1600" dirty="0">
                <a:latin typeface="宋体" panose="02010600030101010101" pitchFamily="2" charset="-122"/>
                <a:ea typeface="宋体" panose="02010600030101010101" pitchFamily="2" charset="-122"/>
                <a:cs typeface="宋体" panose="02010600030101010101" pitchFamily="2" charset="-122"/>
              </a:rPr>
              <a:t>磁力氧化分析仪：基于氧气的体积磁化率大，以及它的磁化率随温度升高而急剧降低的特性测量。</a:t>
            </a:r>
          </a:p>
          <a:p>
            <a:pPr>
              <a:buFont typeface="Wingdings" panose="05000000000000000000" pitchFamily="2" charset="2"/>
              <a:buChar char="u"/>
            </a:pPr>
            <a:endParaRPr lang="zh-CN" altLang="zh-CN" sz="2000" dirty="0">
              <a:ea typeface="宋体" panose="02010600030101010101" pitchFamily="2" charset="-122"/>
            </a:endParaRPr>
          </a:p>
          <a:p>
            <a:pPr>
              <a:buFont typeface="Wingdings" panose="05000000000000000000" pitchFamily="2" charset="2"/>
              <a:buChar char="u"/>
            </a:pPr>
            <a:endParaRPr lang="zh-CN" altLang="zh-CN" sz="2000" dirty="0">
              <a:ea typeface="宋体" panose="02010600030101010101" pitchFamily="2" charset="-122"/>
            </a:endParaRPr>
          </a:p>
        </p:txBody>
      </p:sp>
      <p:sp>
        <p:nvSpPr>
          <p:cNvPr id="120836" name="Rectangle 10"/>
          <p:cNvSpPr/>
          <p:nvPr/>
        </p:nvSpPr>
        <p:spPr>
          <a:xfrm>
            <a:off x="0" y="0"/>
            <a:ext cx="9144000" cy="0"/>
          </a:xfrm>
          <a:prstGeom prst="rect">
            <a:avLst/>
          </a:prstGeom>
          <a:noFill/>
          <a:ln w="9525">
            <a:noFill/>
          </a:ln>
        </p:spPr>
        <p:txBody>
          <a:bodyPr wrap="none" anchor="ctr" anchorCtr="0">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kern="1200">
                <a:solidFill>
                  <a:schemeClr val="tx1"/>
                </a:solidFill>
                <a:latin typeface="Arial" panose="020B0604020202020204" pitchFamily="34" charset="0"/>
                <a:ea typeface="+mn-ea"/>
                <a:cs typeface="+mn-cs"/>
              </a:defRPr>
            </a:lvl2pPr>
            <a:lvl3pPr marL="1143000" indent="-228600" algn="l" rtl="0" eaLnBrk="0" fontAlgn="base" hangingPunct="0">
              <a:spcBef>
                <a:spcPct val="20000"/>
              </a:spcBef>
              <a:spcAft>
                <a:spcPct val="0"/>
              </a:spcAft>
              <a:buClr>
                <a:schemeClr val="tx1"/>
              </a:buClr>
              <a:buChar char="•"/>
              <a:defRPr sz="2400" kern="1200">
                <a:solidFill>
                  <a:schemeClr val="tx1"/>
                </a:solidFill>
                <a:latin typeface="Arial" panose="020B0604020202020204" pitchFamily="34" charset="0"/>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Arial" panose="020B0604020202020204" pitchFamily="34" charset="0"/>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Arial" panose="020B0604020202020204" pitchFamily="34" charset="0"/>
                <a:ea typeface="+mn-ea"/>
                <a:cs typeface="+mn-cs"/>
              </a:defRPr>
            </a:lvl5pPr>
          </a:lstStyle>
          <a:p>
            <a:pPr marL="0" lvl="0" indent="0">
              <a:spcBef>
                <a:spcPct val="0"/>
              </a:spcBef>
              <a:buClrTx/>
              <a:buFontTx/>
              <a:buNone/>
            </a:pPr>
            <a:endParaRPr lang="zh-CN" altLang="en-US" sz="1800" dirty="0">
              <a:latin typeface="Arial" panose="020B0604020202020204" pitchFamily="34" charset="0"/>
              <a:ea typeface="宋体" panose="02010600030101010101" pitchFamily="2" charset="-122"/>
            </a:endParaRPr>
          </a:p>
        </p:txBody>
      </p:sp>
      <p:sp>
        <p:nvSpPr>
          <p:cNvPr id="120837" name="Rectangle 2"/>
          <p:cNvSpPr/>
          <p:nvPr/>
        </p:nvSpPr>
        <p:spPr>
          <a:xfrm>
            <a:off x="0" y="0"/>
            <a:ext cx="9144000" cy="0"/>
          </a:xfrm>
          <a:prstGeom prst="rect">
            <a:avLst/>
          </a:prstGeom>
          <a:noFill/>
          <a:ln w="9525">
            <a:noFill/>
          </a:ln>
        </p:spPr>
        <p:txBody>
          <a:bodyPr wrap="none" anchor="ctr" anchorCtr="0">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kern="1200">
                <a:solidFill>
                  <a:schemeClr val="tx1"/>
                </a:solidFill>
                <a:latin typeface="Arial" panose="020B0604020202020204" pitchFamily="34" charset="0"/>
                <a:ea typeface="+mn-ea"/>
                <a:cs typeface="+mn-cs"/>
              </a:defRPr>
            </a:lvl2pPr>
            <a:lvl3pPr marL="1143000" indent="-228600" algn="l" rtl="0" eaLnBrk="0" fontAlgn="base" hangingPunct="0">
              <a:spcBef>
                <a:spcPct val="20000"/>
              </a:spcBef>
              <a:spcAft>
                <a:spcPct val="0"/>
              </a:spcAft>
              <a:buClr>
                <a:schemeClr val="tx1"/>
              </a:buClr>
              <a:buChar char="•"/>
              <a:defRPr sz="2400" kern="1200">
                <a:solidFill>
                  <a:schemeClr val="tx1"/>
                </a:solidFill>
                <a:latin typeface="Arial" panose="020B0604020202020204" pitchFamily="34" charset="0"/>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Arial" panose="020B0604020202020204" pitchFamily="34" charset="0"/>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Arial" panose="020B0604020202020204" pitchFamily="34" charset="0"/>
                <a:ea typeface="+mn-ea"/>
                <a:cs typeface="+mn-cs"/>
              </a:defRPr>
            </a:lvl5pPr>
          </a:lstStyle>
          <a:p>
            <a:pPr marL="0" lvl="0" indent="0">
              <a:spcBef>
                <a:spcPct val="0"/>
              </a:spcBef>
              <a:buClrTx/>
              <a:buFontTx/>
              <a:buNone/>
            </a:pPr>
            <a:endParaRPr lang="zh-CN" altLang="en-US" sz="1800" dirty="0">
              <a:latin typeface="Arial" panose="020B0604020202020204" pitchFamily="34" charset="0"/>
              <a:ea typeface="宋体" panose="02010600030101010101" pitchFamily="2" charset="-122"/>
            </a:endParaRPr>
          </a:p>
        </p:txBody>
      </p:sp>
      <p:sp>
        <p:nvSpPr>
          <p:cNvPr id="120838" name="Rectangle 2"/>
          <p:cNvSpPr/>
          <p:nvPr/>
        </p:nvSpPr>
        <p:spPr>
          <a:xfrm>
            <a:off x="0" y="0"/>
            <a:ext cx="9144000" cy="0"/>
          </a:xfrm>
          <a:prstGeom prst="rect">
            <a:avLst/>
          </a:prstGeom>
          <a:noFill/>
          <a:ln w="9525">
            <a:noFill/>
          </a:ln>
        </p:spPr>
        <p:txBody>
          <a:bodyPr wrap="none" anchor="ctr" anchorCtr="0">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kern="1200">
                <a:solidFill>
                  <a:schemeClr val="tx1"/>
                </a:solidFill>
                <a:latin typeface="Arial" panose="020B0604020202020204" pitchFamily="34" charset="0"/>
                <a:ea typeface="+mn-ea"/>
                <a:cs typeface="+mn-cs"/>
              </a:defRPr>
            </a:lvl2pPr>
            <a:lvl3pPr marL="1143000" indent="-228600" algn="l" rtl="0" eaLnBrk="0" fontAlgn="base" hangingPunct="0">
              <a:spcBef>
                <a:spcPct val="20000"/>
              </a:spcBef>
              <a:spcAft>
                <a:spcPct val="0"/>
              </a:spcAft>
              <a:buClr>
                <a:schemeClr val="tx1"/>
              </a:buClr>
              <a:buChar char="•"/>
              <a:defRPr sz="2400" kern="1200">
                <a:solidFill>
                  <a:schemeClr val="tx1"/>
                </a:solidFill>
                <a:latin typeface="Arial" panose="020B0604020202020204" pitchFamily="34" charset="0"/>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Arial" panose="020B0604020202020204" pitchFamily="34" charset="0"/>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Arial" panose="020B0604020202020204" pitchFamily="34" charset="0"/>
                <a:ea typeface="+mn-ea"/>
                <a:cs typeface="+mn-cs"/>
              </a:defRPr>
            </a:lvl5pPr>
          </a:lstStyle>
          <a:p>
            <a:pPr marL="0" lvl="0" indent="0">
              <a:spcBef>
                <a:spcPct val="0"/>
              </a:spcBef>
              <a:buClrTx/>
              <a:buFontTx/>
              <a:buNone/>
            </a:pPr>
            <a:endParaRPr lang="zh-CN" altLang="en-US" sz="1800" dirty="0">
              <a:latin typeface="Arial" panose="020B0604020202020204" pitchFamily="34" charset="0"/>
              <a:ea typeface="宋体" panose="02010600030101010101" pitchFamily="2" charset="-122"/>
            </a:endParaRP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p:cNvSpPr>
          <p:nvPr>
            <p:ph type="title"/>
          </p:nvPr>
        </p:nvSpPr>
        <p:spPr/>
        <p:txBody>
          <a:bodyPr vert="horz" wrap="square" lIns="91440" tIns="45720" rIns="91440" bIns="45720" anchor="ctr" anchorCtr="0"/>
          <a:lstStyle/>
          <a:p>
            <a:pPr eaLnBrk="1" hangingPunct="1"/>
            <a:r>
              <a:rPr lang="zh-CN" altLang="en-US" sz="3200" dirty="0">
                <a:latin typeface="Times New Roman" panose="02020603050405020304" pitchFamily="18" charset="0"/>
                <a:ea typeface="宋体" panose="02010600030101010101" pitchFamily="2" charset="-122"/>
              </a:rPr>
              <a:t>第</a:t>
            </a:r>
            <a:r>
              <a:rPr lang="zh-CN" altLang="en-US" sz="3200" dirty="0">
                <a:latin typeface="Times New Roman" panose="02020603050405020304" pitchFamily="18" charset="0"/>
                <a:ea typeface="宋体" panose="02010600030101010101" pitchFamily="2" charset="-122"/>
                <a:sym typeface="+mn-ea"/>
              </a:rPr>
              <a:t>六</a:t>
            </a:r>
            <a:r>
              <a:rPr lang="zh-CN" altLang="en-US" sz="3200" dirty="0">
                <a:latin typeface="Times New Roman" panose="02020603050405020304" pitchFamily="18" charset="0"/>
                <a:ea typeface="宋体" panose="02010600030101010101" pitchFamily="2" charset="-122"/>
              </a:rPr>
              <a:t>章  仪器仪表技术基础知识</a:t>
            </a:r>
          </a:p>
        </p:txBody>
      </p:sp>
      <p:sp>
        <p:nvSpPr>
          <p:cNvPr id="124931" name="Rectangle 3"/>
          <p:cNvSpPr>
            <a:spLocks noGrp="1" noChangeArrowheads="1"/>
          </p:cNvSpPr>
          <p:nvPr>
            <p:ph idx="1"/>
          </p:nvPr>
        </p:nvSpPr>
        <p:spPr/>
        <p:txBody>
          <a:bodyPr vert="horz" wrap="square" lIns="91440" tIns="45720" rIns="91440" bIns="45720" numCol="1" anchor="t" anchorCtr="0" compatLnSpc="1"/>
          <a:lstStyle/>
          <a:p>
            <a:pPr marL="342900" marR="0" lvl="0" indent="-34290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Char char="v"/>
              <a:defRPr/>
            </a:pPr>
            <a:r>
              <a:rPr kumimoji="0" lang="zh-CN" altLang="zh-CN" sz="1600" b="1"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mn-cs"/>
              </a:rPr>
              <a:t>压力检测仪表</a:t>
            </a:r>
          </a:p>
          <a:p>
            <a:pPr marL="342900" marR="0" lvl="0" indent="-34290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Char char="u"/>
              <a:defRPr/>
            </a:pPr>
            <a:r>
              <a:rPr kumimoji="0" lang="zh-CN" altLang="en-US" sz="1600" b="1"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mn-cs"/>
              </a:rPr>
              <a:t>概念</a:t>
            </a:r>
            <a:r>
              <a:rPr kumimoji="0" lang="zh-CN" altLang="zh-CN" sz="1600" b="1"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mn-cs"/>
              </a:rPr>
              <a:t>：</a:t>
            </a:r>
            <a:endParaRPr kumimoji="0" lang="en-US" altLang="zh-CN" sz="1600" b="1"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mn-cs"/>
            </a:endParaRPr>
          </a:p>
          <a:p>
            <a:pPr marL="0" marR="0" lvl="0" indent="-342900" algn="just" defTabSz="914400" rtl="0" eaLnBrk="0" fontAlgn="base" latinLnBrk="0" hangingPunct="0">
              <a:lnSpc>
                <a:spcPct val="100000"/>
              </a:lnSpc>
              <a:spcBef>
                <a:spcPts val="0"/>
              </a:spcBef>
              <a:spcAft>
                <a:spcPct val="0"/>
              </a:spcAft>
              <a:buClr>
                <a:schemeClr val="hlink"/>
              </a:buClr>
              <a:buSzTx/>
              <a:buFont typeface="Wingdings" panose="05000000000000000000" pitchFamily="2" charset="2"/>
              <a:buChar char="ü"/>
              <a:defRPr/>
            </a:pPr>
            <a:r>
              <a:rPr kumimoji="0" lang="zh-CN"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mn-cs"/>
              </a:rPr>
              <a:t>压力测量仪表</a:t>
            </a:r>
            <a:r>
              <a:rPr kumimoji="0" lang="zh-CN" altLang="en-US"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mn-cs"/>
              </a:rPr>
              <a:t>：</a:t>
            </a:r>
            <a:r>
              <a:rPr kumimoji="0" lang="zh-CN"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mn-cs"/>
              </a:rPr>
              <a:t>是用来测量气体或液体压力的工业自动化仪表，又称压力表或压力计。压力测量仪表按工作原理分为液柱式、弹性式、负荷式和电测式等类型。</a:t>
            </a:r>
            <a:endParaRPr kumimoji="0" lang="en-US" altLang="zh-CN" sz="1600" b="1"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mn-cs"/>
            </a:endParaRPr>
          </a:p>
          <a:p>
            <a:pPr marL="342900" marR="0" lvl="0" indent="-34290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Char char="ü"/>
              <a:defRPr/>
            </a:pPr>
            <a:r>
              <a:rPr kumimoji="0" lang="zh-CN" altLang="zh-CN" sz="1600" b="1"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mn-cs"/>
              </a:rPr>
              <a:t>绝对压力：被测介质作用在容器单位面积上的全部压力</a:t>
            </a:r>
            <a:r>
              <a:rPr kumimoji="0" lang="zh-CN" altLang="en-US" sz="1600" b="1"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mn-cs"/>
              </a:rPr>
              <a:t>。</a:t>
            </a:r>
            <a:endParaRPr kumimoji="0" lang="zh-CN"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mn-cs"/>
            </a:endParaRPr>
          </a:p>
          <a:p>
            <a:pPr marL="342900" marR="0" lvl="0" indent="-34290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Char char="ü"/>
              <a:defRPr/>
            </a:pPr>
            <a:r>
              <a:rPr kumimoji="0" lang="zh-CN"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mn-cs"/>
              </a:rPr>
              <a:t>大气压力：地面空气柱所产生的平均压力</a:t>
            </a:r>
            <a:r>
              <a:rPr kumimoji="0" lang="zh-CN" altLang="en-US"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mn-cs"/>
              </a:rPr>
              <a:t>。</a:t>
            </a:r>
            <a:endParaRPr kumimoji="0" lang="en-US"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mn-cs"/>
            </a:endParaRPr>
          </a:p>
          <a:p>
            <a:pPr marL="342900" marR="0" lvl="0" indent="-34290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Char char="ü"/>
              <a:defRPr/>
            </a:pPr>
            <a:r>
              <a:rPr kumimoji="0" lang="zh-CN"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mn-cs"/>
              </a:rPr>
              <a:t>表压力：绝对压力与大气压力</a:t>
            </a:r>
            <a:r>
              <a:rPr kumimoji="0" lang="zh-CN" altLang="en-US"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mn-cs"/>
              </a:rPr>
              <a:t>之</a:t>
            </a:r>
            <a:r>
              <a:rPr kumimoji="0" lang="zh-CN"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mn-cs"/>
              </a:rPr>
              <a:t>差</a:t>
            </a:r>
            <a:r>
              <a:rPr kumimoji="0" lang="zh-CN" altLang="en-US"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mn-cs"/>
              </a:rPr>
              <a:t>。</a:t>
            </a:r>
            <a:endParaRPr kumimoji="0" lang="zh-CN"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mn-cs"/>
            </a:endParaRPr>
          </a:p>
          <a:p>
            <a:pPr marL="0" marR="0" lvl="0" indent="-342900" algn="just" defTabSz="914400" rtl="0" eaLnBrk="0" fontAlgn="base" latinLnBrk="0" hangingPunct="0">
              <a:lnSpc>
                <a:spcPct val="100000"/>
              </a:lnSpc>
              <a:spcBef>
                <a:spcPts val="0"/>
              </a:spcBef>
              <a:spcAft>
                <a:spcPct val="0"/>
              </a:spcAft>
              <a:buClr>
                <a:schemeClr val="hlink"/>
              </a:buClr>
              <a:buSzTx/>
              <a:buFont typeface="Wingdings" panose="05000000000000000000" pitchFamily="2" charset="2"/>
              <a:buChar char="ü"/>
              <a:defRPr/>
            </a:pPr>
            <a:r>
              <a:rPr kumimoji="0" lang="zh-CN"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mn-cs"/>
              </a:rPr>
              <a:t>真空度：如果被测流体的绝对压力低于大气压，则压力表所测得的压力值为真空度</a:t>
            </a:r>
            <a:r>
              <a:rPr kumimoji="0" lang="zh-CN" altLang="en-US"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mn-cs"/>
              </a:rPr>
              <a:t>。</a:t>
            </a:r>
            <a:endParaRPr kumimoji="0" lang="zh-CN"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mn-cs"/>
            </a:endParaRPr>
          </a:p>
          <a:p>
            <a:pPr marL="342900" marR="0" lvl="0" indent="-34290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defRPr/>
            </a:pPr>
            <a:r>
              <a:rPr lang="en-US" altLang="zh-CN" sz="1600" noProof="0" dirty="0">
                <a:ln>
                  <a:noFill/>
                </a:ln>
                <a:effectLst/>
                <a:uLnTx/>
                <a:uFillTx/>
                <a:latin typeface="宋体" panose="02010600030101010101" pitchFamily="2" charset="-122"/>
                <a:ea typeface="宋体" panose="02010600030101010101" pitchFamily="2" charset="-122"/>
                <a:cs typeface="宋体" panose="02010600030101010101" pitchFamily="2" charset="-122"/>
                <a:sym typeface="+mn-ea"/>
              </a:rPr>
              <a:t>1.U</a:t>
            </a:r>
            <a:r>
              <a:rPr lang="zh-CN" altLang="zh-CN" sz="1600" noProof="0" dirty="0">
                <a:ln>
                  <a:noFill/>
                </a:ln>
                <a:effectLst/>
                <a:uLnTx/>
                <a:uFillTx/>
                <a:latin typeface="宋体" panose="02010600030101010101" pitchFamily="2" charset="-122"/>
                <a:ea typeface="宋体" panose="02010600030101010101" pitchFamily="2" charset="-122"/>
                <a:cs typeface="宋体" panose="02010600030101010101" pitchFamily="2" charset="-122"/>
                <a:sym typeface="+mn-ea"/>
              </a:rPr>
              <a:t>形管压力计</a:t>
            </a:r>
            <a:endParaRPr kumimoji="0" lang="zh-CN"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endParaRPr>
          </a:p>
          <a:p>
            <a:pPr marL="0" marR="0" lvl="0" indent="-342900" algn="just" defTabSz="914400" rtl="0" eaLnBrk="0" fontAlgn="base" latinLnBrk="0" hangingPunct="0">
              <a:lnSpc>
                <a:spcPct val="100000"/>
              </a:lnSpc>
              <a:spcBef>
                <a:spcPts val="0"/>
              </a:spcBef>
              <a:spcAft>
                <a:spcPct val="0"/>
              </a:spcAft>
              <a:buClr>
                <a:schemeClr val="hlink"/>
              </a:buClr>
              <a:buSzTx/>
              <a:buFont typeface="Wingdings" panose="05000000000000000000" pitchFamily="2" charset="2"/>
              <a:buNone/>
              <a:defRPr/>
            </a:pPr>
            <a:r>
              <a:rPr lang="en-US" altLang="zh-CN" sz="1600" noProof="0" dirty="0">
                <a:ln>
                  <a:noFill/>
                </a:ln>
                <a:effectLst/>
                <a:uLnTx/>
                <a:uFillTx/>
                <a:latin typeface="宋体" panose="02010600030101010101" pitchFamily="2" charset="-122"/>
                <a:ea typeface="宋体" panose="02010600030101010101" pitchFamily="2" charset="-122"/>
                <a:cs typeface="宋体" panose="02010600030101010101" pitchFamily="2" charset="-122"/>
                <a:sym typeface="+mn-ea"/>
              </a:rPr>
              <a:t> </a:t>
            </a:r>
            <a:r>
              <a:rPr lang="zh-CN" altLang="zh-CN" sz="1600" noProof="0" dirty="0">
                <a:ln>
                  <a:noFill/>
                </a:ln>
                <a:effectLst/>
                <a:uLnTx/>
                <a:uFillTx/>
                <a:latin typeface="宋体" panose="02010600030101010101" pitchFamily="2" charset="-122"/>
                <a:ea typeface="宋体" panose="02010600030101010101" pitchFamily="2" charset="-122"/>
                <a:cs typeface="宋体" panose="02010600030101010101" pitchFamily="2" charset="-122"/>
                <a:sym typeface="+mn-ea"/>
              </a:rPr>
              <a:t>工作原理：利用一根</a:t>
            </a:r>
            <a:r>
              <a:rPr lang="en-US" altLang="zh-CN" sz="1600" noProof="0" dirty="0">
                <a:ln>
                  <a:noFill/>
                </a:ln>
                <a:effectLst/>
                <a:uLnTx/>
                <a:uFillTx/>
                <a:latin typeface="宋体" panose="02010600030101010101" pitchFamily="2" charset="-122"/>
                <a:ea typeface="宋体" panose="02010600030101010101" pitchFamily="2" charset="-122"/>
                <a:cs typeface="宋体" panose="02010600030101010101" pitchFamily="2" charset="-122"/>
                <a:sym typeface="+mn-ea"/>
              </a:rPr>
              <a:t>U</a:t>
            </a:r>
            <a:r>
              <a:rPr lang="zh-CN" altLang="zh-CN" sz="1600" noProof="0" dirty="0">
                <a:ln>
                  <a:noFill/>
                </a:ln>
                <a:effectLst/>
                <a:uLnTx/>
                <a:uFillTx/>
                <a:latin typeface="宋体" panose="02010600030101010101" pitchFamily="2" charset="-122"/>
                <a:ea typeface="宋体" panose="02010600030101010101" pitchFamily="2" charset="-122"/>
                <a:cs typeface="宋体" panose="02010600030101010101" pitchFamily="2" charset="-122"/>
                <a:sym typeface="+mn-ea"/>
              </a:rPr>
              <a:t>型的玻璃管，在</a:t>
            </a:r>
            <a:r>
              <a:rPr lang="en-US" altLang="zh-CN" sz="1600" noProof="0" dirty="0">
                <a:ln>
                  <a:noFill/>
                </a:ln>
                <a:effectLst/>
                <a:uLnTx/>
                <a:uFillTx/>
                <a:latin typeface="宋体" panose="02010600030101010101" pitchFamily="2" charset="-122"/>
                <a:ea typeface="宋体" panose="02010600030101010101" pitchFamily="2" charset="-122"/>
                <a:cs typeface="宋体" panose="02010600030101010101" pitchFamily="2" charset="-122"/>
                <a:sym typeface="+mn-ea"/>
              </a:rPr>
              <a:t>U</a:t>
            </a:r>
            <a:r>
              <a:rPr lang="zh-CN" altLang="zh-CN" sz="1600" noProof="0" dirty="0">
                <a:ln>
                  <a:noFill/>
                </a:ln>
                <a:effectLst/>
                <a:uLnTx/>
                <a:uFillTx/>
                <a:latin typeface="宋体" panose="02010600030101010101" pitchFamily="2" charset="-122"/>
                <a:ea typeface="宋体" panose="02010600030101010101" pitchFamily="2" charset="-122"/>
                <a:cs typeface="宋体" panose="02010600030101010101" pitchFamily="2" charset="-122"/>
                <a:sym typeface="+mn-ea"/>
              </a:rPr>
              <a:t>形管中间装</a:t>
            </a:r>
            <a:r>
              <a:rPr lang="zh-CN" altLang="en-US" sz="1600" noProof="0" dirty="0">
                <a:ln>
                  <a:noFill/>
                </a:ln>
                <a:effectLst/>
                <a:uLnTx/>
                <a:uFillTx/>
                <a:latin typeface="宋体" panose="02010600030101010101" pitchFamily="2" charset="-122"/>
                <a:ea typeface="宋体" panose="02010600030101010101" pitchFamily="2" charset="-122"/>
                <a:cs typeface="宋体" panose="02010600030101010101" pitchFamily="2" charset="-122"/>
                <a:sym typeface="+mn-ea"/>
              </a:rPr>
              <a:t>有</a:t>
            </a:r>
            <a:r>
              <a:rPr lang="zh-CN" altLang="zh-CN" sz="1600" noProof="0" dirty="0">
                <a:ln>
                  <a:noFill/>
                </a:ln>
                <a:effectLst/>
                <a:uLnTx/>
                <a:uFillTx/>
                <a:latin typeface="宋体" panose="02010600030101010101" pitchFamily="2" charset="-122"/>
                <a:ea typeface="宋体" panose="02010600030101010101" pitchFamily="2" charset="-122"/>
                <a:cs typeface="宋体" panose="02010600030101010101" pitchFamily="2" charset="-122"/>
                <a:sym typeface="+mn-ea"/>
              </a:rPr>
              <a:t>刻度标尺，读数的零点在标尺的中央，管内充液体到零点处。</a:t>
            </a:r>
            <a:r>
              <a:rPr lang="en-US" altLang="zh-CN" sz="1600" noProof="0" dirty="0">
                <a:ln>
                  <a:noFill/>
                </a:ln>
                <a:effectLst/>
                <a:uLnTx/>
                <a:uFillTx/>
                <a:latin typeface="宋体" panose="02010600030101010101" pitchFamily="2" charset="-122"/>
                <a:ea typeface="宋体" panose="02010600030101010101" pitchFamily="2" charset="-122"/>
                <a:cs typeface="宋体" panose="02010600030101010101" pitchFamily="2" charset="-122"/>
                <a:sym typeface="+mn-ea"/>
              </a:rPr>
              <a:t>U</a:t>
            </a:r>
            <a:r>
              <a:rPr lang="zh-CN" altLang="zh-CN" sz="1600" noProof="0" dirty="0">
                <a:ln>
                  <a:noFill/>
                </a:ln>
                <a:effectLst/>
                <a:uLnTx/>
                <a:uFillTx/>
                <a:latin typeface="宋体" panose="02010600030101010101" pitchFamily="2" charset="-122"/>
                <a:ea typeface="宋体" panose="02010600030101010101" pitchFamily="2" charset="-122"/>
                <a:cs typeface="宋体" panose="02010600030101010101" pitchFamily="2" charset="-122"/>
                <a:sym typeface="+mn-ea"/>
              </a:rPr>
              <a:t>形管一端通过接头与被测介质相接通，另一端则通大气。当被测介质的压力大于大气压时，与被测介质相接通的一端工作液体液面下降，与大气相接通的一端的工作液体液面上升，一直到两液面差的高度</a:t>
            </a:r>
            <a:r>
              <a:rPr lang="en-US" altLang="zh-CN" sz="1600" noProof="0" dirty="0">
                <a:ln>
                  <a:noFill/>
                </a:ln>
                <a:effectLst/>
                <a:uLnTx/>
                <a:uFillTx/>
                <a:latin typeface="宋体" panose="02010600030101010101" pitchFamily="2" charset="-122"/>
                <a:ea typeface="宋体" panose="02010600030101010101" pitchFamily="2" charset="-122"/>
                <a:cs typeface="宋体" panose="02010600030101010101" pitchFamily="2" charset="-122"/>
                <a:sym typeface="+mn-ea"/>
              </a:rPr>
              <a:t>h</a:t>
            </a:r>
            <a:r>
              <a:rPr lang="zh-CN" altLang="zh-CN" sz="1600" noProof="0" dirty="0">
                <a:ln>
                  <a:noFill/>
                </a:ln>
                <a:effectLst/>
                <a:uLnTx/>
                <a:uFillTx/>
                <a:latin typeface="宋体" panose="02010600030101010101" pitchFamily="2" charset="-122"/>
                <a:ea typeface="宋体" panose="02010600030101010101" pitchFamily="2" charset="-122"/>
                <a:cs typeface="宋体" panose="02010600030101010101" pitchFamily="2" charset="-122"/>
                <a:sym typeface="+mn-ea"/>
              </a:rPr>
              <a:t>产生的压力与被测压力相平衡时为止。</a:t>
            </a:r>
            <a:endParaRPr kumimoji="0" lang="en-US"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endParaRPr>
          </a:p>
          <a:p>
            <a:pPr marL="0" marR="0" lvl="0" indent="-342900" algn="just" defTabSz="914400" rtl="0" eaLnBrk="0" fontAlgn="base" latinLnBrk="0" hangingPunct="0">
              <a:lnSpc>
                <a:spcPct val="100000"/>
              </a:lnSpc>
              <a:spcBef>
                <a:spcPts val="0"/>
              </a:spcBef>
              <a:spcAft>
                <a:spcPct val="0"/>
              </a:spcAft>
              <a:buClr>
                <a:schemeClr val="hlink"/>
              </a:buClr>
              <a:buSzTx/>
              <a:buFont typeface="Wingdings" panose="05000000000000000000" pitchFamily="2" charset="2"/>
              <a:buNone/>
              <a:defRPr/>
            </a:pPr>
            <a:r>
              <a:rPr lang="en-US" altLang="zh-CN" sz="1600" noProof="0" dirty="0">
                <a:ln>
                  <a:noFill/>
                </a:ln>
                <a:effectLst/>
                <a:uLnTx/>
                <a:uFillTx/>
                <a:latin typeface="宋体" panose="02010600030101010101" pitchFamily="2" charset="-122"/>
                <a:ea typeface="宋体" panose="02010600030101010101" pitchFamily="2" charset="-122"/>
                <a:cs typeface="宋体" panose="02010600030101010101" pitchFamily="2" charset="-122"/>
                <a:sym typeface="+mn-ea"/>
              </a:rPr>
              <a:t> U</a:t>
            </a:r>
            <a:r>
              <a:rPr lang="zh-CN" altLang="zh-CN" sz="1600" noProof="0" dirty="0">
                <a:ln>
                  <a:noFill/>
                </a:ln>
                <a:effectLst/>
                <a:uLnTx/>
                <a:uFillTx/>
                <a:latin typeface="宋体" panose="02010600030101010101" pitchFamily="2" charset="-122"/>
                <a:ea typeface="宋体" panose="02010600030101010101" pitchFamily="2" charset="-122"/>
                <a:cs typeface="宋体" panose="02010600030101010101" pitchFamily="2" charset="-122"/>
                <a:sym typeface="+mn-ea"/>
              </a:rPr>
              <a:t>形管压力计的测量范围一般为</a:t>
            </a:r>
            <a:r>
              <a:rPr lang="en-US" altLang="zh-CN" sz="1600" noProof="0" dirty="0">
                <a:ln>
                  <a:noFill/>
                </a:ln>
                <a:effectLst/>
                <a:uLnTx/>
                <a:uFillTx/>
                <a:latin typeface="宋体" panose="02010600030101010101" pitchFamily="2" charset="-122"/>
                <a:ea typeface="宋体" panose="02010600030101010101" pitchFamily="2" charset="-122"/>
                <a:cs typeface="宋体" panose="02010600030101010101" pitchFamily="2" charset="-122"/>
                <a:sym typeface="+mn-ea"/>
              </a:rPr>
              <a:t>0</a:t>
            </a:r>
            <a:r>
              <a:rPr lang="zh-CN" altLang="zh-CN" sz="1600" noProof="0" dirty="0">
                <a:ln>
                  <a:noFill/>
                </a:ln>
                <a:effectLst/>
                <a:uLnTx/>
                <a:uFillTx/>
                <a:latin typeface="宋体" panose="02010600030101010101" pitchFamily="2" charset="-122"/>
                <a:ea typeface="宋体" panose="02010600030101010101" pitchFamily="2" charset="-122"/>
                <a:cs typeface="宋体" panose="02010600030101010101" pitchFamily="2" charset="-122"/>
                <a:sym typeface="+mn-ea"/>
              </a:rPr>
              <a:t>～</a:t>
            </a:r>
            <a:r>
              <a:rPr lang="en-US" altLang="zh-CN" sz="1600" noProof="0" dirty="0">
                <a:ln>
                  <a:noFill/>
                </a:ln>
                <a:effectLst/>
                <a:uLnTx/>
                <a:uFillTx/>
                <a:latin typeface="宋体" panose="02010600030101010101" pitchFamily="2" charset="-122"/>
                <a:ea typeface="宋体" panose="02010600030101010101" pitchFamily="2" charset="-122"/>
                <a:cs typeface="宋体" panose="02010600030101010101" pitchFamily="2" charset="-122"/>
                <a:sym typeface="+mn-ea"/>
              </a:rPr>
              <a:t>±800</a:t>
            </a:r>
            <a:r>
              <a:rPr lang="zh-CN" altLang="zh-CN" sz="1600" noProof="0" dirty="0">
                <a:ln>
                  <a:noFill/>
                </a:ln>
                <a:effectLst/>
                <a:uLnTx/>
                <a:uFillTx/>
                <a:latin typeface="宋体" panose="02010600030101010101" pitchFamily="2" charset="-122"/>
                <a:ea typeface="宋体" panose="02010600030101010101" pitchFamily="2" charset="-122"/>
                <a:cs typeface="宋体" panose="02010600030101010101" pitchFamily="2" charset="-122"/>
                <a:sym typeface="+mn-ea"/>
              </a:rPr>
              <a:t>毫米水柱或毫米汞柱，精度为</a:t>
            </a:r>
            <a:r>
              <a:rPr lang="en-US" altLang="zh-CN" sz="1600" noProof="0" dirty="0">
                <a:ln>
                  <a:noFill/>
                </a:ln>
                <a:effectLst/>
                <a:uLnTx/>
                <a:uFillTx/>
                <a:latin typeface="宋体" panose="02010600030101010101" pitchFamily="2" charset="-122"/>
                <a:ea typeface="宋体" panose="02010600030101010101" pitchFamily="2" charset="-122"/>
                <a:cs typeface="宋体" panose="02010600030101010101" pitchFamily="2" charset="-122"/>
                <a:sym typeface="+mn-ea"/>
              </a:rPr>
              <a:t>1</a:t>
            </a:r>
            <a:r>
              <a:rPr lang="zh-CN" altLang="zh-CN" sz="1600" noProof="0" dirty="0">
                <a:ln>
                  <a:noFill/>
                </a:ln>
                <a:effectLst/>
                <a:uLnTx/>
                <a:uFillTx/>
                <a:latin typeface="宋体" panose="02010600030101010101" pitchFamily="2" charset="-122"/>
                <a:ea typeface="宋体" panose="02010600030101010101" pitchFamily="2" charset="-122"/>
                <a:cs typeface="宋体" panose="02010600030101010101" pitchFamily="2" charset="-122"/>
                <a:sym typeface="+mn-ea"/>
              </a:rPr>
              <a:t>级，可测表压、真空度、差压以及作校验流量计的标准差压计。其特点是零位刻度在刻度板中间，使用前无须调零，液柱高度须两次读数。</a:t>
            </a:r>
            <a:endParaRPr kumimoji="0" lang="zh-CN"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endParaRPr>
          </a:p>
          <a:p>
            <a:pPr marL="0" marR="0" lvl="0" indent="-342900" algn="just" defTabSz="914400" rtl="0" eaLnBrk="0" fontAlgn="base" latinLnBrk="0" hangingPunct="0">
              <a:lnSpc>
                <a:spcPct val="100000"/>
              </a:lnSpc>
              <a:spcBef>
                <a:spcPts val="0"/>
              </a:spcBef>
              <a:spcAft>
                <a:spcPct val="0"/>
              </a:spcAft>
              <a:buClr>
                <a:schemeClr val="hlink"/>
              </a:buClr>
              <a:buSzTx/>
              <a:buFont typeface="Wingdings" panose="05000000000000000000" pitchFamily="2" charset="2"/>
              <a:buChar char="u"/>
              <a:defRPr/>
            </a:pPr>
            <a:endParaRPr kumimoji="0" lang="zh-CN"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endParaRPr>
          </a:p>
        </p:txBody>
      </p:sp>
      <p:sp>
        <p:nvSpPr>
          <p:cNvPr id="121860" name="Rectangle 10"/>
          <p:cNvSpPr/>
          <p:nvPr/>
        </p:nvSpPr>
        <p:spPr>
          <a:xfrm>
            <a:off x="0" y="0"/>
            <a:ext cx="9144000" cy="0"/>
          </a:xfrm>
          <a:prstGeom prst="rect">
            <a:avLst/>
          </a:prstGeom>
          <a:noFill/>
          <a:ln w="9525">
            <a:noFill/>
          </a:ln>
        </p:spPr>
        <p:txBody>
          <a:bodyPr wrap="none" anchor="ctr" anchorCtr="0">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kern="1200">
                <a:solidFill>
                  <a:schemeClr val="tx1"/>
                </a:solidFill>
                <a:latin typeface="Arial" panose="020B0604020202020204" pitchFamily="34" charset="0"/>
                <a:ea typeface="+mn-ea"/>
                <a:cs typeface="+mn-cs"/>
              </a:defRPr>
            </a:lvl2pPr>
            <a:lvl3pPr marL="1143000" indent="-228600" algn="l" rtl="0" eaLnBrk="0" fontAlgn="base" hangingPunct="0">
              <a:spcBef>
                <a:spcPct val="20000"/>
              </a:spcBef>
              <a:spcAft>
                <a:spcPct val="0"/>
              </a:spcAft>
              <a:buClr>
                <a:schemeClr val="tx1"/>
              </a:buClr>
              <a:buChar char="•"/>
              <a:defRPr sz="2400" kern="1200">
                <a:solidFill>
                  <a:schemeClr val="tx1"/>
                </a:solidFill>
                <a:latin typeface="Arial" panose="020B0604020202020204" pitchFamily="34" charset="0"/>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Arial" panose="020B0604020202020204" pitchFamily="34" charset="0"/>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Arial" panose="020B0604020202020204" pitchFamily="34" charset="0"/>
                <a:ea typeface="+mn-ea"/>
                <a:cs typeface="+mn-cs"/>
              </a:defRPr>
            </a:lvl5pPr>
          </a:lstStyle>
          <a:p>
            <a:pPr marL="0" lvl="0" indent="0">
              <a:spcBef>
                <a:spcPct val="0"/>
              </a:spcBef>
              <a:buClrTx/>
              <a:buFontTx/>
              <a:buNone/>
            </a:pPr>
            <a:endParaRPr lang="zh-CN" altLang="en-US" sz="1800" dirty="0">
              <a:latin typeface="Arial" panose="020B0604020202020204" pitchFamily="34" charset="0"/>
              <a:ea typeface="宋体" panose="02010600030101010101" pitchFamily="2" charset="-122"/>
            </a:endParaRPr>
          </a:p>
        </p:txBody>
      </p:sp>
      <p:sp>
        <p:nvSpPr>
          <p:cNvPr id="121861" name="Rectangle 2"/>
          <p:cNvSpPr/>
          <p:nvPr/>
        </p:nvSpPr>
        <p:spPr>
          <a:xfrm>
            <a:off x="0" y="0"/>
            <a:ext cx="9144000" cy="0"/>
          </a:xfrm>
          <a:prstGeom prst="rect">
            <a:avLst/>
          </a:prstGeom>
          <a:noFill/>
          <a:ln w="9525">
            <a:noFill/>
          </a:ln>
        </p:spPr>
        <p:txBody>
          <a:bodyPr wrap="none" anchor="ctr" anchorCtr="0">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kern="1200">
                <a:solidFill>
                  <a:schemeClr val="tx1"/>
                </a:solidFill>
                <a:latin typeface="Arial" panose="020B0604020202020204" pitchFamily="34" charset="0"/>
                <a:ea typeface="+mn-ea"/>
                <a:cs typeface="+mn-cs"/>
              </a:defRPr>
            </a:lvl2pPr>
            <a:lvl3pPr marL="1143000" indent="-228600" algn="l" rtl="0" eaLnBrk="0" fontAlgn="base" hangingPunct="0">
              <a:spcBef>
                <a:spcPct val="20000"/>
              </a:spcBef>
              <a:spcAft>
                <a:spcPct val="0"/>
              </a:spcAft>
              <a:buClr>
                <a:schemeClr val="tx1"/>
              </a:buClr>
              <a:buChar char="•"/>
              <a:defRPr sz="2400" kern="1200">
                <a:solidFill>
                  <a:schemeClr val="tx1"/>
                </a:solidFill>
                <a:latin typeface="Arial" panose="020B0604020202020204" pitchFamily="34" charset="0"/>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Arial" panose="020B0604020202020204" pitchFamily="34" charset="0"/>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Arial" panose="020B0604020202020204" pitchFamily="34" charset="0"/>
                <a:ea typeface="+mn-ea"/>
                <a:cs typeface="+mn-cs"/>
              </a:defRPr>
            </a:lvl5pPr>
          </a:lstStyle>
          <a:p>
            <a:pPr marL="0" lvl="0" indent="0">
              <a:spcBef>
                <a:spcPct val="0"/>
              </a:spcBef>
              <a:buClrTx/>
              <a:buFontTx/>
              <a:buNone/>
            </a:pPr>
            <a:endParaRPr lang="zh-CN" altLang="en-US" sz="1800" dirty="0">
              <a:latin typeface="Arial" panose="020B0604020202020204" pitchFamily="34" charset="0"/>
              <a:ea typeface="宋体" panose="02010600030101010101" pitchFamily="2" charset="-122"/>
            </a:endParaRPr>
          </a:p>
        </p:txBody>
      </p:sp>
      <p:sp>
        <p:nvSpPr>
          <p:cNvPr id="121862" name="Rectangle 2"/>
          <p:cNvSpPr/>
          <p:nvPr/>
        </p:nvSpPr>
        <p:spPr>
          <a:xfrm>
            <a:off x="0" y="0"/>
            <a:ext cx="9144000" cy="0"/>
          </a:xfrm>
          <a:prstGeom prst="rect">
            <a:avLst/>
          </a:prstGeom>
          <a:noFill/>
          <a:ln w="9525">
            <a:noFill/>
          </a:ln>
        </p:spPr>
        <p:txBody>
          <a:bodyPr wrap="none" anchor="ctr" anchorCtr="0">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kern="1200">
                <a:solidFill>
                  <a:schemeClr val="tx1"/>
                </a:solidFill>
                <a:latin typeface="Arial" panose="020B0604020202020204" pitchFamily="34" charset="0"/>
                <a:ea typeface="+mn-ea"/>
                <a:cs typeface="+mn-cs"/>
              </a:defRPr>
            </a:lvl2pPr>
            <a:lvl3pPr marL="1143000" indent="-228600" algn="l" rtl="0" eaLnBrk="0" fontAlgn="base" hangingPunct="0">
              <a:spcBef>
                <a:spcPct val="20000"/>
              </a:spcBef>
              <a:spcAft>
                <a:spcPct val="0"/>
              </a:spcAft>
              <a:buClr>
                <a:schemeClr val="tx1"/>
              </a:buClr>
              <a:buChar char="•"/>
              <a:defRPr sz="2400" kern="1200">
                <a:solidFill>
                  <a:schemeClr val="tx1"/>
                </a:solidFill>
                <a:latin typeface="Arial" panose="020B0604020202020204" pitchFamily="34" charset="0"/>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Arial" panose="020B0604020202020204" pitchFamily="34" charset="0"/>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Arial" panose="020B0604020202020204" pitchFamily="34" charset="0"/>
                <a:ea typeface="+mn-ea"/>
                <a:cs typeface="+mn-cs"/>
              </a:defRPr>
            </a:lvl5pPr>
          </a:lstStyle>
          <a:p>
            <a:pPr marL="0" lvl="0" indent="0">
              <a:spcBef>
                <a:spcPct val="0"/>
              </a:spcBef>
              <a:buClrTx/>
              <a:buFontTx/>
              <a:buNone/>
            </a:pPr>
            <a:endParaRPr lang="zh-CN" altLang="en-US" sz="1800" dirty="0">
              <a:latin typeface="Arial" panose="020B0604020202020204" pitchFamily="34" charset="0"/>
              <a:ea typeface="宋体" panose="02010600030101010101" pitchFamily="2" charset="-122"/>
            </a:endParaRP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p:cNvSpPr>
          <p:nvPr>
            <p:ph type="title"/>
          </p:nvPr>
        </p:nvSpPr>
        <p:spPr/>
        <p:txBody>
          <a:bodyPr vert="horz" wrap="square" lIns="91440" tIns="45720" rIns="91440" bIns="45720" anchor="ctr" anchorCtr="0"/>
          <a:lstStyle/>
          <a:p>
            <a:pPr eaLnBrk="1" hangingPunct="1"/>
            <a:r>
              <a:rPr lang="zh-CN" altLang="en-US" sz="3200" dirty="0">
                <a:latin typeface="Times New Roman" panose="02020603050405020304" pitchFamily="18" charset="0"/>
                <a:ea typeface="宋体" panose="02010600030101010101" pitchFamily="2" charset="-122"/>
              </a:rPr>
              <a:t>第</a:t>
            </a:r>
            <a:r>
              <a:rPr lang="zh-CN" altLang="en-US" sz="3200" dirty="0">
                <a:latin typeface="Times New Roman" panose="02020603050405020304" pitchFamily="18" charset="0"/>
                <a:ea typeface="宋体" panose="02010600030101010101" pitchFamily="2" charset="-122"/>
                <a:sym typeface="+mn-ea"/>
              </a:rPr>
              <a:t>六</a:t>
            </a:r>
            <a:r>
              <a:rPr lang="zh-CN" altLang="en-US" sz="3200" dirty="0">
                <a:latin typeface="Times New Roman" panose="02020603050405020304" pitchFamily="18" charset="0"/>
                <a:ea typeface="宋体" panose="02010600030101010101" pitchFamily="2" charset="-122"/>
              </a:rPr>
              <a:t>章  仪器仪表技术基础知识</a:t>
            </a:r>
          </a:p>
        </p:txBody>
      </p:sp>
      <p:sp>
        <p:nvSpPr>
          <p:cNvPr id="126979" name="Rectangle 3"/>
          <p:cNvSpPr>
            <a:spLocks noGrp="1" noChangeArrowheads="1"/>
          </p:cNvSpPr>
          <p:nvPr>
            <p:ph idx="1"/>
          </p:nvPr>
        </p:nvSpPr>
        <p:spPr/>
        <p:txBody>
          <a:bodyPr vert="horz" wrap="square" lIns="91440" tIns="45720" rIns="91440" bIns="45720" numCol="1" anchor="t" anchorCtr="0" compatLnSpc="1"/>
          <a:lstStyle/>
          <a:p>
            <a:pPr marL="342900" marR="0" lvl="0" indent="-34290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defRPr/>
            </a:pPr>
            <a:r>
              <a:rPr kumimoji="0" lang="en-US"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2.</a:t>
            </a:r>
            <a:r>
              <a:rPr kumimoji="0" lang="zh-CN"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波纹管压力计</a:t>
            </a:r>
          </a:p>
          <a:p>
            <a:pPr marL="0" marR="0" lvl="0" indent="-342900" algn="just" defTabSz="914400" rtl="0" eaLnBrk="0" fontAlgn="base" latinLnBrk="0" hangingPunct="0">
              <a:lnSpc>
                <a:spcPct val="100000"/>
              </a:lnSpc>
              <a:spcBef>
                <a:spcPts val="0"/>
              </a:spcBef>
              <a:spcAft>
                <a:spcPct val="0"/>
              </a:spcAft>
              <a:buClr>
                <a:schemeClr val="hlink"/>
              </a:buClr>
              <a:buSzTx/>
              <a:buFont typeface="Wingdings" panose="05000000000000000000" pitchFamily="2" charset="2"/>
              <a:buNone/>
              <a:defRPr/>
            </a:pPr>
            <a:r>
              <a:rPr kumimoji="0" lang="en-US"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  </a:t>
            </a:r>
            <a:r>
              <a:rPr kumimoji="0" lang="zh-CN"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用波纹管作为感受压力的敏感元件的压力计叫做波纹管压力计。</a:t>
            </a:r>
          </a:p>
          <a:p>
            <a:pPr marL="0" marR="0" lvl="0" indent="-342900" algn="just" defTabSz="914400" rtl="0" eaLnBrk="0" fontAlgn="base" latinLnBrk="0" hangingPunct="0">
              <a:lnSpc>
                <a:spcPct val="100000"/>
              </a:lnSpc>
              <a:spcBef>
                <a:spcPts val="0"/>
              </a:spcBef>
              <a:spcAft>
                <a:spcPct val="0"/>
              </a:spcAft>
              <a:buClr>
                <a:schemeClr val="hlink"/>
              </a:buClr>
              <a:buSzTx/>
              <a:buFont typeface="Wingdings" panose="05000000000000000000" pitchFamily="2" charset="2"/>
              <a:buNone/>
              <a:defRPr/>
            </a:pPr>
            <a:r>
              <a:rPr kumimoji="0" lang="zh-CN"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波纹管又称皱纹箱，它是一种表面上有许多同心环状波形皱纹的薄壁圆管。波纹管可以分成单层的和多层的。在总的厚度相同的条件下，多层波纹管的内部应力小，能承受更高的压力，耐久性也有所增加。由于各层间的摩擦，使多层波纹管的滞后误差加大。在压力或轴向力的作用下，波纹管将伸长或缩短，由于它在轴向容易变形，所以灵敏度较高。</a:t>
            </a:r>
            <a:endParaRPr kumimoji="0" lang="en-US"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endParaRPr>
          </a:p>
          <a:p>
            <a:pPr marL="342900" marR="0" lvl="0" indent="-34290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defRPr/>
            </a:pPr>
            <a:r>
              <a:rPr kumimoji="0" lang="en-US"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3.</a:t>
            </a:r>
            <a:r>
              <a:rPr kumimoji="0" lang="zh-CN"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霍尔式压力计</a:t>
            </a:r>
          </a:p>
          <a:p>
            <a:pPr marL="0" marR="0" lvl="0" indent="-342900" algn="just" defTabSz="914400" rtl="0" eaLnBrk="0" fontAlgn="base" latinLnBrk="0" hangingPunct="0">
              <a:lnSpc>
                <a:spcPct val="100000"/>
              </a:lnSpc>
              <a:spcBef>
                <a:spcPts val="0"/>
              </a:spcBef>
              <a:spcAft>
                <a:spcPct val="0"/>
              </a:spcAft>
              <a:buClr>
                <a:schemeClr val="hlink"/>
              </a:buClr>
              <a:buSzTx/>
              <a:buFont typeface="Wingdings" panose="05000000000000000000" pitchFamily="2" charset="2"/>
              <a:buNone/>
              <a:defRPr/>
            </a:pPr>
            <a:r>
              <a:rPr kumimoji="0" lang="en-US"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  </a:t>
            </a:r>
            <a:r>
              <a:rPr kumimoji="0" lang="zh-CN"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霍尔式压力计是利用霍尔效应制成的压力测量仪器。当被测压力引入后，弹簧管自由端产生位移，从而带动霍尔片移动，改变了施加在霍尔片上的磁感应强度，依据霍尔效应进而转换成霍尔电势的变化，达到了压力一位移一霍尔电势的转换。</a:t>
            </a:r>
          </a:p>
          <a:p>
            <a:pPr marL="342900" marR="0" lvl="0" indent="-34290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Char char="u"/>
              <a:defRPr/>
            </a:pPr>
            <a:endParaRPr kumimoji="0" lang="zh-CN" altLang="zh-CN" sz="2000" b="0" i="0" u="none" strike="noStrike" kern="1200" cap="none" spc="0" normalizeH="0" baseline="0" noProof="0" dirty="0">
              <a:ln>
                <a:noFill/>
              </a:ln>
              <a:solidFill>
                <a:schemeClr val="tx1"/>
              </a:solidFill>
              <a:effectLst/>
              <a:uLnTx/>
              <a:uFillTx/>
              <a:latin typeface="+mn-lt"/>
              <a:ea typeface="宋体" panose="02010600030101010101" pitchFamily="2" charset="-122"/>
              <a:cs typeface="+mn-cs"/>
            </a:endParaRPr>
          </a:p>
          <a:p>
            <a:pPr marL="342900" marR="0" lvl="0" indent="-34290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Char char="u"/>
              <a:defRPr/>
            </a:pPr>
            <a:endParaRPr kumimoji="0" lang="zh-CN" altLang="zh-CN" sz="2000" b="0" i="0" u="none" strike="noStrike" kern="1200" cap="none" spc="0" normalizeH="0" baseline="0" noProof="0" dirty="0">
              <a:ln>
                <a:noFill/>
              </a:ln>
              <a:solidFill>
                <a:schemeClr val="tx1"/>
              </a:solidFill>
              <a:effectLst/>
              <a:uLnTx/>
              <a:uFillTx/>
              <a:latin typeface="+mn-lt"/>
              <a:ea typeface="宋体" panose="02010600030101010101" pitchFamily="2" charset="-122"/>
              <a:cs typeface="+mn-cs"/>
            </a:endParaRPr>
          </a:p>
        </p:txBody>
      </p:sp>
      <p:sp>
        <p:nvSpPr>
          <p:cNvPr id="123908" name="Rectangle 10"/>
          <p:cNvSpPr/>
          <p:nvPr/>
        </p:nvSpPr>
        <p:spPr>
          <a:xfrm>
            <a:off x="0" y="0"/>
            <a:ext cx="9144000" cy="0"/>
          </a:xfrm>
          <a:prstGeom prst="rect">
            <a:avLst/>
          </a:prstGeom>
          <a:noFill/>
          <a:ln w="9525">
            <a:noFill/>
          </a:ln>
        </p:spPr>
        <p:txBody>
          <a:bodyPr wrap="none" anchor="ctr" anchorCtr="0">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kern="1200">
                <a:solidFill>
                  <a:schemeClr val="tx1"/>
                </a:solidFill>
                <a:latin typeface="Arial" panose="020B0604020202020204" pitchFamily="34" charset="0"/>
                <a:ea typeface="+mn-ea"/>
                <a:cs typeface="+mn-cs"/>
              </a:defRPr>
            </a:lvl2pPr>
            <a:lvl3pPr marL="1143000" indent="-228600" algn="l" rtl="0" eaLnBrk="0" fontAlgn="base" hangingPunct="0">
              <a:spcBef>
                <a:spcPct val="20000"/>
              </a:spcBef>
              <a:spcAft>
                <a:spcPct val="0"/>
              </a:spcAft>
              <a:buClr>
                <a:schemeClr val="tx1"/>
              </a:buClr>
              <a:buChar char="•"/>
              <a:defRPr sz="2400" kern="1200">
                <a:solidFill>
                  <a:schemeClr val="tx1"/>
                </a:solidFill>
                <a:latin typeface="Arial" panose="020B0604020202020204" pitchFamily="34" charset="0"/>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Arial" panose="020B0604020202020204" pitchFamily="34" charset="0"/>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Arial" panose="020B0604020202020204" pitchFamily="34" charset="0"/>
                <a:ea typeface="+mn-ea"/>
                <a:cs typeface="+mn-cs"/>
              </a:defRPr>
            </a:lvl5pPr>
          </a:lstStyle>
          <a:p>
            <a:pPr marL="0" lvl="0" indent="0">
              <a:spcBef>
                <a:spcPct val="0"/>
              </a:spcBef>
              <a:buClrTx/>
              <a:buFontTx/>
              <a:buNone/>
            </a:pPr>
            <a:endParaRPr lang="zh-CN" altLang="en-US" sz="1800" dirty="0">
              <a:latin typeface="Arial" panose="020B0604020202020204" pitchFamily="34" charset="0"/>
              <a:ea typeface="宋体" panose="02010600030101010101" pitchFamily="2" charset="-122"/>
            </a:endParaRPr>
          </a:p>
        </p:txBody>
      </p:sp>
      <p:sp>
        <p:nvSpPr>
          <p:cNvPr id="123909" name="Rectangle 2"/>
          <p:cNvSpPr/>
          <p:nvPr/>
        </p:nvSpPr>
        <p:spPr>
          <a:xfrm>
            <a:off x="0" y="0"/>
            <a:ext cx="9144000" cy="0"/>
          </a:xfrm>
          <a:prstGeom prst="rect">
            <a:avLst/>
          </a:prstGeom>
          <a:noFill/>
          <a:ln w="9525">
            <a:noFill/>
          </a:ln>
        </p:spPr>
        <p:txBody>
          <a:bodyPr wrap="none" anchor="ctr" anchorCtr="0">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kern="1200">
                <a:solidFill>
                  <a:schemeClr val="tx1"/>
                </a:solidFill>
                <a:latin typeface="Arial" panose="020B0604020202020204" pitchFamily="34" charset="0"/>
                <a:ea typeface="+mn-ea"/>
                <a:cs typeface="+mn-cs"/>
              </a:defRPr>
            </a:lvl2pPr>
            <a:lvl3pPr marL="1143000" indent="-228600" algn="l" rtl="0" eaLnBrk="0" fontAlgn="base" hangingPunct="0">
              <a:spcBef>
                <a:spcPct val="20000"/>
              </a:spcBef>
              <a:spcAft>
                <a:spcPct val="0"/>
              </a:spcAft>
              <a:buClr>
                <a:schemeClr val="tx1"/>
              </a:buClr>
              <a:buChar char="•"/>
              <a:defRPr sz="2400" kern="1200">
                <a:solidFill>
                  <a:schemeClr val="tx1"/>
                </a:solidFill>
                <a:latin typeface="Arial" panose="020B0604020202020204" pitchFamily="34" charset="0"/>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Arial" panose="020B0604020202020204" pitchFamily="34" charset="0"/>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Arial" panose="020B0604020202020204" pitchFamily="34" charset="0"/>
                <a:ea typeface="+mn-ea"/>
                <a:cs typeface="+mn-cs"/>
              </a:defRPr>
            </a:lvl5pPr>
          </a:lstStyle>
          <a:p>
            <a:pPr marL="0" lvl="0" indent="0">
              <a:spcBef>
                <a:spcPct val="0"/>
              </a:spcBef>
              <a:buClrTx/>
              <a:buFontTx/>
              <a:buNone/>
            </a:pPr>
            <a:endParaRPr lang="zh-CN" altLang="en-US" sz="1800" dirty="0">
              <a:latin typeface="Arial" panose="020B0604020202020204" pitchFamily="34" charset="0"/>
              <a:ea typeface="宋体" panose="02010600030101010101" pitchFamily="2" charset="-122"/>
            </a:endParaRPr>
          </a:p>
        </p:txBody>
      </p:sp>
      <p:sp>
        <p:nvSpPr>
          <p:cNvPr id="123910" name="Rectangle 2"/>
          <p:cNvSpPr/>
          <p:nvPr/>
        </p:nvSpPr>
        <p:spPr>
          <a:xfrm>
            <a:off x="0" y="0"/>
            <a:ext cx="9144000" cy="0"/>
          </a:xfrm>
          <a:prstGeom prst="rect">
            <a:avLst/>
          </a:prstGeom>
          <a:noFill/>
          <a:ln w="9525">
            <a:noFill/>
          </a:ln>
        </p:spPr>
        <p:txBody>
          <a:bodyPr wrap="none" anchor="ctr" anchorCtr="0">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kern="1200">
                <a:solidFill>
                  <a:schemeClr val="tx1"/>
                </a:solidFill>
                <a:latin typeface="Arial" panose="020B0604020202020204" pitchFamily="34" charset="0"/>
                <a:ea typeface="+mn-ea"/>
                <a:cs typeface="+mn-cs"/>
              </a:defRPr>
            </a:lvl2pPr>
            <a:lvl3pPr marL="1143000" indent="-228600" algn="l" rtl="0" eaLnBrk="0" fontAlgn="base" hangingPunct="0">
              <a:spcBef>
                <a:spcPct val="20000"/>
              </a:spcBef>
              <a:spcAft>
                <a:spcPct val="0"/>
              </a:spcAft>
              <a:buClr>
                <a:schemeClr val="tx1"/>
              </a:buClr>
              <a:buChar char="•"/>
              <a:defRPr sz="2400" kern="1200">
                <a:solidFill>
                  <a:schemeClr val="tx1"/>
                </a:solidFill>
                <a:latin typeface="Arial" panose="020B0604020202020204" pitchFamily="34" charset="0"/>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Arial" panose="020B0604020202020204" pitchFamily="34" charset="0"/>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Arial" panose="020B0604020202020204" pitchFamily="34" charset="0"/>
                <a:ea typeface="+mn-ea"/>
                <a:cs typeface="+mn-cs"/>
              </a:defRPr>
            </a:lvl5pPr>
          </a:lstStyle>
          <a:p>
            <a:pPr marL="0" lvl="0" indent="0">
              <a:spcBef>
                <a:spcPct val="0"/>
              </a:spcBef>
              <a:buClrTx/>
              <a:buFontTx/>
              <a:buNone/>
            </a:pPr>
            <a:endParaRPr lang="zh-CN" altLang="en-US" sz="1800" dirty="0">
              <a:latin typeface="Arial" panose="020B0604020202020204" pitchFamily="34" charset="0"/>
              <a:ea typeface="宋体" panose="02010600030101010101" pitchFamily="2" charset="-122"/>
            </a:endParaRP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Grp="1"/>
          </p:cNvSpPr>
          <p:nvPr>
            <p:ph type="title"/>
          </p:nvPr>
        </p:nvSpPr>
        <p:spPr/>
        <p:txBody>
          <a:bodyPr vert="horz" wrap="square" lIns="91440" tIns="45720" rIns="91440" bIns="45720" anchor="ctr" anchorCtr="0"/>
          <a:lstStyle/>
          <a:p>
            <a:pPr eaLnBrk="1" hangingPunct="1"/>
            <a:r>
              <a:rPr lang="zh-CN" altLang="en-US" sz="3200" dirty="0">
                <a:latin typeface="Times New Roman" panose="02020603050405020304" pitchFamily="18" charset="0"/>
                <a:ea typeface="宋体" panose="02010600030101010101" pitchFamily="2" charset="-122"/>
              </a:rPr>
              <a:t>第</a:t>
            </a:r>
            <a:r>
              <a:rPr lang="zh-CN" altLang="en-US" sz="3200" dirty="0">
                <a:latin typeface="Times New Roman" panose="02020603050405020304" pitchFamily="18" charset="0"/>
                <a:ea typeface="宋体" panose="02010600030101010101" pitchFamily="2" charset="-122"/>
                <a:sym typeface="+mn-ea"/>
              </a:rPr>
              <a:t>六</a:t>
            </a:r>
            <a:r>
              <a:rPr lang="zh-CN" altLang="en-US" sz="3200" dirty="0">
                <a:latin typeface="Times New Roman" panose="02020603050405020304" pitchFamily="18" charset="0"/>
                <a:ea typeface="宋体" panose="02010600030101010101" pitchFamily="2" charset="-122"/>
              </a:rPr>
              <a:t>章  仪器仪表技术基础知识</a:t>
            </a:r>
          </a:p>
        </p:txBody>
      </p:sp>
      <p:sp>
        <p:nvSpPr>
          <p:cNvPr id="128003" name="Rectangle 3"/>
          <p:cNvSpPr>
            <a:spLocks noGrp="1" noChangeArrowheads="1"/>
          </p:cNvSpPr>
          <p:nvPr>
            <p:ph idx="1"/>
          </p:nvPr>
        </p:nvSpPr>
        <p:spPr>
          <a:xfrm>
            <a:off x="107950" y="1122363"/>
            <a:ext cx="8229600" cy="5248275"/>
          </a:xfrm>
        </p:spPr>
        <p:txBody>
          <a:bodyPr vert="horz" wrap="square" lIns="91440" tIns="45720" rIns="91440" bIns="45720" numCol="1" anchor="t" anchorCtr="0" compatLnSpc="1"/>
          <a:lstStyle/>
          <a:p>
            <a:pPr marL="342900" marR="0" lvl="0" indent="-34290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Char char="v"/>
              <a:defRPr/>
            </a:pPr>
            <a:r>
              <a:rPr kumimoji="0" lang="zh-CN" altLang="zh-CN" sz="1600" b="1"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mn-cs"/>
              </a:rPr>
              <a:t>测量误差分类</a:t>
            </a:r>
          </a:p>
          <a:p>
            <a:pPr marL="0" marR="0" lvl="0" indent="-342900" algn="just" defTabSz="914400" rtl="0" eaLnBrk="0" fontAlgn="base" latinLnBrk="0" hangingPunct="0">
              <a:lnSpc>
                <a:spcPct val="100000"/>
              </a:lnSpc>
              <a:spcBef>
                <a:spcPts val="0"/>
              </a:spcBef>
              <a:spcAft>
                <a:spcPct val="0"/>
              </a:spcAft>
              <a:buClr>
                <a:schemeClr val="hlink"/>
              </a:buClr>
              <a:buSzTx/>
              <a:buFont typeface="Wingdings" panose="05000000000000000000" pitchFamily="2" charset="2"/>
              <a:buNone/>
              <a:defRPr/>
            </a:pPr>
            <a:r>
              <a:rPr kumimoji="0" lang="zh-CN"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mn-cs"/>
              </a:rPr>
              <a:t>测量误差：在测量过程中测量结果与被测量的真值之间的差值，反映了测量结果的可靠程度</a:t>
            </a:r>
            <a:r>
              <a:rPr kumimoji="0" lang="zh-CN" altLang="zh-CN" sz="1600" b="1"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mn-cs"/>
              </a:rPr>
              <a:t>。</a:t>
            </a:r>
            <a:endParaRPr kumimoji="0" lang="en-US"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mn-cs"/>
            </a:endParaRPr>
          </a:p>
          <a:p>
            <a:pPr marL="342900" marR="0" lvl="0" indent="-34290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defRPr/>
            </a:pPr>
            <a:r>
              <a:rPr kumimoji="0" lang="zh-CN" altLang="zh-CN" sz="1600" b="1"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mn-cs"/>
              </a:rPr>
              <a:t>按误差的数值表示来分：</a:t>
            </a:r>
          </a:p>
          <a:p>
            <a:pPr marL="342900" marR="0" lvl="0" indent="-34290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Char char="ü"/>
              <a:defRPr/>
            </a:pPr>
            <a:r>
              <a:rPr kumimoji="0" lang="zh-CN"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mn-cs"/>
              </a:rPr>
              <a:t>绝对误差：被测量结果与被测量的真值之差</a:t>
            </a:r>
            <a:r>
              <a:rPr kumimoji="0" lang="zh-CN" altLang="en-US"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mn-cs"/>
              </a:rPr>
              <a:t>。</a:t>
            </a:r>
            <a:endParaRPr kumimoji="0" lang="zh-CN"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mn-cs"/>
            </a:endParaRPr>
          </a:p>
          <a:p>
            <a:pPr marL="342900" marR="0" lvl="0" indent="-34290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Char char="ü"/>
              <a:defRPr/>
            </a:pPr>
            <a:r>
              <a:rPr kumimoji="0" lang="zh-CN" altLang="zh-CN" sz="1600" b="1"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mn-cs"/>
              </a:rPr>
              <a:t>相对误差：绝对误差与真值或测量值之百分比</a:t>
            </a:r>
            <a:r>
              <a:rPr kumimoji="0" lang="zh-CN" altLang="en-US" sz="1600" b="1"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mn-cs"/>
              </a:rPr>
              <a:t>。</a:t>
            </a:r>
            <a:endParaRPr kumimoji="0" lang="en-US" altLang="zh-CN" sz="1600" b="1"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mn-cs"/>
            </a:endParaRPr>
          </a:p>
          <a:p>
            <a:pPr marL="342900" marR="0" lvl="0" indent="-34290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Char char="ü"/>
              <a:defRPr/>
            </a:pPr>
            <a:r>
              <a:rPr kumimoji="0" lang="zh-CN"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mn-cs"/>
              </a:rPr>
              <a:t>引用误差：绝对误差与测量范围上限值或者测量仪表量程的比值，以百分数表示。工业仪表通常用引用误差来表示仪表的准确程度。</a:t>
            </a:r>
          </a:p>
          <a:p>
            <a:pPr>
              <a:buNone/>
            </a:pPr>
            <a:r>
              <a:rPr lang="zh-CN" altLang="zh-CN" sz="1600" b="1" dirty="0">
                <a:latin typeface="宋体" panose="02010600030101010101" pitchFamily="2" charset="-122"/>
                <a:ea typeface="宋体" panose="02010600030101010101" pitchFamily="2" charset="-122"/>
                <a:sym typeface="+mn-ea"/>
              </a:rPr>
              <a:t>按误差规律来分：</a:t>
            </a:r>
            <a:endParaRPr lang="zh-CN" altLang="zh-CN" sz="1600" b="1" dirty="0">
              <a:latin typeface="宋体" panose="02010600030101010101" pitchFamily="2" charset="-122"/>
              <a:ea typeface="宋体" panose="02010600030101010101" pitchFamily="2" charset="-122"/>
            </a:endParaRPr>
          </a:p>
          <a:p>
            <a:pPr>
              <a:buFont typeface="Wingdings" panose="05000000000000000000" pitchFamily="2" charset="2"/>
              <a:buChar char="ü"/>
            </a:pPr>
            <a:r>
              <a:rPr lang="zh-CN" altLang="zh-CN" sz="1600" dirty="0">
                <a:latin typeface="宋体" panose="02010600030101010101" pitchFamily="2" charset="-122"/>
                <a:ea typeface="宋体" panose="02010600030101010101" pitchFamily="2" charset="-122"/>
                <a:sym typeface="+mn-ea"/>
              </a:rPr>
              <a:t>系统误差：指测量仪表本身或其他因素（如零点没有调整好等）引起的有规律的误差。</a:t>
            </a:r>
            <a:endParaRPr lang="zh-CN" altLang="zh-CN" sz="1600" dirty="0">
              <a:latin typeface="宋体" panose="02010600030101010101" pitchFamily="2" charset="-122"/>
              <a:ea typeface="宋体" panose="02010600030101010101" pitchFamily="2" charset="-122"/>
            </a:endParaRPr>
          </a:p>
          <a:p>
            <a:pPr>
              <a:buFont typeface="Wingdings" panose="05000000000000000000" pitchFamily="2" charset="2"/>
              <a:buChar char="ü"/>
            </a:pPr>
            <a:r>
              <a:rPr lang="zh-CN" altLang="zh-CN" sz="1600" dirty="0">
                <a:latin typeface="宋体" panose="02010600030101010101" pitchFamily="2" charset="-122"/>
                <a:ea typeface="宋体" panose="02010600030101010101" pitchFamily="2" charset="-122"/>
                <a:sym typeface="+mn-ea"/>
              </a:rPr>
              <a:t>随机误差：指在测量中所出现的没有一定规律的误差。</a:t>
            </a:r>
            <a:endParaRPr lang="zh-CN" altLang="zh-CN" sz="1600" dirty="0">
              <a:latin typeface="宋体" panose="02010600030101010101" pitchFamily="2" charset="-122"/>
              <a:ea typeface="宋体" panose="02010600030101010101" pitchFamily="2" charset="-122"/>
            </a:endParaRPr>
          </a:p>
          <a:p>
            <a:pPr>
              <a:buFont typeface="Wingdings" panose="05000000000000000000" pitchFamily="2" charset="2"/>
              <a:buChar char="ü"/>
            </a:pPr>
            <a:r>
              <a:rPr lang="zh-CN" altLang="zh-CN" sz="1600" dirty="0">
                <a:latin typeface="宋体" panose="02010600030101010101" pitchFamily="2" charset="-122"/>
                <a:ea typeface="宋体" panose="02010600030101010101" pitchFamily="2" charset="-122"/>
                <a:sym typeface="+mn-ea"/>
              </a:rPr>
              <a:t>疏忽误差：指观察人员误读或不正确使用仪器与测试方法等人为因素所引起的误差。</a:t>
            </a:r>
            <a:endParaRPr lang="zh-CN" altLang="zh-CN" sz="1600" dirty="0">
              <a:latin typeface="宋体" panose="02010600030101010101" pitchFamily="2" charset="-122"/>
              <a:ea typeface="宋体" panose="02010600030101010101" pitchFamily="2" charset="-122"/>
            </a:endParaRPr>
          </a:p>
          <a:p>
            <a:pPr>
              <a:buNone/>
            </a:pPr>
            <a:r>
              <a:rPr lang="zh-CN" altLang="zh-CN" sz="1600" dirty="0">
                <a:latin typeface="宋体" panose="02010600030101010101" pitchFamily="2" charset="-122"/>
                <a:ea typeface="宋体" panose="02010600030101010101" pitchFamily="2" charset="-122"/>
                <a:sym typeface="+mn-ea"/>
              </a:rPr>
              <a:t>按仪表使用条件分：</a:t>
            </a:r>
            <a:endParaRPr lang="zh-CN" altLang="zh-CN" sz="1600" dirty="0">
              <a:latin typeface="宋体" panose="02010600030101010101" pitchFamily="2" charset="-122"/>
              <a:ea typeface="宋体" panose="02010600030101010101" pitchFamily="2" charset="-122"/>
            </a:endParaRPr>
          </a:p>
          <a:p>
            <a:pPr>
              <a:buFont typeface="Wingdings" panose="05000000000000000000" pitchFamily="2" charset="2"/>
              <a:buChar char="ü"/>
            </a:pPr>
            <a:r>
              <a:rPr lang="zh-CN" altLang="zh-CN" sz="1600" dirty="0">
                <a:latin typeface="宋体" panose="02010600030101010101" pitchFamily="2" charset="-122"/>
                <a:ea typeface="宋体" panose="02010600030101010101" pitchFamily="2" charset="-122"/>
                <a:sym typeface="+mn-ea"/>
              </a:rPr>
              <a:t>基本误差：仪表在规定的正常工作条件下所具有的误差。</a:t>
            </a:r>
            <a:endParaRPr lang="en-US" altLang="zh-CN" sz="1600" dirty="0">
              <a:latin typeface="宋体" panose="02010600030101010101" pitchFamily="2" charset="-122"/>
              <a:ea typeface="宋体" panose="02010600030101010101" pitchFamily="2" charset="-122"/>
            </a:endParaRPr>
          </a:p>
          <a:p>
            <a:pPr>
              <a:buFont typeface="Wingdings" panose="05000000000000000000" pitchFamily="2" charset="2"/>
              <a:buChar char="ü"/>
            </a:pPr>
            <a:r>
              <a:rPr lang="zh-CN" altLang="zh-CN" sz="1600" dirty="0">
                <a:latin typeface="宋体" panose="02010600030101010101" pitchFamily="2" charset="-122"/>
                <a:ea typeface="宋体" panose="02010600030101010101" pitchFamily="2" charset="-122"/>
                <a:sym typeface="+mn-ea"/>
              </a:rPr>
              <a:t>附加误差：仪表超过规定的正常工作条件时所增加的误差。</a:t>
            </a:r>
            <a:endParaRPr lang="zh-CN" altLang="zh-CN" sz="1600" dirty="0">
              <a:latin typeface="宋体" panose="02010600030101010101" pitchFamily="2" charset="-122"/>
              <a:ea typeface="宋体" panose="02010600030101010101" pitchFamily="2" charset="-122"/>
            </a:endParaRPr>
          </a:p>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defRPr/>
            </a:pPr>
            <a:endParaRPr kumimoji="0" lang="en-US"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mn-cs"/>
            </a:endParaRPr>
          </a:p>
        </p:txBody>
      </p:sp>
      <p:sp>
        <p:nvSpPr>
          <p:cNvPr id="124932" name="Rectangle 10"/>
          <p:cNvSpPr/>
          <p:nvPr/>
        </p:nvSpPr>
        <p:spPr>
          <a:xfrm>
            <a:off x="0" y="0"/>
            <a:ext cx="9144000" cy="0"/>
          </a:xfrm>
          <a:prstGeom prst="rect">
            <a:avLst/>
          </a:prstGeom>
          <a:noFill/>
          <a:ln w="9525">
            <a:noFill/>
          </a:ln>
        </p:spPr>
        <p:txBody>
          <a:bodyPr wrap="none" anchor="ctr" anchorCtr="0">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kern="1200">
                <a:solidFill>
                  <a:schemeClr val="tx1"/>
                </a:solidFill>
                <a:latin typeface="Arial" panose="020B0604020202020204" pitchFamily="34" charset="0"/>
                <a:ea typeface="+mn-ea"/>
                <a:cs typeface="+mn-cs"/>
              </a:defRPr>
            </a:lvl2pPr>
            <a:lvl3pPr marL="1143000" indent="-228600" algn="l" rtl="0" eaLnBrk="0" fontAlgn="base" hangingPunct="0">
              <a:spcBef>
                <a:spcPct val="20000"/>
              </a:spcBef>
              <a:spcAft>
                <a:spcPct val="0"/>
              </a:spcAft>
              <a:buClr>
                <a:schemeClr val="tx1"/>
              </a:buClr>
              <a:buChar char="•"/>
              <a:defRPr sz="2400" kern="1200">
                <a:solidFill>
                  <a:schemeClr val="tx1"/>
                </a:solidFill>
                <a:latin typeface="Arial" panose="020B0604020202020204" pitchFamily="34" charset="0"/>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Arial" panose="020B0604020202020204" pitchFamily="34" charset="0"/>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Arial" panose="020B0604020202020204" pitchFamily="34" charset="0"/>
                <a:ea typeface="+mn-ea"/>
                <a:cs typeface="+mn-cs"/>
              </a:defRPr>
            </a:lvl5pPr>
          </a:lstStyle>
          <a:p>
            <a:pPr marL="0" lvl="0" indent="0">
              <a:spcBef>
                <a:spcPct val="0"/>
              </a:spcBef>
              <a:buClrTx/>
              <a:buFontTx/>
              <a:buNone/>
            </a:pPr>
            <a:endParaRPr lang="zh-CN" altLang="en-US" sz="1800" dirty="0">
              <a:latin typeface="Arial" panose="020B0604020202020204" pitchFamily="34" charset="0"/>
              <a:ea typeface="宋体" panose="02010600030101010101" pitchFamily="2" charset="-122"/>
            </a:endParaRPr>
          </a:p>
        </p:txBody>
      </p:sp>
      <p:sp>
        <p:nvSpPr>
          <p:cNvPr id="124933" name="Rectangle 2"/>
          <p:cNvSpPr/>
          <p:nvPr/>
        </p:nvSpPr>
        <p:spPr>
          <a:xfrm>
            <a:off x="0" y="0"/>
            <a:ext cx="9144000" cy="0"/>
          </a:xfrm>
          <a:prstGeom prst="rect">
            <a:avLst/>
          </a:prstGeom>
          <a:noFill/>
          <a:ln w="9525">
            <a:noFill/>
          </a:ln>
        </p:spPr>
        <p:txBody>
          <a:bodyPr wrap="none" anchor="ctr" anchorCtr="0">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kern="1200">
                <a:solidFill>
                  <a:schemeClr val="tx1"/>
                </a:solidFill>
                <a:latin typeface="Arial" panose="020B0604020202020204" pitchFamily="34" charset="0"/>
                <a:ea typeface="+mn-ea"/>
                <a:cs typeface="+mn-cs"/>
              </a:defRPr>
            </a:lvl2pPr>
            <a:lvl3pPr marL="1143000" indent="-228600" algn="l" rtl="0" eaLnBrk="0" fontAlgn="base" hangingPunct="0">
              <a:spcBef>
                <a:spcPct val="20000"/>
              </a:spcBef>
              <a:spcAft>
                <a:spcPct val="0"/>
              </a:spcAft>
              <a:buClr>
                <a:schemeClr val="tx1"/>
              </a:buClr>
              <a:buChar char="•"/>
              <a:defRPr sz="2400" kern="1200">
                <a:solidFill>
                  <a:schemeClr val="tx1"/>
                </a:solidFill>
                <a:latin typeface="Arial" panose="020B0604020202020204" pitchFamily="34" charset="0"/>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Arial" panose="020B0604020202020204" pitchFamily="34" charset="0"/>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Arial" panose="020B0604020202020204" pitchFamily="34" charset="0"/>
                <a:ea typeface="+mn-ea"/>
                <a:cs typeface="+mn-cs"/>
              </a:defRPr>
            </a:lvl5pPr>
          </a:lstStyle>
          <a:p>
            <a:pPr marL="0" lvl="0" indent="0">
              <a:spcBef>
                <a:spcPct val="0"/>
              </a:spcBef>
              <a:buClrTx/>
              <a:buFontTx/>
              <a:buNone/>
            </a:pPr>
            <a:endParaRPr lang="zh-CN" altLang="en-US" sz="1800" dirty="0">
              <a:latin typeface="Arial" panose="020B0604020202020204" pitchFamily="34" charset="0"/>
              <a:ea typeface="宋体" panose="02010600030101010101" pitchFamily="2" charset="-122"/>
            </a:endParaRPr>
          </a:p>
        </p:txBody>
      </p:sp>
      <p:sp>
        <p:nvSpPr>
          <p:cNvPr id="124934" name="Rectangle 2"/>
          <p:cNvSpPr/>
          <p:nvPr/>
        </p:nvSpPr>
        <p:spPr>
          <a:xfrm>
            <a:off x="0" y="0"/>
            <a:ext cx="9144000" cy="0"/>
          </a:xfrm>
          <a:prstGeom prst="rect">
            <a:avLst/>
          </a:prstGeom>
          <a:noFill/>
          <a:ln w="9525">
            <a:noFill/>
          </a:ln>
        </p:spPr>
        <p:txBody>
          <a:bodyPr wrap="none" anchor="ctr" anchorCtr="0">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kern="1200">
                <a:solidFill>
                  <a:schemeClr val="tx1"/>
                </a:solidFill>
                <a:latin typeface="Arial" panose="020B0604020202020204" pitchFamily="34" charset="0"/>
                <a:ea typeface="+mn-ea"/>
                <a:cs typeface="+mn-cs"/>
              </a:defRPr>
            </a:lvl2pPr>
            <a:lvl3pPr marL="1143000" indent="-228600" algn="l" rtl="0" eaLnBrk="0" fontAlgn="base" hangingPunct="0">
              <a:spcBef>
                <a:spcPct val="20000"/>
              </a:spcBef>
              <a:spcAft>
                <a:spcPct val="0"/>
              </a:spcAft>
              <a:buClr>
                <a:schemeClr val="tx1"/>
              </a:buClr>
              <a:buChar char="•"/>
              <a:defRPr sz="2400" kern="1200">
                <a:solidFill>
                  <a:schemeClr val="tx1"/>
                </a:solidFill>
                <a:latin typeface="Arial" panose="020B0604020202020204" pitchFamily="34" charset="0"/>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Arial" panose="020B0604020202020204" pitchFamily="34" charset="0"/>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Arial" panose="020B0604020202020204" pitchFamily="34" charset="0"/>
                <a:ea typeface="+mn-ea"/>
                <a:cs typeface="+mn-cs"/>
              </a:defRPr>
            </a:lvl5pPr>
          </a:lstStyle>
          <a:p>
            <a:pPr marL="0" lvl="0" indent="0">
              <a:spcBef>
                <a:spcPct val="0"/>
              </a:spcBef>
              <a:buClrTx/>
              <a:buFontTx/>
              <a:buNone/>
            </a:pPr>
            <a:endParaRPr lang="zh-CN" altLang="en-US" sz="1800" dirty="0">
              <a:latin typeface="Arial" panose="020B0604020202020204" pitchFamily="34" charset="0"/>
              <a:ea typeface="宋体" panose="02010600030101010101" pitchFamily="2" charset="-122"/>
            </a:endParaRP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Grp="1"/>
          </p:cNvSpPr>
          <p:nvPr>
            <p:ph type="title"/>
          </p:nvPr>
        </p:nvSpPr>
        <p:spPr/>
        <p:txBody>
          <a:bodyPr vert="horz" wrap="square" lIns="91440" tIns="45720" rIns="91440" bIns="45720" anchor="ctr" anchorCtr="0"/>
          <a:lstStyle/>
          <a:p>
            <a:pPr eaLnBrk="1" hangingPunct="1"/>
            <a:r>
              <a:rPr lang="zh-CN" altLang="en-US" sz="3200" dirty="0">
                <a:latin typeface="Times New Roman" panose="02020603050405020304" pitchFamily="18" charset="0"/>
                <a:ea typeface="宋体" panose="02010600030101010101" pitchFamily="2" charset="-122"/>
              </a:rPr>
              <a:t>第</a:t>
            </a:r>
            <a:r>
              <a:rPr lang="zh-CN" altLang="en-US" sz="3200" dirty="0">
                <a:latin typeface="Times New Roman" panose="02020603050405020304" pitchFamily="18" charset="0"/>
                <a:ea typeface="宋体" panose="02010600030101010101" pitchFamily="2" charset="-122"/>
                <a:sym typeface="+mn-ea"/>
              </a:rPr>
              <a:t>六</a:t>
            </a:r>
            <a:r>
              <a:rPr lang="zh-CN" altLang="en-US" sz="3200" dirty="0">
                <a:latin typeface="Times New Roman" panose="02020603050405020304" pitchFamily="18" charset="0"/>
                <a:ea typeface="宋体" panose="02010600030101010101" pitchFamily="2" charset="-122"/>
              </a:rPr>
              <a:t>章  仪器仪表技术基础知识</a:t>
            </a:r>
          </a:p>
        </p:txBody>
      </p:sp>
      <p:sp>
        <p:nvSpPr>
          <p:cNvPr id="130051" name="Rectangle 3"/>
          <p:cNvSpPr>
            <a:spLocks noGrp="1" noChangeArrowheads="1"/>
          </p:cNvSpPr>
          <p:nvPr>
            <p:ph idx="1"/>
          </p:nvPr>
        </p:nvSpPr>
        <p:spPr/>
        <p:txBody>
          <a:bodyPr vert="horz" wrap="square" lIns="91440" tIns="45720" rIns="91440" bIns="45720" numCol="1" anchor="t" anchorCtr="0" compatLnSpc="1"/>
          <a:lstStyle/>
          <a:p>
            <a:pPr marL="342900" marR="0" lvl="0" indent="-34290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Char char="v"/>
              <a:defRPr/>
            </a:pPr>
            <a:r>
              <a:rPr kumimoji="0" lang="zh-CN" altLang="zh-CN" sz="1600" b="1"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仪器仪表主要性能指标</a:t>
            </a:r>
            <a:endParaRPr kumimoji="0" lang="en-US"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endParaRPr>
          </a:p>
          <a:p>
            <a:pPr marL="342900" marR="0" lvl="0" indent="-34290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defRPr/>
            </a:pPr>
            <a:r>
              <a:rPr kumimoji="0" lang="en-US"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1</a:t>
            </a:r>
            <a:r>
              <a:rPr kumimoji="0" lang="zh-CN"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、准确度和准确度等级</a:t>
            </a:r>
          </a:p>
          <a:p>
            <a:pPr marL="0" marR="0" lvl="0" indent="-342900" algn="just" defTabSz="914400" rtl="0" eaLnBrk="0" fontAlgn="base" latinLnBrk="0" hangingPunct="0">
              <a:lnSpc>
                <a:spcPct val="100000"/>
              </a:lnSpc>
              <a:spcBef>
                <a:spcPts val="0"/>
              </a:spcBef>
              <a:spcAft>
                <a:spcPct val="0"/>
              </a:spcAft>
              <a:buClr>
                <a:schemeClr val="hlink"/>
              </a:buClr>
              <a:buSzTx/>
              <a:buFont typeface="Wingdings" panose="05000000000000000000" pitchFamily="2" charset="2"/>
              <a:buNone/>
              <a:defRPr/>
            </a:pPr>
            <a:r>
              <a:rPr kumimoji="0" lang="zh-CN" altLang="zh-CN" sz="1600" b="1"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仪表准确度：仪表测量值接近真值的准确程度，通常用百分</a:t>
            </a:r>
            <a:r>
              <a:rPr kumimoji="0" lang="zh-CN" altLang="en-US" sz="1600" b="1"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数</a:t>
            </a:r>
            <a:r>
              <a:rPr kumimoji="0" lang="zh-CN" altLang="zh-CN" sz="1600" b="1"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表示。</a:t>
            </a:r>
          </a:p>
          <a:p>
            <a:pPr marL="0" marR="0" lvl="0" indent="-342900" algn="just" defTabSz="914400" rtl="0" eaLnBrk="0" fontAlgn="base" latinLnBrk="0" hangingPunct="0">
              <a:lnSpc>
                <a:spcPct val="100000"/>
              </a:lnSpc>
              <a:spcBef>
                <a:spcPts val="0"/>
              </a:spcBef>
              <a:spcAft>
                <a:spcPct val="0"/>
              </a:spcAft>
              <a:buClr>
                <a:schemeClr val="hlink"/>
              </a:buClr>
              <a:buSzTx/>
              <a:buFont typeface="Wingdings" panose="05000000000000000000" pitchFamily="2" charset="2"/>
              <a:buNone/>
              <a:defRPr/>
            </a:pPr>
            <a:r>
              <a:rPr kumimoji="0" lang="zh-CN" altLang="zh-CN" sz="1600" b="1"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准确度等级：是衡量仪表质量优劣的主要指标，我国工业仪表等级一般划分为</a:t>
            </a:r>
            <a:r>
              <a:rPr kumimoji="0" lang="en-US" altLang="zh-CN" sz="1600" b="1"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0.1</a:t>
            </a:r>
            <a:r>
              <a:rPr kumimoji="0" lang="zh-CN" altLang="en-US" sz="1600" b="1"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a:t>
            </a:r>
            <a:r>
              <a:rPr kumimoji="0" lang="en-US" altLang="zh-CN" sz="1600" b="1"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0.2</a:t>
            </a:r>
            <a:r>
              <a:rPr kumimoji="0" lang="zh-CN" altLang="en-US" sz="1600" b="1"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a:t>
            </a:r>
            <a:r>
              <a:rPr kumimoji="0" lang="en-US" altLang="zh-CN" sz="1600" b="1"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0.5</a:t>
            </a:r>
            <a:r>
              <a:rPr kumimoji="0" lang="zh-CN" altLang="en-US" sz="1600" b="1"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a:t>
            </a:r>
            <a:r>
              <a:rPr kumimoji="0" lang="en-US" altLang="zh-CN" sz="1600" b="1"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1.0</a:t>
            </a:r>
            <a:r>
              <a:rPr kumimoji="0" lang="zh-CN" altLang="en-US" sz="1600" b="1"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a:t>
            </a:r>
            <a:r>
              <a:rPr kumimoji="0" lang="en-US" altLang="zh-CN" sz="1600" b="1"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1.5</a:t>
            </a:r>
            <a:r>
              <a:rPr kumimoji="0" lang="zh-CN" altLang="en-US" sz="1600" b="1"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a:t>
            </a:r>
            <a:r>
              <a:rPr kumimoji="0" lang="en-US" altLang="zh-CN" sz="1600" b="1"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2.5</a:t>
            </a:r>
            <a:r>
              <a:rPr kumimoji="0" lang="zh-CN" altLang="en-US" sz="1600" b="1"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a:t>
            </a:r>
            <a:r>
              <a:rPr kumimoji="0" lang="en-US" altLang="zh-CN" sz="1600" b="1"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5.0</a:t>
            </a:r>
            <a:r>
              <a:rPr kumimoji="0" lang="zh-CN" altLang="zh-CN" sz="1600" b="1"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七个等级。</a:t>
            </a:r>
            <a:endParaRPr kumimoji="0" lang="zh-CN"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endParaRPr>
          </a:p>
          <a:p>
            <a:pPr marL="0" marR="0" lvl="0" indent="-342900" algn="just" defTabSz="914400" rtl="0" eaLnBrk="0" fontAlgn="base" latinLnBrk="0" hangingPunct="0">
              <a:lnSpc>
                <a:spcPct val="100000"/>
              </a:lnSpc>
              <a:spcBef>
                <a:spcPts val="0"/>
              </a:spcBef>
              <a:spcAft>
                <a:spcPct val="0"/>
              </a:spcAft>
              <a:buClr>
                <a:schemeClr val="hlink"/>
              </a:buClr>
              <a:buSzTx/>
              <a:buFont typeface="Wingdings" panose="05000000000000000000" pitchFamily="2" charset="2"/>
              <a:buNone/>
              <a:defRPr/>
            </a:pPr>
            <a:r>
              <a:rPr kumimoji="0" lang="en-US"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2</a:t>
            </a:r>
            <a:r>
              <a:rPr kumimoji="0" lang="zh-CN"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、变差：0.1级表仪表总的误差不超过±0.1%范围。精确度等级数小，说明仪表的系统误差和随机误差都小，也就是这种仪表精密。</a:t>
            </a:r>
          </a:p>
          <a:p>
            <a:pPr marL="0" marR="0" lvl="0" indent="-342900" algn="just" defTabSz="914400" rtl="0" eaLnBrk="0" fontAlgn="base" latinLnBrk="0" hangingPunct="0">
              <a:lnSpc>
                <a:spcPct val="100000"/>
              </a:lnSpc>
              <a:spcBef>
                <a:spcPts val="0"/>
              </a:spcBef>
              <a:spcAft>
                <a:spcPct val="0"/>
              </a:spcAft>
              <a:buClr>
                <a:schemeClr val="hlink"/>
              </a:buClr>
              <a:buSzTx/>
              <a:buFont typeface="Wingdings" panose="05000000000000000000" pitchFamily="2" charset="2"/>
              <a:buNone/>
              <a:defRPr/>
            </a:pPr>
            <a:r>
              <a:rPr kumimoji="0" lang="en-US"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3</a:t>
            </a:r>
            <a:r>
              <a:rPr kumimoji="0" lang="zh-CN" altLang="en-US"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a:t>
            </a:r>
            <a:r>
              <a:rPr kumimoji="0" lang="zh-CN"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灵敏度：灵敏度表示当被测的量有一个很小的增量时与此增量引起仪表示值增量之比，它反映仪表能够测量的最小被测量。响应时间是指仪表输入一个阶跃量时，其输出由初始值第一次到达最终稳定值的时间间隔，一般规定以到达稳定值的95%时的时间为准。</a:t>
            </a:r>
          </a:p>
          <a:p>
            <a:pPr marL="0" marR="0" lvl="0" indent="-342900" algn="just" defTabSz="914400" rtl="0" eaLnBrk="0" fontAlgn="base" latinLnBrk="0" hangingPunct="0">
              <a:lnSpc>
                <a:spcPct val="100000"/>
              </a:lnSpc>
              <a:spcBef>
                <a:spcPts val="0"/>
              </a:spcBef>
              <a:spcAft>
                <a:spcPct val="0"/>
              </a:spcAft>
              <a:buClr>
                <a:schemeClr val="hlink"/>
              </a:buClr>
              <a:buSzTx/>
              <a:buFont typeface="Wingdings" panose="05000000000000000000" pitchFamily="2" charset="2"/>
              <a:buNone/>
              <a:defRPr/>
            </a:pPr>
            <a:r>
              <a:rPr kumimoji="0" lang="en-US"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4</a:t>
            </a:r>
            <a:r>
              <a:rPr kumimoji="0" lang="zh-CN" altLang="en-US"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、此外，还有重复性、线性度、滞环、死区、漂移等性能技术指标。</a:t>
            </a:r>
          </a:p>
          <a:p>
            <a:pPr marL="342900" marR="0" lvl="0" indent="-34290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defRPr/>
            </a:pPr>
            <a:endParaRPr kumimoji="0" lang="zh-CN" altLang="zh-CN" sz="2000" b="0" i="0" u="none" strike="noStrike" kern="1200" cap="none" spc="0" normalizeH="0" baseline="0" noProof="0" dirty="0">
              <a:ln>
                <a:noFill/>
              </a:ln>
              <a:solidFill>
                <a:schemeClr val="tx1"/>
              </a:solidFill>
              <a:effectLst/>
              <a:uLnTx/>
              <a:uFillTx/>
              <a:latin typeface="+mn-lt"/>
              <a:ea typeface="宋体" panose="02010600030101010101" pitchFamily="2" charset="-122"/>
              <a:cs typeface="+mn-cs"/>
            </a:endParaRPr>
          </a:p>
          <a:p>
            <a:pPr marL="342900" marR="0" lvl="0" indent="-34290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defRPr/>
            </a:pPr>
            <a:endParaRPr kumimoji="0" lang="zh-CN" altLang="zh-CN" sz="2000" b="0" i="0" u="none" strike="noStrike" kern="1200" cap="none" spc="0" normalizeH="0" baseline="0" noProof="0" dirty="0">
              <a:ln>
                <a:noFill/>
              </a:ln>
              <a:solidFill>
                <a:schemeClr val="tx1"/>
              </a:solidFill>
              <a:effectLst/>
              <a:uLnTx/>
              <a:uFillTx/>
              <a:latin typeface="+mn-lt"/>
              <a:ea typeface="宋体" panose="02010600030101010101" pitchFamily="2" charset="-122"/>
              <a:cs typeface="+mn-cs"/>
            </a:endParaRPr>
          </a:p>
        </p:txBody>
      </p:sp>
      <p:sp>
        <p:nvSpPr>
          <p:cNvPr id="126980" name="Rectangle 10"/>
          <p:cNvSpPr/>
          <p:nvPr/>
        </p:nvSpPr>
        <p:spPr>
          <a:xfrm>
            <a:off x="0" y="0"/>
            <a:ext cx="9144000" cy="0"/>
          </a:xfrm>
          <a:prstGeom prst="rect">
            <a:avLst/>
          </a:prstGeom>
          <a:noFill/>
          <a:ln w="9525">
            <a:noFill/>
          </a:ln>
        </p:spPr>
        <p:txBody>
          <a:bodyPr wrap="none" anchor="ctr" anchorCtr="0">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kern="1200">
                <a:solidFill>
                  <a:schemeClr val="tx1"/>
                </a:solidFill>
                <a:latin typeface="Arial" panose="020B0604020202020204" pitchFamily="34" charset="0"/>
                <a:ea typeface="+mn-ea"/>
                <a:cs typeface="+mn-cs"/>
              </a:defRPr>
            </a:lvl2pPr>
            <a:lvl3pPr marL="1143000" indent="-228600" algn="l" rtl="0" eaLnBrk="0" fontAlgn="base" hangingPunct="0">
              <a:spcBef>
                <a:spcPct val="20000"/>
              </a:spcBef>
              <a:spcAft>
                <a:spcPct val="0"/>
              </a:spcAft>
              <a:buClr>
                <a:schemeClr val="tx1"/>
              </a:buClr>
              <a:buChar char="•"/>
              <a:defRPr sz="2400" kern="1200">
                <a:solidFill>
                  <a:schemeClr val="tx1"/>
                </a:solidFill>
                <a:latin typeface="Arial" panose="020B0604020202020204" pitchFamily="34" charset="0"/>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Arial" panose="020B0604020202020204" pitchFamily="34" charset="0"/>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Arial" panose="020B0604020202020204" pitchFamily="34" charset="0"/>
                <a:ea typeface="+mn-ea"/>
                <a:cs typeface="+mn-cs"/>
              </a:defRPr>
            </a:lvl5pPr>
          </a:lstStyle>
          <a:p>
            <a:pPr marL="0" lvl="0" indent="0">
              <a:spcBef>
                <a:spcPct val="0"/>
              </a:spcBef>
              <a:buClrTx/>
              <a:buFontTx/>
              <a:buNone/>
            </a:pPr>
            <a:endParaRPr lang="zh-CN" altLang="en-US" sz="1800" dirty="0">
              <a:latin typeface="Arial" panose="020B0604020202020204" pitchFamily="34" charset="0"/>
              <a:ea typeface="宋体" panose="02010600030101010101" pitchFamily="2" charset="-122"/>
            </a:endParaRPr>
          </a:p>
        </p:txBody>
      </p:sp>
      <p:sp>
        <p:nvSpPr>
          <p:cNvPr id="126981" name="Rectangle 2"/>
          <p:cNvSpPr/>
          <p:nvPr/>
        </p:nvSpPr>
        <p:spPr>
          <a:xfrm>
            <a:off x="0" y="0"/>
            <a:ext cx="9144000" cy="0"/>
          </a:xfrm>
          <a:prstGeom prst="rect">
            <a:avLst/>
          </a:prstGeom>
          <a:noFill/>
          <a:ln w="9525">
            <a:noFill/>
          </a:ln>
        </p:spPr>
        <p:txBody>
          <a:bodyPr wrap="none" anchor="ctr" anchorCtr="0">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kern="1200">
                <a:solidFill>
                  <a:schemeClr val="tx1"/>
                </a:solidFill>
                <a:latin typeface="Arial" panose="020B0604020202020204" pitchFamily="34" charset="0"/>
                <a:ea typeface="+mn-ea"/>
                <a:cs typeface="+mn-cs"/>
              </a:defRPr>
            </a:lvl2pPr>
            <a:lvl3pPr marL="1143000" indent="-228600" algn="l" rtl="0" eaLnBrk="0" fontAlgn="base" hangingPunct="0">
              <a:spcBef>
                <a:spcPct val="20000"/>
              </a:spcBef>
              <a:spcAft>
                <a:spcPct val="0"/>
              </a:spcAft>
              <a:buClr>
                <a:schemeClr val="tx1"/>
              </a:buClr>
              <a:buChar char="•"/>
              <a:defRPr sz="2400" kern="1200">
                <a:solidFill>
                  <a:schemeClr val="tx1"/>
                </a:solidFill>
                <a:latin typeface="Arial" panose="020B0604020202020204" pitchFamily="34" charset="0"/>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Arial" panose="020B0604020202020204" pitchFamily="34" charset="0"/>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Arial" panose="020B0604020202020204" pitchFamily="34" charset="0"/>
                <a:ea typeface="+mn-ea"/>
                <a:cs typeface="+mn-cs"/>
              </a:defRPr>
            </a:lvl5pPr>
          </a:lstStyle>
          <a:p>
            <a:pPr marL="0" lvl="0" indent="0">
              <a:spcBef>
                <a:spcPct val="0"/>
              </a:spcBef>
              <a:buClrTx/>
              <a:buFontTx/>
              <a:buNone/>
            </a:pPr>
            <a:endParaRPr lang="zh-CN" altLang="en-US" sz="1800" dirty="0">
              <a:latin typeface="Arial" panose="020B0604020202020204" pitchFamily="34" charset="0"/>
              <a:ea typeface="宋体" panose="02010600030101010101" pitchFamily="2" charset="-122"/>
            </a:endParaRPr>
          </a:p>
        </p:txBody>
      </p:sp>
      <p:sp>
        <p:nvSpPr>
          <p:cNvPr id="126982" name="Rectangle 2"/>
          <p:cNvSpPr/>
          <p:nvPr/>
        </p:nvSpPr>
        <p:spPr>
          <a:xfrm>
            <a:off x="0" y="0"/>
            <a:ext cx="9144000" cy="0"/>
          </a:xfrm>
          <a:prstGeom prst="rect">
            <a:avLst/>
          </a:prstGeom>
          <a:noFill/>
          <a:ln w="9525">
            <a:noFill/>
          </a:ln>
        </p:spPr>
        <p:txBody>
          <a:bodyPr wrap="none" anchor="ctr" anchorCtr="0">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kern="1200">
                <a:solidFill>
                  <a:schemeClr val="tx1"/>
                </a:solidFill>
                <a:latin typeface="Arial" panose="020B0604020202020204" pitchFamily="34" charset="0"/>
                <a:ea typeface="+mn-ea"/>
                <a:cs typeface="+mn-cs"/>
              </a:defRPr>
            </a:lvl2pPr>
            <a:lvl3pPr marL="1143000" indent="-228600" algn="l" rtl="0" eaLnBrk="0" fontAlgn="base" hangingPunct="0">
              <a:spcBef>
                <a:spcPct val="20000"/>
              </a:spcBef>
              <a:spcAft>
                <a:spcPct val="0"/>
              </a:spcAft>
              <a:buClr>
                <a:schemeClr val="tx1"/>
              </a:buClr>
              <a:buChar char="•"/>
              <a:defRPr sz="2400" kern="1200">
                <a:solidFill>
                  <a:schemeClr val="tx1"/>
                </a:solidFill>
                <a:latin typeface="Arial" panose="020B0604020202020204" pitchFamily="34" charset="0"/>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Arial" panose="020B0604020202020204" pitchFamily="34" charset="0"/>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Arial" panose="020B0604020202020204" pitchFamily="34" charset="0"/>
                <a:ea typeface="+mn-ea"/>
                <a:cs typeface="+mn-cs"/>
              </a:defRPr>
            </a:lvl5pPr>
          </a:lstStyle>
          <a:p>
            <a:pPr marL="0" lvl="0" indent="0">
              <a:spcBef>
                <a:spcPct val="0"/>
              </a:spcBef>
              <a:buClrTx/>
              <a:buFontTx/>
              <a:buNone/>
            </a:pPr>
            <a:endParaRPr lang="zh-CN" altLang="en-US" sz="1800" dirty="0">
              <a:latin typeface="Arial" panose="020B0604020202020204" pitchFamily="34" charset="0"/>
              <a:ea typeface="宋体" panose="02010600030101010101" pitchFamily="2" charset="-122"/>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p:cNvSpPr>
          <p:nvPr>
            <p:ph type="title"/>
          </p:nvPr>
        </p:nvSpPr>
        <p:spPr/>
        <p:txBody>
          <a:bodyPr vert="horz" wrap="square" lIns="91440" tIns="45720" rIns="91440" bIns="45720" anchor="ctr" anchorCtr="0"/>
          <a:lstStyle/>
          <a:p>
            <a:pPr eaLnBrk="1" hangingPunct="1"/>
            <a:r>
              <a:rPr lang="zh-CN" altLang="en-US" sz="3200" dirty="0">
                <a:latin typeface="Times New Roman" panose="02020603050405020304" pitchFamily="18" charset="0"/>
                <a:ea typeface="宋体" panose="02010600030101010101" pitchFamily="2" charset="-122"/>
              </a:rPr>
              <a:t>第二章  电子计算机基础知识</a:t>
            </a:r>
          </a:p>
        </p:txBody>
      </p:sp>
      <p:sp>
        <p:nvSpPr>
          <p:cNvPr id="18435" name="Rectangle 3"/>
          <p:cNvSpPr>
            <a:spLocks noGrp="1"/>
          </p:cNvSpPr>
          <p:nvPr>
            <p:ph idx="1"/>
          </p:nvPr>
        </p:nvSpPr>
        <p:spPr>
          <a:xfrm>
            <a:off x="57150" y="1124585"/>
            <a:ext cx="9028430" cy="5248275"/>
          </a:xfrm>
        </p:spPr>
        <p:txBody>
          <a:bodyPr vert="horz" wrap="square" lIns="91440" tIns="45720" rIns="91440" bIns="45720" anchor="t" anchorCtr="0"/>
          <a:lstStyle/>
          <a:p>
            <a:pPr eaLnBrk="1" hangingPunct="1"/>
            <a:r>
              <a:rPr lang="zh-CN" altLang="zh-CN" sz="2000" b="1" dirty="0">
                <a:latin typeface="宋体" panose="02010600030101010101" pitchFamily="2" charset="-122"/>
                <a:ea typeface="宋体" panose="02010600030101010101" pitchFamily="2" charset="-122"/>
              </a:rPr>
              <a:t>计算机</a:t>
            </a:r>
            <a:r>
              <a:rPr lang="zh-CN" altLang="en-US" sz="2000" b="1" dirty="0">
                <a:latin typeface="宋体" panose="02010600030101010101" pitchFamily="2" charset="-122"/>
                <a:ea typeface="宋体" panose="02010600030101010101" pitchFamily="2" charset="-122"/>
              </a:rPr>
              <a:t>的</a:t>
            </a:r>
            <a:r>
              <a:rPr lang="zh-CN" altLang="zh-CN" sz="2000" b="1" dirty="0">
                <a:latin typeface="宋体" panose="02010600030101010101" pitchFamily="2" charset="-122"/>
                <a:ea typeface="宋体" panose="02010600030101010101" pitchFamily="2" charset="-122"/>
              </a:rPr>
              <a:t>应用领域</a:t>
            </a:r>
            <a:endParaRPr lang="en-US" altLang="zh-CN" sz="2000" b="1" dirty="0">
              <a:latin typeface="宋体" panose="02010600030101010101" pitchFamily="2" charset="-122"/>
              <a:ea typeface="宋体" panose="02010600030101010101" pitchFamily="2" charset="-122"/>
            </a:endParaRPr>
          </a:p>
          <a:p>
            <a:pPr>
              <a:buNone/>
            </a:pPr>
            <a:r>
              <a:rPr lang="en-US" altLang="zh-CN" sz="1600" dirty="0">
                <a:latin typeface="宋体" panose="02010600030101010101" pitchFamily="2" charset="-122"/>
                <a:ea typeface="宋体" panose="02010600030101010101" pitchFamily="2" charset="-122"/>
                <a:cs typeface="宋体" panose="02010600030101010101" pitchFamily="2" charset="-122"/>
              </a:rPr>
              <a:t>① 信息处理。信息处理又称数据处理，是对数据进行收集、存储、整理、分类、加工、利用和传播等活动的总称。据统计，80%以上的计算机主要用于数据处理，这类处理也许并不复杂，但需要处理的数据量大、面广，办公自动化、情报检索、图书管理、人口统计、银行业务、机票预订都属于该范畴。</a:t>
            </a:r>
          </a:p>
          <a:p>
            <a:pPr eaLnBrk="1" hangingPunct="1">
              <a:buNone/>
            </a:pPr>
            <a:r>
              <a:rPr lang="en-US" altLang="zh-CN" sz="1600" dirty="0">
                <a:latin typeface="宋体" panose="02010600030101010101" pitchFamily="2" charset="-122"/>
                <a:ea typeface="宋体" panose="02010600030101010101" pitchFamily="2" charset="-122"/>
                <a:cs typeface="宋体" panose="02010600030101010101" pitchFamily="2" charset="-122"/>
              </a:rPr>
              <a:t>② 科学计算。科学计算也称数值计算，是指利用计算机处理科学研究和工程技术中提出的数学问题的过程，是计算机最早的应用领域。航天、军事、气象、桥梁设计等领域都需要利用计算机所具有的高速计算、大存储容量和连续运算能力，来解决人工难以完成的各种繁杂的数学问题。</a:t>
            </a:r>
          </a:p>
          <a:p>
            <a:pPr eaLnBrk="1" hangingPunct="1">
              <a:buNone/>
            </a:pPr>
            <a:r>
              <a:rPr lang="en-US" altLang="zh-CN" sz="1600" dirty="0">
                <a:latin typeface="宋体" panose="02010600030101010101" pitchFamily="2" charset="-122"/>
                <a:ea typeface="宋体" panose="02010600030101010101" pitchFamily="2" charset="-122"/>
                <a:cs typeface="宋体" panose="02010600030101010101" pitchFamily="2" charset="-122"/>
              </a:rPr>
              <a:t>③ 过程控制。过程控制又称实时控制，是指利用计算机及时采集检测数据，按最优值迅速地对受控对象进行自动调节或控制。该领域涉及的范围很广，如工业、交通运输的自动控制，对导弹、人造卫星的跟踪与控制等。</a:t>
            </a:r>
          </a:p>
          <a:p>
            <a:pPr eaLnBrk="1" hangingPunct="1">
              <a:buNone/>
            </a:pPr>
            <a:r>
              <a:rPr lang="en-US" altLang="zh-CN" sz="1600" dirty="0">
                <a:latin typeface="宋体" panose="02010600030101010101" pitchFamily="2" charset="-122"/>
                <a:ea typeface="宋体" panose="02010600030101010101" pitchFamily="2" charset="-122"/>
                <a:cs typeface="宋体" panose="02010600030101010101" pitchFamily="2" charset="-122"/>
              </a:rPr>
              <a:t>④ 计算机辅助系统。计算机辅助系统是指利用计算机自动或半自动地完成一些相关的工作，包括计算机辅助设计（CAD）、计算机辅助制造（CAM）、计算机辅助教学（CAI）和计算机辅助工程（CAE）等。例如，CAD在航空、机械、建筑、服装等领域的广泛应用明显提高了设计速度与质量。</a:t>
            </a:r>
          </a:p>
          <a:p>
            <a:pPr eaLnBrk="1" hangingPunct="1">
              <a:buNone/>
            </a:pPr>
            <a:endParaRPr lang="en-US" altLang="zh-CN" sz="1600" dirty="0">
              <a:latin typeface="宋体" panose="02010600030101010101" pitchFamily="2" charset="-122"/>
              <a:ea typeface="宋体" panose="02010600030101010101" pitchFamily="2" charset="-122"/>
              <a:cs typeface="宋体" panose="02010600030101010101" pitchFamily="2" charset="-122"/>
            </a:endParaRP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latin typeface="Times New Roman" panose="02020603050405020304" pitchFamily="18" charset="0"/>
                <a:ea typeface="宋体" panose="02010600030101010101" pitchFamily="2" charset="-122"/>
                <a:sym typeface="+mn-ea"/>
              </a:rPr>
              <a:t>第六章  仪器仪表技术基础知识</a:t>
            </a:r>
            <a:endParaRPr lang="zh-CN" altLang="en-US"/>
          </a:p>
        </p:txBody>
      </p:sp>
      <p:sp>
        <p:nvSpPr>
          <p:cNvPr id="3" name="内容占位符 2"/>
          <p:cNvSpPr>
            <a:spLocks noGrp="1"/>
          </p:cNvSpPr>
          <p:nvPr>
            <p:ph idx="1"/>
          </p:nvPr>
        </p:nvSpPr>
        <p:spPr/>
        <p:txBody>
          <a:bodyPr/>
          <a:lstStyle/>
          <a:p>
            <a:r>
              <a:rPr lang="zh-CN" altLang="en-US" sz="1600" b="1">
                <a:latin typeface="宋体" panose="02010600030101010101" pitchFamily="2" charset="-122"/>
                <a:ea typeface="宋体" panose="02010600030101010101" pitchFamily="2" charset="-122"/>
                <a:cs typeface="宋体" panose="02010600030101010101" pitchFamily="2" charset="-122"/>
              </a:rPr>
              <a:t>仪器仪表的应用领域:</a:t>
            </a:r>
            <a:r>
              <a:rPr lang="zh-CN" altLang="en-US" sz="1600">
                <a:latin typeface="宋体" panose="02010600030101010101" pitchFamily="2" charset="-122"/>
                <a:ea typeface="宋体" panose="02010600030101010101" pitchFamily="2" charset="-122"/>
                <a:cs typeface="宋体" panose="02010600030101010101" pitchFamily="2" charset="-122"/>
              </a:rPr>
              <a:t>仪器仪表应用领域广泛，覆盖了工业、农业、交通、科技、环保、国防、文教卫生、人民生活等各方面，在国民经济建设各行各业的运行过程中承担着把关者和指导者的任务。由于其地位特殊、作用大，对国民经济有巨大倍增和拉动作用，有着良好的市场需求和巨大的发展潜力。</a:t>
            </a:r>
          </a:p>
          <a:p>
            <a:r>
              <a:rPr lang="zh-CN" altLang="en-US" sz="1600" b="1">
                <a:latin typeface="宋体" panose="02010600030101010101" pitchFamily="2" charset="-122"/>
                <a:ea typeface="宋体" panose="02010600030101010101" pitchFamily="2" charset="-122"/>
                <a:cs typeface="宋体" panose="02010600030101010101" pitchFamily="2" charset="-122"/>
              </a:rPr>
              <a:t>仪器仪表的五大发展趋势:</a:t>
            </a:r>
            <a:r>
              <a:rPr lang="zh-CN" altLang="en-US" sz="1600">
                <a:latin typeface="宋体" panose="02010600030101010101" pitchFamily="2" charset="-122"/>
                <a:ea typeface="宋体" panose="02010600030101010101" pitchFamily="2" charset="-122"/>
                <a:cs typeface="宋体" panose="02010600030101010101" pitchFamily="2" charset="-122"/>
              </a:rPr>
              <a:t>20世纪中期以后,随着自动控制理论的产生和自动控制技术的成熟,以A /D (数字/模拟转换)环节为基础的数字式仪器得到快速发展。伴随着计算机、通讯、软件和新材料、新技术等的快速发展与成熟,人工智能、在线测控成为可能,使仪器走向智能化、虚拟化、网络化。数字仪器、智能仪器、个人计算机仪器、虚拟仪器和网络仪器代表了20世纪现代科学仪器发展的主流与方向。</a:t>
            </a:r>
          </a:p>
          <a:p>
            <a:r>
              <a:rPr lang="zh-CN" altLang="en-US" sz="1600">
                <a:latin typeface="宋体" panose="02010600030101010101" pitchFamily="2" charset="-122"/>
                <a:ea typeface="宋体" panose="02010600030101010101" pitchFamily="2" charset="-122"/>
                <a:cs typeface="宋体" panose="02010600030101010101" pitchFamily="2" charset="-122"/>
              </a:rPr>
              <a:t>仪器仪表功能:仪器仪表能改善、扩展或补充人的官能。人们用感觉器官去视、听、尝、摸外部事物，而显微镜、望远镜、声级计、酸度计、高温计等仪器仪表，可以改善和扩展人的这些官能;另外，有些仪器仪表如磁强计、射线计数计等可感受和测量到人的感觉器官所不能感受到的物理量;还有些仪器仪表可以超过人的能力去记录、计算和计数，如高速照相机、计算机等。</a:t>
            </a:r>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latin typeface="Times New Roman" panose="02020603050405020304" pitchFamily="18" charset="0"/>
                <a:ea typeface="宋体" panose="02010600030101010101" pitchFamily="2" charset="-122"/>
                <a:sym typeface="+mn-ea"/>
              </a:rPr>
              <a:t>第六章  仪器仪表技术基础知识</a:t>
            </a:r>
            <a:endParaRPr lang="zh-CN" altLang="en-US"/>
          </a:p>
        </p:txBody>
      </p:sp>
      <p:sp>
        <p:nvSpPr>
          <p:cNvPr id="3" name="内容占位符 2"/>
          <p:cNvSpPr>
            <a:spLocks noGrp="1"/>
          </p:cNvSpPr>
          <p:nvPr>
            <p:ph idx="1"/>
          </p:nvPr>
        </p:nvSpPr>
        <p:spPr/>
        <p:txBody>
          <a:bodyPr/>
          <a:lstStyle/>
          <a:p>
            <a:pPr marL="0" indent="0">
              <a:buNone/>
            </a:pPr>
            <a:r>
              <a:rPr lang="zh-CN" altLang="en-US" sz="1600" b="1">
                <a:latin typeface="宋体" panose="02010600030101010101" pitchFamily="2" charset="-122"/>
                <a:ea typeface="宋体" panose="02010600030101010101" pitchFamily="2" charset="-122"/>
                <a:cs typeface="宋体" panose="02010600030101010101" pitchFamily="2" charset="-122"/>
              </a:rPr>
              <a:t>仪器仪表的发展意义：</a:t>
            </a:r>
          </a:p>
          <a:p>
            <a:pPr marL="0" indent="0">
              <a:buNone/>
            </a:pPr>
            <a:r>
              <a:rPr lang="zh-CN" altLang="en-US" sz="1600">
                <a:latin typeface="宋体" panose="02010600030101010101" pitchFamily="2" charset="-122"/>
                <a:ea typeface="宋体" panose="02010600030101010101" pitchFamily="2" charset="-122"/>
                <a:cs typeface="宋体" panose="02010600030101010101" pitchFamily="2" charset="-122"/>
              </a:rPr>
              <a:t>1.仪器是科学技术发展的重要前提和根本保障。人类发展史上任何一次大的飞跃都是基于工具的巨大创新和根本变革驱动的，作为“工具”的科学仪器的发展和创新往往是催生科技创新的重要要素。</a:t>
            </a:r>
          </a:p>
          <a:p>
            <a:pPr marL="0" indent="0">
              <a:buNone/>
            </a:pPr>
            <a:r>
              <a:rPr lang="zh-CN" altLang="en-US" sz="1600">
                <a:latin typeface="宋体" panose="02010600030101010101" pitchFamily="2" charset="-122"/>
                <a:ea typeface="宋体" panose="02010600030101010101" pitchFamily="2" charset="-122"/>
                <a:cs typeface="宋体" panose="02010600030101010101" pitchFamily="2" charset="-122"/>
              </a:rPr>
              <a:t>2.仪器是经济发展和国防安全的重要保障。仪器是保障经济发展、国家安全不可或缺的重要基础条件。首先，著名科学家钱学森先生指出:“新技术革命的关键技术是信息技术。信息技术由测量技术、计算机技术、通讯技术三部分组成。测量技术则是关键和基础”。</a:t>
            </a:r>
          </a:p>
          <a:p>
            <a:pPr marL="0" indent="0">
              <a:buNone/>
            </a:pPr>
            <a:r>
              <a:rPr lang="zh-CN" altLang="en-US" sz="1600">
                <a:latin typeface="宋体" panose="02010600030101010101" pitchFamily="2" charset="-122"/>
                <a:ea typeface="宋体" panose="02010600030101010101" pitchFamily="2" charset="-122"/>
                <a:cs typeface="宋体" panose="02010600030101010101" pitchFamily="2" charset="-122"/>
              </a:rPr>
              <a:t>3.仪器是推进和谐社会建设的重要力量。目前，全球的资源枯竭、环境污染等问题成为社会健康发展的瓶颈;食品安全问题、公共突发事件、疾病诊断、易燃易爆化学危险品等给人民的生活带来了严重影响，这些重大问题的解决都离不开先进的检测技术和手段。</a:t>
            </a:r>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p:cNvSpPr>
          <p:nvPr>
            <p:ph type="title"/>
          </p:nvPr>
        </p:nvSpPr>
        <p:spPr/>
        <p:txBody>
          <a:bodyPr vert="horz" wrap="square" lIns="91440" tIns="45720" rIns="91440" bIns="45720" anchor="ctr" anchorCtr="0"/>
          <a:lstStyle/>
          <a:p>
            <a:pPr eaLnBrk="1" hangingPunct="1"/>
            <a:r>
              <a:rPr lang="zh-CN" altLang="en-US" sz="3200" dirty="0">
                <a:latin typeface="Times New Roman" panose="02020603050405020304" pitchFamily="18" charset="0"/>
                <a:ea typeface="宋体" panose="02010600030101010101" pitchFamily="2" charset="-122"/>
              </a:rPr>
              <a:t>第七章  电子元器件基础知识</a:t>
            </a:r>
          </a:p>
        </p:txBody>
      </p:sp>
      <p:sp>
        <p:nvSpPr>
          <p:cNvPr id="132099" name="Rectangle 3"/>
          <p:cNvSpPr>
            <a:spLocks noGrp="1" noChangeArrowheads="1"/>
          </p:cNvSpPr>
          <p:nvPr>
            <p:ph idx="1"/>
          </p:nvPr>
        </p:nvSpPr>
        <p:spPr/>
        <p:txBody>
          <a:bodyPr vert="horz" wrap="square" lIns="91440" tIns="45720" rIns="91440" bIns="45720" numCol="1" anchor="t" anchorCtr="0" compatLnSpc="1"/>
          <a:lstStyle/>
          <a:p>
            <a:pPr marL="342900" marR="0" lvl="0" indent="-34290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Char char="v"/>
              <a:defRPr/>
            </a:pPr>
            <a:r>
              <a:rPr kumimoji="0" lang="zh-CN" altLang="zh-CN" sz="1600" b="1"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电子元器件发展</a:t>
            </a:r>
            <a:endParaRPr kumimoji="0" lang="en-US" altLang="zh-CN" sz="1600" b="1"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endParaRPr>
          </a:p>
          <a:p>
            <a:pPr marL="0" marR="0" lvl="0" indent="-342900" algn="just" defTabSz="914400" rtl="0" eaLnBrk="0" fontAlgn="base" latinLnBrk="0" hangingPunct="0">
              <a:lnSpc>
                <a:spcPct val="100000"/>
              </a:lnSpc>
              <a:spcBef>
                <a:spcPts val="0"/>
              </a:spcBef>
              <a:spcAft>
                <a:spcPct val="0"/>
              </a:spcAft>
              <a:buClr>
                <a:schemeClr val="hlink"/>
              </a:buClr>
              <a:buSzTx/>
              <a:buFont typeface="Wingdings" panose="05000000000000000000" pitchFamily="2" charset="2"/>
              <a:buNone/>
              <a:defRPr/>
            </a:pPr>
            <a:r>
              <a:rPr kumimoji="0" lang="en-US"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   电子元器件是元件和器件的总称。是电子元件和小型机器、仪器的组成部分，其本身常由若干零件构成，可以在同类产品中通用。常指电器、无线电、仪表等工业的某些零件，如电容、晶体管、游丝、发条等子器件的总称。电子器件</a:t>
            </a:r>
            <a:r>
              <a:rPr kumimoji="0" lang="zh-CN"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指在工厂生产加工时不改变分子成分的成品。如电阻器、电容器、电感器。因为它本身不产生电子，它对电压、电流无控制和变换作用，所以又称无源器件。电子元件指在工厂生产加工时改变了分子结构的成品。例如晶体管、电子管、集成电路。因为它本身能产生电子，对电压、电流有控制、变换作用（放大、开关、整流、检波、振荡和调制等），所以又称有源器件。按分类标准，电子器件可分为12个大类，可归纳为真空电子器件和半导体器件两大块。常用的电子元器件有：电阻、电容、电感、电位器、变压器、二极管、三极管、mos管、集成电路等等。电子元器件发展史其实就是一部浓缩的电子发展史。电子技术是十九世纪末、二十世纪初开始发展起来的新兴技术，二十世纪发展最迅速，应用最广泛，成为近代科学技术发展的一个重要标志。</a:t>
            </a:r>
            <a:r>
              <a:rPr kumimoji="0" lang="zh-CN" altLang="zh-CN" sz="1600" b="1"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有以下四个发展阶段：</a:t>
            </a:r>
          </a:p>
          <a:p>
            <a:pPr marL="342900" marR="0" lvl="0" indent="-34290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defRPr/>
            </a:pPr>
            <a:r>
              <a:rPr kumimoji="0" lang="en-US" altLang="zh-CN" sz="1600" b="1"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1</a:t>
            </a:r>
            <a:r>
              <a:rPr kumimoji="0" lang="zh-CN" altLang="zh-CN" sz="1600" b="1"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）第一代电子产品以电子管为核心　</a:t>
            </a:r>
          </a:p>
          <a:p>
            <a:pPr marL="342900" marR="0" lvl="0" indent="-34290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defRPr/>
            </a:pPr>
            <a:r>
              <a:rPr kumimoji="0" lang="en-US" altLang="zh-CN" sz="1600" b="1"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2</a:t>
            </a:r>
            <a:r>
              <a:rPr kumimoji="0" lang="zh-CN" altLang="zh-CN" sz="1600" b="1"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）晶体管　</a:t>
            </a:r>
          </a:p>
          <a:p>
            <a:pPr marL="342900" marR="0" lvl="0" indent="-34290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defRPr/>
            </a:pPr>
            <a:r>
              <a:rPr kumimoji="0" lang="en-US" altLang="zh-CN" sz="1600" b="1"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3</a:t>
            </a:r>
            <a:r>
              <a:rPr kumimoji="0" lang="zh-CN" altLang="zh-CN" sz="1600" b="1"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）集成电路</a:t>
            </a:r>
          </a:p>
          <a:p>
            <a:pPr marL="342900" marR="0" lvl="0" indent="-34290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defRPr/>
            </a:pPr>
            <a:r>
              <a:rPr kumimoji="0" lang="en-US" altLang="zh-CN" sz="1600" b="1"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4</a:t>
            </a:r>
            <a:r>
              <a:rPr kumimoji="0" lang="zh-CN" altLang="zh-CN" sz="1600" b="1"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）大规模集成电路和超大规模集成电路</a:t>
            </a:r>
          </a:p>
          <a:p>
            <a:pPr marL="342900" marR="0" lvl="0" indent="-34290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defRPr/>
            </a:pPr>
            <a:endParaRPr kumimoji="0" lang="zh-CN" altLang="zh-CN" sz="2000" b="0" i="0" u="none" strike="noStrike" kern="1200" cap="none" spc="0" normalizeH="0" baseline="0" noProof="0" dirty="0">
              <a:ln>
                <a:noFill/>
              </a:ln>
              <a:solidFill>
                <a:schemeClr val="tx1"/>
              </a:solidFill>
              <a:effectLst/>
              <a:uLnTx/>
              <a:uFillTx/>
              <a:latin typeface="+mn-lt"/>
              <a:ea typeface="宋体" panose="02010600030101010101" pitchFamily="2" charset="-122"/>
              <a:cs typeface="+mn-cs"/>
            </a:endParaRPr>
          </a:p>
          <a:p>
            <a:pPr marL="342900" marR="0" lvl="0" indent="-34290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defRPr/>
            </a:pPr>
            <a:endParaRPr kumimoji="0" lang="zh-CN" altLang="zh-CN" sz="2000" b="0" i="0" u="none" strike="noStrike" kern="1200" cap="none" spc="0" normalizeH="0" baseline="0" noProof="0" dirty="0">
              <a:ln>
                <a:noFill/>
              </a:ln>
              <a:solidFill>
                <a:schemeClr val="tx1"/>
              </a:solidFill>
              <a:effectLst/>
              <a:uLnTx/>
              <a:uFillTx/>
              <a:latin typeface="+mn-lt"/>
              <a:ea typeface="宋体" panose="02010600030101010101" pitchFamily="2" charset="-122"/>
              <a:cs typeface="+mn-cs"/>
            </a:endParaRPr>
          </a:p>
          <a:p>
            <a:pPr marL="342900" marR="0" lvl="0" indent="-34290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defRPr/>
            </a:pPr>
            <a:endParaRPr kumimoji="0" lang="zh-CN" altLang="zh-CN" sz="2000" b="0" i="0" u="none" strike="noStrike" kern="1200" cap="none" spc="0" normalizeH="0" baseline="0" noProof="0" dirty="0">
              <a:ln>
                <a:noFill/>
              </a:ln>
              <a:solidFill>
                <a:schemeClr val="tx1"/>
              </a:solidFill>
              <a:effectLst/>
              <a:uLnTx/>
              <a:uFillTx/>
              <a:latin typeface="+mn-lt"/>
              <a:ea typeface="宋体" panose="02010600030101010101" pitchFamily="2" charset="-122"/>
              <a:cs typeface="+mn-cs"/>
            </a:endParaRPr>
          </a:p>
          <a:p>
            <a:pPr marL="342900" marR="0" lvl="0" indent="-34290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defRPr/>
            </a:pPr>
            <a:endParaRPr kumimoji="0" lang="zh-CN" altLang="zh-CN" sz="2000" b="0" i="0" u="none" strike="noStrike" kern="1200" cap="none" spc="0" normalizeH="0" baseline="0" noProof="0" dirty="0">
              <a:ln>
                <a:noFill/>
              </a:ln>
              <a:solidFill>
                <a:schemeClr val="tx1"/>
              </a:solidFill>
              <a:effectLst/>
              <a:uLnTx/>
              <a:uFillTx/>
              <a:latin typeface="+mn-lt"/>
              <a:ea typeface="宋体" panose="02010600030101010101" pitchFamily="2" charset="-122"/>
              <a:cs typeface="+mn-cs"/>
            </a:endParaRPr>
          </a:p>
        </p:txBody>
      </p:sp>
      <p:sp>
        <p:nvSpPr>
          <p:cNvPr id="128004" name="Rectangle 10"/>
          <p:cNvSpPr/>
          <p:nvPr/>
        </p:nvSpPr>
        <p:spPr>
          <a:xfrm>
            <a:off x="0" y="0"/>
            <a:ext cx="9144000" cy="0"/>
          </a:xfrm>
          <a:prstGeom prst="rect">
            <a:avLst/>
          </a:prstGeom>
          <a:noFill/>
          <a:ln w="9525">
            <a:noFill/>
          </a:ln>
        </p:spPr>
        <p:txBody>
          <a:bodyPr wrap="none" anchor="ctr" anchorCtr="0">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kern="1200">
                <a:solidFill>
                  <a:schemeClr val="tx1"/>
                </a:solidFill>
                <a:latin typeface="Arial" panose="020B0604020202020204" pitchFamily="34" charset="0"/>
                <a:ea typeface="+mn-ea"/>
                <a:cs typeface="+mn-cs"/>
              </a:defRPr>
            </a:lvl2pPr>
            <a:lvl3pPr marL="1143000" indent="-228600" algn="l" rtl="0" eaLnBrk="0" fontAlgn="base" hangingPunct="0">
              <a:spcBef>
                <a:spcPct val="20000"/>
              </a:spcBef>
              <a:spcAft>
                <a:spcPct val="0"/>
              </a:spcAft>
              <a:buClr>
                <a:schemeClr val="tx1"/>
              </a:buClr>
              <a:buChar char="•"/>
              <a:defRPr sz="2400" kern="1200">
                <a:solidFill>
                  <a:schemeClr val="tx1"/>
                </a:solidFill>
                <a:latin typeface="Arial" panose="020B0604020202020204" pitchFamily="34" charset="0"/>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Arial" panose="020B0604020202020204" pitchFamily="34" charset="0"/>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Arial" panose="020B0604020202020204" pitchFamily="34" charset="0"/>
                <a:ea typeface="+mn-ea"/>
                <a:cs typeface="+mn-cs"/>
              </a:defRPr>
            </a:lvl5pPr>
          </a:lstStyle>
          <a:p>
            <a:pPr marL="0" lvl="0" indent="0">
              <a:spcBef>
                <a:spcPct val="0"/>
              </a:spcBef>
              <a:buClrTx/>
              <a:buFontTx/>
              <a:buNone/>
            </a:pPr>
            <a:endParaRPr lang="zh-CN" altLang="en-US" sz="1800" dirty="0">
              <a:latin typeface="Arial" panose="020B0604020202020204" pitchFamily="34" charset="0"/>
              <a:ea typeface="宋体" panose="02010600030101010101" pitchFamily="2" charset="-122"/>
            </a:endParaRPr>
          </a:p>
        </p:txBody>
      </p:sp>
      <p:sp>
        <p:nvSpPr>
          <p:cNvPr id="128005" name="Rectangle 2"/>
          <p:cNvSpPr/>
          <p:nvPr/>
        </p:nvSpPr>
        <p:spPr>
          <a:xfrm>
            <a:off x="0" y="0"/>
            <a:ext cx="9144000" cy="0"/>
          </a:xfrm>
          <a:prstGeom prst="rect">
            <a:avLst/>
          </a:prstGeom>
          <a:noFill/>
          <a:ln w="9525">
            <a:noFill/>
          </a:ln>
        </p:spPr>
        <p:txBody>
          <a:bodyPr wrap="none" anchor="ctr" anchorCtr="0">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kern="1200">
                <a:solidFill>
                  <a:schemeClr val="tx1"/>
                </a:solidFill>
                <a:latin typeface="Arial" panose="020B0604020202020204" pitchFamily="34" charset="0"/>
                <a:ea typeface="+mn-ea"/>
                <a:cs typeface="+mn-cs"/>
              </a:defRPr>
            </a:lvl2pPr>
            <a:lvl3pPr marL="1143000" indent="-228600" algn="l" rtl="0" eaLnBrk="0" fontAlgn="base" hangingPunct="0">
              <a:spcBef>
                <a:spcPct val="20000"/>
              </a:spcBef>
              <a:spcAft>
                <a:spcPct val="0"/>
              </a:spcAft>
              <a:buClr>
                <a:schemeClr val="tx1"/>
              </a:buClr>
              <a:buChar char="•"/>
              <a:defRPr sz="2400" kern="1200">
                <a:solidFill>
                  <a:schemeClr val="tx1"/>
                </a:solidFill>
                <a:latin typeface="Arial" panose="020B0604020202020204" pitchFamily="34" charset="0"/>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Arial" panose="020B0604020202020204" pitchFamily="34" charset="0"/>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Arial" panose="020B0604020202020204" pitchFamily="34" charset="0"/>
                <a:ea typeface="+mn-ea"/>
                <a:cs typeface="+mn-cs"/>
              </a:defRPr>
            </a:lvl5pPr>
          </a:lstStyle>
          <a:p>
            <a:pPr marL="0" lvl="0" indent="0">
              <a:spcBef>
                <a:spcPct val="0"/>
              </a:spcBef>
              <a:buClrTx/>
              <a:buFontTx/>
              <a:buNone/>
            </a:pPr>
            <a:endParaRPr lang="zh-CN" altLang="en-US" sz="1800" dirty="0">
              <a:latin typeface="Arial" panose="020B0604020202020204" pitchFamily="34" charset="0"/>
              <a:ea typeface="宋体" panose="02010600030101010101" pitchFamily="2" charset="-122"/>
            </a:endParaRPr>
          </a:p>
        </p:txBody>
      </p:sp>
      <p:sp>
        <p:nvSpPr>
          <p:cNvPr id="128006" name="Rectangle 2"/>
          <p:cNvSpPr/>
          <p:nvPr/>
        </p:nvSpPr>
        <p:spPr>
          <a:xfrm>
            <a:off x="0" y="0"/>
            <a:ext cx="9144000" cy="0"/>
          </a:xfrm>
          <a:prstGeom prst="rect">
            <a:avLst/>
          </a:prstGeom>
          <a:noFill/>
          <a:ln w="9525">
            <a:noFill/>
          </a:ln>
        </p:spPr>
        <p:txBody>
          <a:bodyPr wrap="none" anchor="ctr" anchorCtr="0">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kern="1200">
                <a:solidFill>
                  <a:schemeClr val="tx1"/>
                </a:solidFill>
                <a:latin typeface="Arial" panose="020B0604020202020204" pitchFamily="34" charset="0"/>
                <a:ea typeface="+mn-ea"/>
                <a:cs typeface="+mn-cs"/>
              </a:defRPr>
            </a:lvl2pPr>
            <a:lvl3pPr marL="1143000" indent="-228600" algn="l" rtl="0" eaLnBrk="0" fontAlgn="base" hangingPunct="0">
              <a:spcBef>
                <a:spcPct val="20000"/>
              </a:spcBef>
              <a:spcAft>
                <a:spcPct val="0"/>
              </a:spcAft>
              <a:buClr>
                <a:schemeClr val="tx1"/>
              </a:buClr>
              <a:buChar char="•"/>
              <a:defRPr sz="2400" kern="1200">
                <a:solidFill>
                  <a:schemeClr val="tx1"/>
                </a:solidFill>
                <a:latin typeface="Arial" panose="020B0604020202020204" pitchFamily="34" charset="0"/>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Arial" panose="020B0604020202020204" pitchFamily="34" charset="0"/>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Arial" panose="020B0604020202020204" pitchFamily="34" charset="0"/>
                <a:ea typeface="+mn-ea"/>
                <a:cs typeface="+mn-cs"/>
              </a:defRPr>
            </a:lvl5pPr>
          </a:lstStyle>
          <a:p>
            <a:pPr marL="0" lvl="0" indent="0">
              <a:spcBef>
                <a:spcPct val="0"/>
              </a:spcBef>
              <a:buClrTx/>
              <a:buFontTx/>
              <a:buNone/>
            </a:pPr>
            <a:endParaRPr lang="zh-CN" altLang="en-US" sz="1800" dirty="0">
              <a:latin typeface="Arial" panose="020B0604020202020204" pitchFamily="34" charset="0"/>
              <a:ea typeface="宋体" panose="02010600030101010101" pitchFamily="2" charset="-122"/>
            </a:endParaRPr>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Grp="1"/>
          </p:cNvSpPr>
          <p:nvPr>
            <p:ph type="title"/>
          </p:nvPr>
        </p:nvSpPr>
        <p:spPr/>
        <p:txBody>
          <a:bodyPr vert="horz" wrap="square" lIns="91440" tIns="45720" rIns="91440" bIns="45720" anchor="ctr" anchorCtr="0"/>
          <a:lstStyle/>
          <a:p>
            <a:pPr eaLnBrk="1" hangingPunct="1"/>
            <a:r>
              <a:rPr lang="zh-CN" altLang="en-US" sz="3200" dirty="0">
                <a:latin typeface="Times New Roman" panose="02020603050405020304" pitchFamily="18" charset="0"/>
                <a:ea typeface="宋体" panose="02010600030101010101" pitchFamily="2" charset="-122"/>
              </a:rPr>
              <a:t>第</a:t>
            </a:r>
            <a:r>
              <a:rPr lang="zh-CN" altLang="en-US" sz="3200" dirty="0">
                <a:latin typeface="Times New Roman" panose="02020603050405020304" pitchFamily="18" charset="0"/>
                <a:ea typeface="宋体" panose="02010600030101010101" pitchFamily="2" charset="-122"/>
                <a:sym typeface="+mn-ea"/>
              </a:rPr>
              <a:t>七</a:t>
            </a:r>
            <a:r>
              <a:rPr lang="zh-CN" altLang="en-US" sz="3200" dirty="0">
                <a:latin typeface="Times New Roman" panose="02020603050405020304" pitchFamily="18" charset="0"/>
                <a:ea typeface="宋体" panose="02010600030101010101" pitchFamily="2" charset="-122"/>
              </a:rPr>
              <a:t>章  电子元器件基础知识</a:t>
            </a:r>
          </a:p>
        </p:txBody>
      </p:sp>
      <p:sp>
        <p:nvSpPr>
          <p:cNvPr id="133123" name="Rectangle 3"/>
          <p:cNvSpPr>
            <a:spLocks noGrp="1" noChangeArrowheads="1"/>
          </p:cNvSpPr>
          <p:nvPr>
            <p:ph idx="1"/>
          </p:nvPr>
        </p:nvSpPr>
        <p:spPr/>
        <p:txBody>
          <a:bodyPr vert="horz" wrap="square" lIns="91440" tIns="45720" rIns="91440" bIns="45720" numCol="1" anchor="t" anchorCtr="0" compatLnSpc="1"/>
          <a:lstStyle/>
          <a:p>
            <a:pPr marL="342900" marR="0" lvl="0" indent="-34290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defRPr/>
            </a:pPr>
            <a:r>
              <a:rPr kumimoji="0" lang="en-US" altLang="zh-CN" sz="1600" b="1"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1</a:t>
            </a:r>
            <a:r>
              <a:rPr kumimoji="0" lang="zh-CN" altLang="zh-CN" sz="1600" b="1"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）电阻</a:t>
            </a:r>
          </a:p>
          <a:p>
            <a:pPr marL="0" marR="0" lvl="0" indent="-342900" algn="just" defTabSz="914400" rtl="0" eaLnBrk="0" fontAlgn="base" latinLnBrk="0" hangingPunct="0">
              <a:lnSpc>
                <a:spcPct val="100000"/>
              </a:lnSpc>
              <a:spcBef>
                <a:spcPts val="0"/>
              </a:spcBef>
              <a:spcAft>
                <a:spcPct val="0"/>
              </a:spcAft>
              <a:buClr>
                <a:schemeClr val="hlink"/>
              </a:buClr>
              <a:buSzTx/>
              <a:buFont typeface="Wingdings" panose="05000000000000000000" pitchFamily="2" charset="2"/>
              <a:buNone/>
              <a:defRPr/>
            </a:pPr>
            <a:r>
              <a:rPr kumimoji="0" lang="en-US"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   </a:t>
            </a:r>
            <a:r>
              <a:rPr kumimoji="0" lang="zh-CN"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导体对电流的阻碍作用就叫该导体的电阻。电阻小的物质称为电导体，简称导体。电阻大的物质称为电绝缘体，简称绝缘体。在物理学中，用电阻（resistance）来表示导体对电流阻碍作用的大小。导体的电阻越大，表示导体对电流的阻碍作用越大。不同的导体，电阻一般不同，电阻是导体本身的一种性质。导体的电阻通常用字母R表示，电阻的单位是欧姆（ohm），简称欧，符号是Ω。比较大的单位有千欧（kΩ）、兆欧（MΩ）（兆=百万，即100万）。在电路中用“</a:t>
            </a:r>
            <a:r>
              <a:rPr kumimoji="0" lang="en-US"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R</a:t>
            </a:r>
            <a:r>
              <a:rPr kumimoji="0" lang="zh-CN"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”加数字表示，</a:t>
            </a:r>
            <a:r>
              <a:rPr kumimoji="0" lang="zh-CN"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如：</a:t>
            </a:r>
            <a:r>
              <a:rPr kumimoji="0" lang="en-US"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R1</a:t>
            </a:r>
            <a:r>
              <a:rPr kumimoji="0" lang="zh-CN"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表示编号为</a:t>
            </a:r>
            <a:r>
              <a:rPr kumimoji="0" lang="en-US"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1</a:t>
            </a:r>
            <a:r>
              <a:rPr kumimoji="0" lang="zh-CN"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的电阻。电阻在电路中的主要作用为：分流、限流、分压、偏置等。电阻的单位为欧姆（Ω）、千欧（</a:t>
            </a:r>
            <a:r>
              <a:rPr kumimoji="0" lang="en-US"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K</a:t>
            </a:r>
            <a:r>
              <a:rPr kumimoji="0" lang="zh-CN"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Ω）、兆欧（</a:t>
            </a:r>
            <a:r>
              <a:rPr kumimoji="0" lang="en-US"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M</a:t>
            </a:r>
            <a:r>
              <a:rPr kumimoji="0" lang="zh-CN"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Ω）等。换算方法是：</a:t>
            </a:r>
            <a:r>
              <a:rPr kumimoji="0" lang="en-US"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1</a:t>
            </a:r>
            <a:r>
              <a:rPr kumimoji="0" lang="zh-CN"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兆欧</a:t>
            </a:r>
            <a:r>
              <a:rPr kumimoji="0" lang="en-US"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=1000</a:t>
            </a:r>
            <a:r>
              <a:rPr kumimoji="0" lang="zh-CN"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千欧</a:t>
            </a:r>
            <a:r>
              <a:rPr kumimoji="0" lang="en-US"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=1000000</a:t>
            </a:r>
            <a:r>
              <a:rPr kumimoji="0" lang="zh-CN"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欧</a:t>
            </a:r>
            <a:r>
              <a:rPr kumimoji="0" lang="zh-CN" altLang="en-US"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a:t>
            </a:r>
            <a:endParaRPr kumimoji="0" lang="en-US"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endParaRPr>
          </a:p>
          <a:p>
            <a:pPr marL="0" marR="0" lvl="0" indent="-342900" algn="just" defTabSz="914400" rtl="0" eaLnBrk="0" fontAlgn="base" latinLnBrk="0" hangingPunct="0">
              <a:lnSpc>
                <a:spcPct val="100000"/>
              </a:lnSpc>
              <a:spcBef>
                <a:spcPts val="0"/>
              </a:spcBef>
              <a:spcAft>
                <a:spcPct val="0"/>
              </a:spcAft>
              <a:buClr>
                <a:schemeClr val="hlink"/>
              </a:buClr>
              <a:buSzTx/>
              <a:buFont typeface="Wingdings" panose="05000000000000000000" pitchFamily="2" charset="2"/>
              <a:buNone/>
              <a:defRPr/>
            </a:pPr>
            <a:r>
              <a:rPr kumimoji="0" lang="zh-CN"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电阻的参数标注方法有</a:t>
            </a:r>
            <a:r>
              <a:rPr kumimoji="0" lang="en-US"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3</a:t>
            </a:r>
            <a:r>
              <a:rPr kumimoji="0" lang="zh-CN"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种，即直标法、色标法和数标法。</a:t>
            </a:r>
            <a:endParaRPr kumimoji="0" lang="en-US"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endParaRPr>
          </a:p>
          <a:p>
            <a:pPr marL="0" marR="0" lvl="0" indent="-342900" algn="just" defTabSz="914400" rtl="0" eaLnBrk="0" fontAlgn="base" latinLnBrk="0" hangingPunct="0">
              <a:lnSpc>
                <a:spcPct val="100000"/>
              </a:lnSpc>
              <a:spcBef>
                <a:spcPts val="0"/>
              </a:spcBef>
              <a:spcAft>
                <a:spcPct val="0"/>
              </a:spcAft>
              <a:buClr>
                <a:schemeClr val="hlink"/>
              </a:buClr>
              <a:buSzTx/>
              <a:buFont typeface="Wingdings" panose="05000000000000000000" pitchFamily="2" charset="2"/>
              <a:buNone/>
              <a:defRPr/>
            </a:pPr>
            <a:r>
              <a:rPr kumimoji="0" lang="en-US"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a.</a:t>
            </a:r>
            <a:r>
              <a:rPr kumimoji="0" lang="zh-CN"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直标法：将电阻的阻值用数字和文字符号直接标在电阻体上</a:t>
            </a:r>
            <a:r>
              <a:rPr kumimoji="0" lang="zh-CN" altLang="en-US"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a:t>
            </a:r>
            <a:endParaRPr kumimoji="0" lang="en-US"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endParaRPr>
          </a:p>
          <a:p>
            <a:pPr marL="0" marR="0" lvl="0" indent="-342900" algn="just" defTabSz="914400" rtl="0" eaLnBrk="0" fontAlgn="base" latinLnBrk="0" hangingPunct="0">
              <a:lnSpc>
                <a:spcPct val="100000"/>
              </a:lnSpc>
              <a:spcBef>
                <a:spcPts val="0"/>
              </a:spcBef>
              <a:spcAft>
                <a:spcPct val="0"/>
              </a:spcAft>
              <a:buClr>
                <a:schemeClr val="hlink"/>
              </a:buClr>
              <a:buSzTx/>
              <a:buFont typeface="Wingdings" panose="05000000000000000000" pitchFamily="2" charset="2"/>
              <a:buNone/>
              <a:defRPr/>
            </a:pPr>
            <a:r>
              <a:rPr kumimoji="0" lang="en-US"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b</a:t>
            </a:r>
            <a:r>
              <a:rPr kumimoji="0" lang="zh-CN"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、数标法：常用于贴片电阻，前两位表示有效数字，后面一位表示乘以</a:t>
            </a:r>
            <a:r>
              <a:rPr kumimoji="0" lang="en-US"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10</a:t>
            </a:r>
            <a:r>
              <a:rPr kumimoji="0" lang="zh-CN"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的幂次。如：</a:t>
            </a:r>
            <a:r>
              <a:rPr kumimoji="0" lang="en-US"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 472 </a:t>
            </a:r>
            <a:r>
              <a:rPr kumimoji="0" lang="zh-CN"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表示</a:t>
            </a:r>
            <a:r>
              <a:rPr kumimoji="0" lang="en-US"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 47</a:t>
            </a:r>
            <a:r>
              <a:rPr kumimoji="0" lang="zh-CN"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a:t>
            </a:r>
            <a:r>
              <a:rPr kumimoji="0" lang="en-US"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100</a:t>
            </a:r>
            <a:r>
              <a:rPr kumimoji="0" lang="zh-CN"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Ω（即</a:t>
            </a:r>
            <a:r>
              <a:rPr kumimoji="0" lang="en-US"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4.7K</a:t>
            </a:r>
            <a:r>
              <a:rPr kumimoji="0" lang="zh-CN"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a:t>
            </a:r>
            <a:r>
              <a:rPr kumimoji="0" lang="en-US"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 104</a:t>
            </a:r>
            <a:r>
              <a:rPr kumimoji="0" lang="zh-CN"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则表示</a:t>
            </a:r>
            <a:r>
              <a:rPr kumimoji="0" lang="en-US"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100K</a:t>
            </a:r>
            <a:r>
              <a:rPr kumimoji="0" lang="zh-CN" altLang="en-US"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a:t>
            </a:r>
          </a:p>
          <a:p>
            <a:pPr marL="0" marR="0" lvl="0" indent="-342900" algn="just" defTabSz="914400" rtl="0" eaLnBrk="0" fontAlgn="base" latinLnBrk="0" hangingPunct="0">
              <a:lnSpc>
                <a:spcPct val="100000"/>
              </a:lnSpc>
              <a:spcBef>
                <a:spcPts val="0"/>
              </a:spcBef>
              <a:spcAft>
                <a:spcPct val="0"/>
              </a:spcAft>
              <a:buClr>
                <a:schemeClr val="hlink"/>
              </a:buClr>
              <a:buSzTx/>
              <a:buFont typeface="Wingdings" panose="05000000000000000000" pitchFamily="2" charset="2"/>
              <a:buNone/>
              <a:defRPr/>
            </a:pPr>
            <a:r>
              <a:rPr kumimoji="0" lang="zh-CN"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c、色环标注法：电阻器上用不同颜色的环来表示电阻的规格。常用四色环和五色环标注，其中四环电阻，一般是碳膜电阻，五环电阻一般是金属膜电阻。电阻色环表如下所示：</a:t>
            </a:r>
          </a:p>
          <a:p>
            <a:pPr marL="0" marR="0" lvl="0" indent="-342900" algn="just" defTabSz="914400" rtl="0" eaLnBrk="0" fontAlgn="base" latinLnBrk="0" hangingPunct="0">
              <a:lnSpc>
                <a:spcPct val="100000"/>
              </a:lnSpc>
              <a:spcBef>
                <a:spcPts val="0"/>
              </a:spcBef>
              <a:spcAft>
                <a:spcPct val="0"/>
              </a:spcAft>
              <a:buClr>
                <a:schemeClr val="hlink"/>
              </a:buClr>
              <a:buSzTx/>
              <a:buFont typeface="Wingdings" panose="05000000000000000000" pitchFamily="2" charset="2"/>
              <a:buNone/>
              <a:defRPr/>
            </a:pPr>
            <a:endParaRPr kumimoji="0" lang="zh-CN" altLang="zh-CN" sz="2000" b="1" i="0" u="none" strike="noStrike" kern="1200" cap="none" spc="0" normalizeH="0" baseline="0" noProof="0" dirty="0">
              <a:ln>
                <a:noFill/>
              </a:ln>
              <a:solidFill>
                <a:schemeClr val="tx1"/>
              </a:solidFill>
              <a:effectLst/>
              <a:uLnTx/>
              <a:uFillTx/>
              <a:latin typeface="+mn-lt"/>
              <a:ea typeface="宋体" panose="02010600030101010101" pitchFamily="2" charset="-122"/>
              <a:cs typeface="+mn-cs"/>
            </a:endParaRPr>
          </a:p>
          <a:p>
            <a:pPr marL="342900" marR="0" lvl="0" indent="-34290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defRPr/>
            </a:pPr>
            <a:endParaRPr kumimoji="0" lang="zh-CN" altLang="zh-CN" sz="2000" b="0" i="0" u="none" strike="noStrike" kern="1200" cap="none" spc="0" normalizeH="0" baseline="0" noProof="0" dirty="0">
              <a:ln>
                <a:noFill/>
              </a:ln>
              <a:solidFill>
                <a:schemeClr val="tx1"/>
              </a:solidFill>
              <a:effectLst/>
              <a:uLnTx/>
              <a:uFillTx/>
              <a:latin typeface="+mn-lt"/>
              <a:ea typeface="宋体" panose="02010600030101010101" pitchFamily="2" charset="-122"/>
              <a:cs typeface="+mn-cs"/>
            </a:endParaRPr>
          </a:p>
          <a:p>
            <a:pPr marL="342900" marR="0" lvl="0" indent="-34290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defRPr/>
            </a:pPr>
            <a:endParaRPr kumimoji="0" lang="zh-CN" altLang="zh-CN" sz="2000" b="0" i="0" u="none" strike="noStrike" kern="1200" cap="none" spc="0" normalizeH="0" baseline="0" noProof="0" dirty="0">
              <a:ln>
                <a:noFill/>
              </a:ln>
              <a:solidFill>
                <a:schemeClr val="tx1"/>
              </a:solidFill>
              <a:effectLst/>
              <a:uLnTx/>
              <a:uFillTx/>
              <a:latin typeface="+mn-lt"/>
              <a:ea typeface="宋体" panose="02010600030101010101" pitchFamily="2" charset="-122"/>
              <a:cs typeface="+mn-cs"/>
            </a:endParaRPr>
          </a:p>
          <a:p>
            <a:pPr marL="342900" marR="0" lvl="0" indent="-34290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defRPr/>
            </a:pPr>
            <a:endParaRPr kumimoji="0" lang="zh-CN" altLang="zh-CN" sz="2000" b="0" i="0" u="none" strike="noStrike" kern="1200" cap="none" spc="0" normalizeH="0" baseline="0" noProof="0" dirty="0">
              <a:ln>
                <a:noFill/>
              </a:ln>
              <a:solidFill>
                <a:schemeClr val="tx1"/>
              </a:solidFill>
              <a:effectLst/>
              <a:uLnTx/>
              <a:uFillTx/>
              <a:latin typeface="+mn-lt"/>
              <a:ea typeface="宋体" panose="02010600030101010101" pitchFamily="2" charset="-122"/>
              <a:cs typeface="+mn-cs"/>
            </a:endParaRPr>
          </a:p>
          <a:p>
            <a:pPr marL="342900" marR="0" lvl="0" indent="-34290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defRPr/>
            </a:pPr>
            <a:endParaRPr kumimoji="0" lang="zh-CN" altLang="zh-CN" sz="2000" b="0" i="0" u="none" strike="noStrike" kern="1200" cap="none" spc="0" normalizeH="0" baseline="0" noProof="0" dirty="0">
              <a:ln>
                <a:noFill/>
              </a:ln>
              <a:solidFill>
                <a:schemeClr val="tx1"/>
              </a:solidFill>
              <a:effectLst/>
              <a:uLnTx/>
              <a:uFillTx/>
              <a:latin typeface="+mn-lt"/>
              <a:ea typeface="宋体" panose="02010600030101010101" pitchFamily="2" charset="-122"/>
              <a:cs typeface="+mn-cs"/>
            </a:endParaRPr>
          </a:p>
        </p:txBody>
      </p:sp>
      <p:sp>
        <p:nvSpPr>
          <p:cNvPr id="129028" name="Rectangle 10"/>
          <p:cNvSpPr/>
          <p:nvPr/>
        </p:nvSpPr>
        <p:spPr>
          <a:xfrm>
            <a:off x="0" y="0"/>
            <a:ext cx="9144000" cy="0"/>
          </a:xfrm>
          <a:prstGeom prst="rect">
            <a:avLst/>
          </a:prstGeom>
          <a:noFill/>
          <a:ln w="9525">
            <a:noFill/>
          </a:ln>
        </p:spPr>
        <p:txBody>
          <a:bodyPr wrap="none" anchor="ctr" anchorCtr="0">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kern="1200">
                <a:solidFill>
                  <a:schemeClr val="tx1"/>
                </a:solidFill>
                <a:latin typeface="Arial" panose="020B0604020202020204" pitchFamily="34" charset="0"/>
                <a:ea typeface="+mn-ea"/>
                <a:cs typeface="+mn-cs"/>
              </a:defRPr>
            </a:lvl2pPr>
            <a:lvl3pPr marL="1143000" indent="-228600" algn="l" rtl="0" eaLnBrk="0" fontAlgn="base" hangingPunct="0">
              <a:spcBef>
                <a:spcPct val="20000"/>
              </a:spcBef>
              <a:spcAft>
                <a:spcPct val="0"/>
              </a:spcAft>
              <a:buClr>
                <a:schemeClr val="tx1"/>
              </a:buClr>
              <a:buChar char="•"/>
              <a:defRPr sz="2400" kern="1200">
                <a:solidFill>
                  <a:schemeClr val="tx1"/>
                </a:solidFill>
                <a:latin typeface="Arial" panose="020B0604020202020204" pitchFamily="34" charset="0"/>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Arial" panose="020B0604020202020204" pitchFamily="34" charset="0"/>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Arial" panose="020B0604020202020204" pitchFamily="34" charset="0"/>
                <a:ea typeface="+mn-ea"/>
                <a:cs typeface="+mn-cs"/>
              </a:defRPr>
            </a:lvl5pPr>
          </a:lstStyle>
          <a:p>
            <a:pPr marL="0" lvl="0" indent="0">
              <a:spcBef>
                <a:spcPct val="0"/>
              </a:spcBef>
              <a:buClrTx/>
              <a:buFontTx/>
              <a:buNone/>
            </a:pPr>
            <a:endParaRPr lang="zh-CN" altLang="en-US" sz="1800" dirty="0">
              <a:latin typeface="Arial" panose="020B0604020202020204" pitchFamily="34" charset="0"/>
              <a:ea typeface="宋体" panose="02010600030101010101" pitchFamily="2" charset="-122"/>
            </a:endParaRPr>
          </a:p>
        </p:txBody>
      </p:sp>
      <p:sp>
        <p:nvSpPr>
          <p:cNvPr id="129029" name="Rectangle 2"/>
          <p:cNvSpPr/>
          <p:nvPr/>
        </p:nvSpPr>
        <p:spPr>
          <a:xfrm>
            <a:off x="0" y="0"/>
            <a:ext cx="9144000" cy="0"/>
          </a:xfrm>
          <a:prstGeom prst="rect">
            <a:avLst/>
          </a:prstGeom>
          <a:noFill/>
          <a:ln w="9525">
            <a:noFill/>
          </a:ln>
        </p:spPr>
        <p:txBody>
          <a:bodyPr wrap="none" anchor="ctr" anchorCtr="0">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kern="1200">
                <a:solidFill>
                  <a:schemeClr val="tx1"/>
                </a:solidFill>
                <a:latin typeface="Arial" panose="020B0604020202020204" pitchFamily="34" charset="0"/>
                <a:ea typeface="+mn-ea"/>
                <a:cs typeface="+mn-cs"/>
              </a:defRPr>
            </a:lvl2pPr>
            <a:lvl3pPr marL="1143000" indent="-228600" algn="l" rtl="0" eaLnBrk="0" fontAlgn="base" hangingPunct="0">
              <a:spcBef>
                <a:spcPct val="20000"/>
              </a:spcBef>
              <a:spcAft>
                <a:spcPct val="0"/>
              </a:spcAft>
              <a:buClr>
                <a:schemeClr val="tx1"/>
              </a:buClr>
              <a:buChar char="•"/>
              <a:defRPr sz="2400" kern="1200">
                <a:solidFill>
                  <a:schemeClr val="tx1"/>
                </a:solidFill>
                <a:latin typeface="Arial" panose="020B0604020202020204" pitchFamily="34" charset="0"/>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Arial" panose="020B0604020202020204" pitchFamily="34" charset="0"/>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Arial" panose="020B0604020202020204" pitchFamily="34" charset="0"/>
                <a:ea typeface="+mn-ea"/>
                <a:cs typeface="+mn-cs"/>
              </a:defRPr>
            </a:lvl5pPr>
          </a:lstStyle>
          <a:p>
            <a:pPr marL="0" lvl="0" indent="0">
              <a:spcBef>
                <a:spcPct val="0"/>
              </a:spcBef>
              <a:buClrTx/>
              <a:buFontTx/>
              <a:buNone/>
            </a:pPr>
            <a:endParaRPr lang="zh-CN" altLang="en-US" sz="1800" dirty="0">
              <a:latin typeface="Arial" panose="020B0604020202020204" pitchFamily="34" charset="0"/>
              <a:ea typeface="宋体" panose="02010600030101010101" pitchFamily="2" charset="-122"/>
            </a:endParaRPr>
          </a:p>
        </p:txBody>
      </p:sp>
      <p:sp>
        <p:nvSpPr>
          <p:cNvPr id="129030" name="Rectangle 2"/>
          <p:cNvSpPr/>
          <p:nvPr/>
        </p:nvSpPr>
        <p:spPr>
          <a:xfrm>
            <a:off x="0" y="0"/>
            <a:ext cx="9144000" cy="0"/>
          </a:xfrm>
          <a:prstGeom prst="rect">
            <a:avLst/>
          </a:prstGeom>
          <a:noFill/>
          <a:ln w="9525">
            <a:noFill/>
          </a:ln>
        </p:spPr>
        <p:txBody>
          <a:bodyPr wrap="none" anchor="ctr" anchorCtr="0">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kern="1200">
                <a:solidFill>
                  <a:schemeClr val="tx1"/>
                </a:solidFill>
                <a:latin typeface="Arial" panose="020B0604020202020204" pitchFamily="34" charset="0"/>
                <a:ea typeface="+mn-ea"/>
                <a:cs typeface="+mn-cs"/>
              </a:defRPr>
            </a:lvl2pPr>
            <a:lvl3pPr marL="1143000" indent="-228600" algn="l" rtl="0" eaLnBrk="0" fontAlgn="base" hangingPunct="0">
              <a:spcBef>
                <a:spcPct val="20000"/>
              </a:spcBef>
              <a:spcAft>
                <a:spcPct val="0"/>
              </a:spcAft>
              <a:buClr>
                <a:schemeClr val="tx1"/>
              </a:buClr>
              <a:buChar char="•"/>
              <a:defRPr sz="2400" kern="1200">
                <a:solidFill>
                  <a:schemeClr val="tx1"/>
                </a:solidFill>
                <a:latin typeface="Arial" panose="020B0604020202020204" pitchFamily="34" charset="0"/>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Arial" panose="020B0604020202020204" pitchFamily="34" charset="0"/>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Arial" panose="020B0604020202020204" pitchFamily="34" charset="0"/>
                <a:ea typeface="+mn-ea"/>
                <a:cs typeface="+mn-cs"/>
              </a:defRPr>
            </a:lvl5pPr>
          </a:lstStyle>
          <a:p>
            <a:pPr marL="0" lvl="0" indent="0">
              <a:spcBef>
                <a:spcPct val="0"/>
              </a:spcBef>
              <a:buClrTx/>
              <a:buFontTx/>
              <a:buNone/>
            </a:pPr>
            <a:endParaRPr lang="zh-CN" altLang="en-US" sz="1800" dirty="0">
              <a:latin typeface="Arial" panose="020B0604020202020204" pitchFamily="34" charset="0"/>
              <a:ea typeface="宋体" panose="02010600030101010101" pitchFamily="2" charset="-122"/>
            </a:endParaRPr>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p:cNvSpPr>
          <p:nvPr>
            <p:ph type="title"/>
          </p:nvPr>
        </p:nvSpPr>
        <p:spPr/>
        <p:txBody>
          <a:bodyPr vert="horz" wrap="square" lIns="91440" tIns="45720" rIns="91440" bIns="45720" anchor="ctr" anchorCtr="0"/>
          <a:lstStyle/>
          <a:p>
            <a:pPr eaLnBrk="1" hangingPunct="1"/>
            <a:r>
              <a:rPr lang="zh-CN" altLang="en-US" sz="3200" dirty="0">
                <a:latin typeface="Times New Roman" panose="02020603050405020304" pitchFamily="18" charset="0"/>
                <a:ea typeface="宋体" panose="02010600030101010101" pitchFamily="2" charset="-122"/>
              </a:rPr>
              <a:t>第</a:t>
            </a:r>
            <a:r>
              <a:rPr lang="zh-CN" altLang="en-US" sz="3200" dirty="0">
                <a:latin typeface="Times New Roman" panose="02020603050405020304" pitchFamily="18" charset="0"/>
                <a:ea typeface="宋体" panose="02010600030101010101" pitchFamily="2" charset="-122"/>
                <a:sym typeface="+mn-ea"/>
              </a:rPr>
              <a:t>七</a:t>
            </a:r>
            <a:r>
              <a:rPr lang="zh-CN" altLang="en-US" sz="3200" dirty="0">
                <a:latin typeface="Times New Roman" panose="02020603050405020304" pitchFamily="18" charset="0"/>
                <a:ea typeface="宋体" panose="02010600030101010101" pitchFamily="2" charset="-122"/>
              </a:rPr>
              <a:t>章  电子元器件基础知识</a:t>
            </a:r>
          </a:p>
        </p:txBody>
      </p:sp>
      <p:sp>
        <p:nvSpPr>
          <p:cNvPr id="135171" name="Rectangle 3"/>
          <p:cNvSpPr>
            <a:spLocks noGrp="1" noChangeArrowheads="1"/>
          </p:cNvSpPr>
          <p:nvPr>
            <p:ph idx="1"/>
          </p:nvPr>
        </p:nvSpPr>
        <p:spPr/>
        <p:txBody>
          <a:bodyPr vert="horz" wrap="square" lIns="91440" tIns="45720" rIns="91440" bIns="45720" numCol="1" anchor="t" anchorCtr="0" compatLnSpc="1"/>
          <a:lstStyle/>
          <a:p>
            <a:pPr marL="0" marR="0" lvl="0" indent="-342900" algn="just" defTabSz="914400" rtl="0" eaLnBrk="0" fontAlgn="base" latinLnBrk="0" hangingPunct="0">
              <a:lnSpc>
                <a:spcPct val="100000"/>
              </a:lnSpc>
              <a:spcBef>
                <a:spcPts val="0"/>
              </a:spcBef>
              <a:spcAft>
                <a:spcPct val="0"/>
              </a:spcAft>
              <a:buClr>
                <a:schemeClr val="hlink"/>
              </a:buClr>
              <a:buSzTx/>
              <a:buFont typeface="Wingdings" panose="05000000000000000000" pitchFamily="2" charset="2"/>
              <a:buNone/>
              <a:defRPr/>
            </a:pPr>
            <a:r>
              <a:rPr kumimoji="0" lang="en-US" altLang="zh-CN" sz="2000" b="0" i="0" u="none" strike="noStrike" kern="1200" cap="none" spc="0" normalizeH="0" baseline="0" noProof="0" dirty="0">
                <a:ln>
                  <a:noFill/>
                </a:ln>
                <a:solidFill>
                  <a:schemeClr val="tx1"/>
                </a:solidFill>
                <a:effectLst/>
                <a:uLnTx/>
                <a:uFillTx/>
                <a:latin typeface="+mn-lt"/>
                <a:ea typeface="宋体" panose="02010600030101010101" pitchFamily="2" charset="-122"/>
                <a:cs typeface="+mn-cs"/>
              </a:rPr>
              <a:t>                              </a:t>
            </a:r>
          </a:p>
          <a:p>
            <a:pPr marL="342900" marR="0" lvl="0" indent="-34290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defRPr/>
            </a:pPr>
            <a:endParaRPr kumimoji="0" lang="zh-CN" altLang="zh-CN" sz="2000" b="0" i="0" u="none" strike="noStrike" kern="1200" cap="none" spc="0" normalizeH="0" baseline="0" noProof="0" dirty="0">
              <a:ln>
                <a:noFill/>
              </a:ln>
              <a:solidFill>
                <a:schemeClr val="tx1"/>
              </a:solidFill>
              <a:effectLst/>
              <a:uLnTx/>
              <a:uFillTx/>
              <a:latin typeface="+mn-lt"/>
              <a:ea typeface="宋体" panose="02010600030101010101" pitchFamily="2" charset="-122"/>
              <a:cs typeface="+mn-cs"/>
            </a:endParaRPr>
          </a:p>
          <a:p>
            <a:pPr marL="342900" marR="0" lvl="0" indent="-34290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defRPr/>
            </a:pPr>
            <a:endParaRPr kumimoji="0" lang="zh-CN" altLang="zh-CN" sz="2000" b="0" i="0" u="none" strike="noStrike" kern="1200" cap="none" spc="0" normalizeH="0" baseline="0" noProof="0" dirty="0">
              <a:ln>
                <a:noFill/>
              </a:ln>
              <a:solidFill>
                <a:schemeClr val="tx1"/>
              </a:solidFill>
              <a:effectLst/>
              <a:uLnTx/>
              <a:uFillTx/>
              <a:latin typeface="+mn-lt"/>
              <a:ea typeface="宋体" panose="02010600030101010101" pitchFamily="2" charset="-122"/>
              <a:cs typeface="+mn-cs"/>
            </a:endParaRPr>
          </a:p>
          <a:p>
            <a:pPr marL="342900" marR="0" lvl="0" indent="-34290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defRPr/>
            </a:pPr>
            <a:endParaRPr kumimoji="0" lang="zh-CN" altLang="zh-CN" sz="2000" b="0" i="0" u="none" strike="noStrike" kern="1200" cap="none" spc="0" normalizeH="0" baseline="0" noProof="0" dirty="0">
              <a:ln>
                <a:noFill/>
              </a:ln>
              <a:solidFill>
                <a:schemeClr val="tx1"/>
              </a:solidFill>
              <a:effectLst/>
              <a:uLnTx/>
              <a:uFillTx/>
              <a:latin typeface="+mn-lt"/>
              <a:ea typeface="宋体" panose="02010600030101010101" pitchFamily="2" charset="-122"/>
              <a:cs typeface="+mn-cs"/>
            </a:endParaRPr>
          </a:p>
          <a:p>
            <a:pPr marL="342900" marR="0" lvl="0" indent="-34290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defRPr/>
            </a:pPr>
            <a:endParaRPr kumimoji="0" lang="zh-CN" altLang="zh-CN" sz="2000" b="0" i="0" u="none" strike="noStrike" kern="1200" cap="none" spc="0" normalizeH="0" baseline="0" noProof="0" dirty="0">
              <a:ln>
                <a:noFill/>
              </a:ln>
              <a:solidFill>
                <a:schemeClr val="tx1"/>
              </a:solidFill>
              <a:effectLst/>
              <a:uLnTx/>
              <a:uFillTx/>
              <a:latin typeface="+mn-lt"/>
              <a:ea typeface="宋体" panose="02010600030101010101" pitchFamily="2" charset="-122"/>
              <a:cs typeface="+mn-cs"/>
            </a:endParaRPr>
          </a:p>
        </p:txBody>
      </p:sp>
      <p:sp>
        <p:nvSpPr>
          <p:cNvPr id="130052" name="Rectangle 10"/>
          <p:cNvSpPr/>
          <p:nvPr/>
        </p:nvSpPr>
        <p:spPr>
          <a:xfrm>
            <a:off x="0" y="0"/>
            <a:ext cx="9144000" cy="0"/>
          </a:xfrm>
          <a:prstGeom prst="rect">
            <a:avLst/>
          </a:prstGeom>
          <a:noFill/>
          <a:ln w="9525">
            <a:noFill/>
          </a:ln>
        </p:spPr>
        <p:txBody>
          <a:bodyPr wrap="none" anchor="ctr" anchorCtr="0">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kern="1200">
                <a:solidFill>
                  <a:schemeClr val="tx1"/>
                </a:solidFill>
                <a:latin typeface="Arial" panose="020B0604020202020204" pitchFamily="34" charset="0"/>
                <a:ea typeface="+mn-ea"/>
                <a:cs typeface="+mn-cs"/>
              </a:defRPr>
            </a:lvl2pPr>
            <a:lvl3pPr marL="1143000" indent="-228600" algn="l" rtl="0" eaLnBrk="0" fontAlgn="base" hangingPunct="0">
              <a:spcBef>
                <a:spcPct val="20000"/>
              </a:spcBef>
              <a:spcAft>
                <a:spcPct val="0"/>
              </a:spcAft>
              <a:buClr>
                <a:schemeClr val="tx1"/>
              </a:buClr>
              <a:buChar char="•"/>
              <a:defRPr sz="2400" kern="1200">
                <a:solidFill>
                  <a:schemeClr val="tx1"/>
                </a:solidFill>
                <a:latin typeface="Arial" panose="020B0604020202020204" pitchFamily="34" charset="0"/>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Arial" panose="020B0604020202020204" pitchFamily="34" charset="0"/>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Arial" panose="020B0604020202020204" pitchFamily="34" charset="0"/>
                <a:ea typeface="+mn-ea"/>
                <a:cs typeface="+mn-cs"/>
              </a:defRPr>
            </a:lvl5pPr>
          </a:lstStyle>
          <a:p>
            <a:pPr marL="0" lvl="0" indent="0">
              <a:spcBef>
                <a:spcPct val="0"/>
              </a:spcBef>
              <a:buClrTx/>
              <a:buFontTx/>
              <a:buNone/>
            </a:pPr>
            <a:endParaRPr lang="zh-CN" altLang="en-US" sz="1800" dirty="0">
              <a:latin typeface="Arial" panose="020B0604020202020204" pitchFamily="34" charset="0"/>
              <a:ea typeface="宋体" panose="02010600030101010101" pitchFamily="2" charset="-122"/>
            </a:endParaRPr>
          </a:p>
        </p:txBody>
      </p:sp>
      <p:sp>
        <p:nvSpPr>
          <p:cNvPr id="130053" name="Rectangle 2"/>
          <p:cNvSpPr/>
          <p:nvPr/>
        </p:nvSpPr>
        <p:spPr>
          <a:xfrm>
            <a:off x="0" y="0"/>
            <a:ext cx="9144000" cy="0"/>
          </a:xfrm>
          <a:prstGeom prst="rect">
            <a:avLst/>
          </a:prstGeom>
          <a:noFill/>
          <a:ln w="9525">
            <a:noFill/>
          </a:ln>
        </p:spPr>
        <p:txBody>
          <a:bodyPr wrap="none" anchor="ctr" anchorCtr="0">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kern="1200">
                <a:solidFill>
                  <a:schemeClr val="tx1"/>
                </a:solidFill>
                <a:latin typeface="Arial" panose="020B0604020202020204" pitchFamily="34" charset="0"/>
                <a:ea typeface="+mn-ea"/>
                <a:cs typeface="+mn-cs"/>
              </a:defRPr>
            </a:lvl2pPr>
            <a:lvl3pPr marL="1143000" indent="-228600" algn="l" rtl="0" eaLnBrk="0" fontAlgn="base" hangingPunct="0">
              <a:spcBef>
                <a:spcPct val="20000"/>
              </a:spcBef>
              <a:spcAft>
                <a:spcPct val="0"/>
              </a:spcAft>
              <a:buClr>
                <a:schemeClr val="tx1"/>
              </a:buClr>
              <a:buChar char="•"/>
              <a:defRPr sz="2400" kern="1200">
                <a:solidFill>
                  <a:schemeClr val="tx1"/>
                </a:solidFill>
                <a:latin typeface="Arial" panose="020B0604020202020204" pitchFamily="34" charset="0"/>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Arial" panose="020B0604020202020204" pitchFamily="34" charset="0"/>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Arial" panose="020B0604020202020204" pitchFamily="34" charset="0"/>
                <a:ea typeface="+mn-ea"/>
                <a:cs typeface="+mn-cs"/>
              </a:defRPr>
            </a:lvl5pPr>
          </a:lstStyle>
          <a:p>
            <a:pPr marL="0" lvl="0" indent="0">
              <a:spcBef>
                <a:spcPct val="0"/>
              </a:spcBef>
              <a:buClrTx/>
              <a:buFontTx/>
              <a:buNone/>
            </a:pPr>
            <a:endParaRPr lang="zh-CN" altLang="en-US" sz="1800" dirty="0">
              <a:latin typeface="Arial" panose="020B0604020202020204" pitchFamily="34" charset="0"/>
              <a:ea typeface="宋体" panose="02010600030101010101" pitchFamily="2" charset="-122"/>
            </a:endParaRPr>
          </a:p>
        </p:txBody>
      </p:sp>
      <p:sp>
        <p:nvSpPr>
          <p:cNvPr id="130054" name="Rectangle 2"/>
          <p:cNvSpPr/>
          <p:nvPr/>
        </p:nvSpPr>
        <p:spPr>
          <a:xfrm>
            <a:off x="0" y="0"/>
            <a:ext cx="9144000" cy="0"/>
          </a:xfrm>
          <a:prstGeom prst="rect">
            <a:avLst/>
          </a:prstGeom>
          <a:noFill/>
          <a:ln w="9525">
            <a:noFill/>
          </a:ln>
        </p:spPr>
        <p:txBody>
          <a:bodyPr wrap="none" anchor="ctr" anchorCtr="0">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kern="1200">
                <a:solidFill>
                  <a:schemeClr val="tx1"/>
                </a:solidFill>
                <a:latin typeface="Arial" panose="020B0604020202020204" pitchFamily="34" charset="0"/>
                <a:ea typeface="+mn-ea"/>
                <a:cs typeface="+mn-cs"/>
              </a:defRPr>
            </a:lvl2pPr>
            <a:lvl3pPr marL="1143000" indent="-228600" algn="l" rtl="0" eaLnBrk="0" fontAlgn="base" hangingPunct="0">
              <a:spcBef>
                <a:spcPct val="20000"/>
              </a:spcBef>
              <a:spcAft>
                <a:spcPct val="0"/>
              </a:spcAft>
              <a:buClr>
                <a:schemeClr val="tx1"/>
              </a:buClr>
              <a:buChar char="•"/>
              <a:defRPr sz="2400" kern="1200">
                <a:solidFill>
                  <a:schemeClr val="tx1"/>
                </a:solidFill>
                <a:latin typeface="Arial" panose="020B0604020202020204" pitchFamily="34" charset="0"/>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Arial" panose="020B0604020202020204" pitchFamily="34" charset="0"/>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Arial" panose="020B0604020202020204" pitchFamily="34" charset="0"/>
                <a:ea typeface="+mn-ea"/>
                <a:cs typeface="+mn-cs"/>
              </a:defRPr>
            </a:lvl5pPr>
          </a:lstStyle>
          <a:p>
            <a:pPr marL="0" lvl="0" indent="0">
              <a:spcBef>
                <a:spcPct val="0"/>
              </a:spcBef>
              <a:buClrTx/>
              <a:buFontTx/>
              <a:buNone/>
            </a:pPr>
            <a:endParaRPr lang="zh-CN" altLang="en-US" sz="1800" dirty="0">
              <a:latin typeface="Arial" panose="020B0604020202020204" pitchFamily="34" charset="0"/>
              <a:ea typeface="宋体" panose="02010600030101010101" pitchFamily="2" charset="-122"/>
            </a:endParaRPr>
          </a:p>
        </p:txBody>
      </p:sp>
      <p:graphicFrame>
        <p:nvGraphicFramePr>
          <p:cNvPr id="6" name="表格 5"/>
          <p:cNvGraphicFramePr>
            <a:graphicFrameLocks noGrp="1"/>
          </p:cNvGraphicFramePr>
          <p:nvPr>
            <p:custDataLst>
              <p:tags r:id="rId1"/>
            </p:custDataLst>
          </p:nvPr>
        </p:nvGraphicFramePr>
        <p:xfrm>
          <a:off x="251460" y="1124585"/>
          <a:ext cx="3041015" cy="2613660"/>
        </p:xfrm>
        <a:graphic>
          <a:graphicData uri="http://schemas.openxmlformats.org/drawingml/2006/table">
            <a:tbl>
              <a:tblPr firstRow="1" firstCol="1" bandRow="1">
                <a:tableStyleId>{5C22544A-7EE6-4342-B048-85BDC9FD1C3A}</a:tableStyleId>
              </a:tblPr>
              <a:tblGrid>
                <a:gridCol w="379730">
                  <a:extLst>
                    <a:ext uri="{9D8B030D-6E8A-4147-A177-3AD203B41FA5}">
                      <a16:colId xmlns:a16="http://schemas.microsoft.com/office/drawing/2014/main" val="20000"/>
                    </a:ext>
                  </a:extLst>
                </a:gridCol>
                <a:gridCol w="633095">
                  <a:extLst>
                    <a:ext uri="{9D8B030D-6E8A-4147-A177-3AD203B41FA5}">
                      <a16:colId xmlns:a16="http://schemas.microsoft.com/office/drawing/2014/main" val="20001"/>
                    </a:ext>
                  </a:extLst>
                </a:gridCol>
                <a:gridCol w="887730">
                  <a:extLst>
                    <a:ext uri="{9D8B030D-6E8A-4147-A177-3AD203B41FA5}">
                      <a16:colId xmlns:a16="http://schemas.microsoft.com/office/drawing/2014/main" val="20002"/>
                    </a:ext>
                  </a:extLst>
                </a:gridCol>
                <a:gridCol w="1140460">
                  <a:extLst>
                    <a:ext uri="{9D8B030D-6E8A-4147-A177-3AD203B41FA5}">
                      <a16:colId xmlns:a16="http://schemas.microsoft.com/office/drawing/2014/main" val="20003"/>
                    </a:ext>
                  </a:extLst>
                </a:gridCol>
              </a:tblGrid>
              <a:tr h="186690">
                <a:tc>
                  <a:txBody>
                    <a:bodyPr/>
                    <a:lstStyle/>
                    <a:p>
                      <a:pPr algn="just">
                        <a:spcAft>
                          <a:spcPts val="0"/>
                        </a:spcAft>
                      </a:pPr>
                      <a:r>
                        <a:rPr lang="zh-CN" sz="1100" kern="100" dirty="0">
                          <a:effectLst/>
                        </a:rPr>
                        <a:t>颜 色</a:t>
                      </a:r>
                      <a:endParaRPr lang="zh-CN" sz="11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9525" marR="9525" marT="9530" marB="9530" anchor="ctr"/>
                </a:tc>
                <a:tc>
                  <a:txBody>
                    <a:bodyPr/>
                    <a:lstStyle/>
                    <a:p>
                      <a:pPr algn="just">
                        <a:spcAft>
                          <a:spcPts val="0"/>
                        </a:spcAft>
                      </a:pPr>
                      <a:r>
                        <a:rPr lang="zh-CN" sz="1100" kern="100" dirty="0">
                          <a:effectLst/>
                        </a:rPr>
                        <a:t>有效数字</a:t>
                      </a:r>
                      <a:endParaRPr lang="zh-CN" sz="11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9525" marR="9525" marT="9530" marB="9530" anchor="ctr"/>
                </a:tc>
                <a:tc>
                  <a:txBody>
                    <a:bodyPr/>
                    <a:lstStyle/>
                    <a:p>
                      <a:pPr algn="just">
                        <a:spcAft>
                          <a:spcPts val="0"/>
                        </a:spcAft>
                      </a:pPr>
                      <a:r>
                        <a:rPr lang="zh-CN" sz="1100" kern="100" dirty="0">
                          <a:effectLst/>
                        </a:rPr>
                        <a:t>乘 数 </a:t>
                      </a:r>
                      <a:endParaRPr lang="zh-CN" sz="11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9525" marR="9525" marT="9530" marB="9530" anchor="ctr"/>
                </a:tc>
                <a:tc>
                  <a:txBody>
                    <a:bodyPr/>
                    <a:lstStyle/>
                    <a:p>
                      <a:pPr algn="just">
                        <a:spcAft>
                          <a:spcPts val="0"/>
                        </a:spcAft>
                      </a:pPr>
                      <a:r>
                        <a:rPr lang="zh-CN" sz="1100" kern="100" dirty="0">
                          <a:effectLst/>
                        </a:rPr>
                        <a:t>允许偏差</a:t>
                      </a:r>
                      <a:endParaRPr lang="zh-CN" sz="11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9525" marR="9525" marT="9530" marB="9530" anchor="ctr"/>
                </a:tc>
                <a:extLst>
                  <a:ext uri="{0D108BD9-81ED-4DB2-BD59-A6C34878D82A}">
                    <a16:rowId xmlns:a16="http://schemas.microsoft.com/office/drawing/2014/main" val="10000"/>
                  </a:ext>
                </a:extLst>
              </a:tr>
              <a:tr h="186690">
                <a:tc>
                  <a:txBody>
                    <a:bodyPr/>
                    <a:lstStyle/>
                    <a:p>
                      <a:pPr algn="just">
                        <a:spcAft>
                          <a:spcPts val="0"/>
                        </a:spcAft>
                      </a:pPr>
                      <a:r>
                        <a:rPr lang="zh-CN" sz="1100" kern="100" dirty="0">
                          <a:effectLst/>
                        </a:rPr>
                        <a:t>黑 色 </a:t>
                      </a:r>
                      <a:endParaRPr lang="zh-CN" sz="11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9525" marR="9525" marT="9530" marB="9530" anchor="ctr"/>
                </a:tc>
                <a:tc>
                  <a:txBody>
                    <a:bodyPr/>
                    <a:lstStyle/>
                    <a:p>
                      <a:pPr algn="just">
                        <a:spcAft>
                          <a:spcPts val="0"/>
                        </a:spcAft>
                      </a:pPr>
                      <a:r>
                        <a:rPr lang="en-US" sz="1100" kern="100" dirty="0">
                          <a:effectLst/>
                        </a:rPr>
                        <a:t>0</a:t>
                      </a:r>
                      <a:endParaRPr lang="zh-CN" sz="11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9525" marR="9525" marT="9530" marB="9530" anchor="ctr"/>
                </a:tc>
                <a:tc>
                  <a:txBody>
                    <a:bodyPr/>
                    <a:lstStyle/>
                    <a:p>
                      <a:pPr algn="just">
                        <a:spcAft>
                          <a:spcPts val="0"/>
                        </a:spcAft>
                      </a:pPr>
                      <a:r>
                        <a:rPr lang="en-US" sz="1100" kern="100" dirty="0">
                          <a:effectLst/>
                        </a:rPr>
                        <a:t>10</a:t>
                      </a:r>
                      <a:r>
                        <a:rPr lang="zh-CN" sz="1100" kern="100" dirty="0">
                          <a:effectLst/>
                        </a:rPr>
                        <a:t>的</a:t>
                      </a:r>
                      <a:r>
                        <a:rPr lang="en-US" sz="1100" kern="100" dirty="0">
                          <a:effectLst/>
                        </a:rPr>
                        <a:t>0</a:t>
                      </a:r>
                      <a:r>
                        <a:rPr lang="zh-CN" sz="1100" kern="100" dirty="0">
                          <a:effectLst/>
                        </a:rPr>
                        <a:t>次方 </a:t>
                      </a:r>
                      <a:endParaRPr lang="zh-CN" sz="11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9525" marR="9525" marT="9530" marB="9530" anchor="ctr"/>
                </a:tc>
                <a:tc>
                  <a:txBody>
                    <a:bodyPr/>
                    <a:lstStyle/>
                    <a:p>
                      <a:pPr algn="just">
                        <a:spcAft>
                          <a:spcPts val="0"/>
                        </a:spcAft>
                      </a:pPr>
                      <a:r>
                        <a:rPr lang="en-US" sz="1100" kern="100" dirty="0">
                          <a:effectLst/>
                        </a:rPr>
                        <a:t> </a:t>
                      </a:r>
                      <a:endParaRPr lang="zh-CN" sz="11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9525" marR="9525" marT="9530" marB="9530" anchor="ctr"/>
                </a:tc>
                <a:extLst>
                  <a:ext uri="{0D108BD9-81ED-4DB2-BD59-A6C34878D82A}">
                    <a16:rowId xmlns:a16="http://schemas.microsoft.com/office/drawing/2014/main" val="10001"/>
                  </a:ext>
                </a:extLst>
              </a:tr>
              <a:tr h="186690">
                <a:tc>
                  <a:txBody>
                    <a:bodyPr/>
                    <a:lstStyle/>
                    <a:p>
                      <a:pPr algn="just">
                        <a:spcAft>
                          <a:spcPts val="0"/>
                        </a:spcAft>
                      </a:pPr>
                      <a:r>
                        <a:rPr lang="zh-CN" sz="1100" kern="100">
                          <a:effectLst/>
                        </a:rPr>
                        <a:t>棕 色 </a:t>
                      </a:r>
                      <a:endParaRPr lang="zh-CN" sz="1100" kern="100">
                        <a:effectLst/>
                        <a:latin typeface="Calibri" panose="020F0502020204030204" pitchFamily="34" charset="0"/>
                        <a:ea typeface="宋体" panose="02010600030101010101" pitchFamily="2" charset="-122"/>
                        <a:cs typeface="Times New Roman" panose="02020603050405020304" pitchFamily="18" charset="0"/>
                      </a:endParaRPr>
                    </a:p>
                  </a:txBody>
                  <a:tcPr marL="9525" marR="9525" marT="9530" marB="9530" anchor="ctr"/>
                </a:tc>
                <a:tc>
                  <a:txBody>
                    <a:bodyPr/>
                    <a:lstStyle/>
                    <a:p>
                      <a:pPr algn="just">
                        <a:spcAft>
                          <a:spcPts val="0"/>
                        </a:spcAft>
                      </a:pPr>
                      <a:r>
                        <a:rPr lang="en-US" sz="1100" kern="100">
                          <a:effectLst/>
                        </a:rPr>
                        <a:t>1</a:t>
                      </a:r>
                      <a:endParaRPr lang="zh-CN" sz="1100" kern="100">
                        <a:effectLst/>
                        <a:latin typeface="Calibri" panose="020F0502020204030204" pitchFamily="34" charset="0"/>
                        <a:ea typeface="宋体" panose="02010600030101010101" pitchFamily="2" charset="-122"/>
                        <a:cs typeface="Times New Roman" panose="02020603050405020304" pitchFamily="18" charset="0"/>
                      </a:endParaRPr>
                    </a:p>
                  </a:txBody>
                  <a:tcPr marL="9525" marR="9525" marT="9530" marB="9530" anchor="ctr"/>
                </a:tc>
                <a:tc>
                  <a:txBody>
                    <a:bodyPr/>
                    <a:lstStyle/>
                    <a:p>
                      <a:pPr algn="just">
                        <a:spcAft>
                          <a:spcPts val="0"/>
                        </a:spcAft>
                      </a:pPr>
                      <a:r>
                        <a:rPr lang="en-US" sz="1100" kern="100">
                          <a:effectLst/>
                        </a:rPr>
                        <a:t>10</a:t>
                      </a:r>
                      <a:r>
                        <a:rPr lang="zh-CN" sz="1100" kern="100">
                          <a:effectLst/>
                        </a:rPr>
                        <a:t>的</a:t>
                      </a:r>
                      <a:r>
                        <a:rPr lang="en-US" sz="1100" kern="100">
                          <a:effectLst/>
                        </a:rPr>
                        <a:t>1</a:t>
                      </a:r>
                      <a:r>
                        <a:rPr lang="zh-CN" sz="1100" kern="100">
                          <a:effectLst/>
                        </a:rPr>
                        <a:t>次方 </a:t>
                      </a:r>
                      <a:endParaRPr lang="zh-CN" sz="1100" kern="100">
                        <a:effectLst/>
                        <a:latin typeface="Calibri" panose="020F0502020204030204" pitchFamily="34" charset="0"/>
                        <a:ea typeface="宋体" panose="02010600030101010101" pitchFamily="2" charset="-122"/>
                        <a:cs typeface="Times New Roman" panose="02020603050405020304" pitchFamily="18" charset="0"/>
                      </a:endParaRPr>
                    </a:p>
                  </a:txBody>
                  <a:tcPr marL="9525" marR="9525" marT="9530" marB="9530" anchor="ctr"/>
                </a:tc>
                <a:tc>
                  <a:txBody>
                    <a:bodyPr/>
                    <a:lstStyle/>
                    <a:p>
                      <a:pPr algn="just">
                        <a:spcAft>
                          <a:spcPts val="0"/>
                        </a:spcAft>
                      </a:pPr>
                      <a:r>
                        <a:rPr lang="en-US" sz="1100" kern="100">
                          <a:effectLst/>
                        </a:rPr>
                        <a:t>+/- 1%</a:t>
                      </a:r>
                      <a:endParaRPr lang="zh-CN" sz="1100" kern="100">
                        <a:effectLst/>
                        <a:latin typeface="Calibri" panose="020F0502020204030204" pitchFamily="34" charset="0"/>
                        <a:ea typeface="宋体" panose="02010600030101010101" pitchFamily="2" charset="-122"/>
                        <a:cs typeface="Times New Roman" panose="02020603050405020304" pitchFamily="18" charset="0"/>
                      </a:endParaRPr>
                    </a:p>
                  </a:txBody>
                  <a:tcPr marL="9525" marR="9525" marT="9530" marB="9530" anchor="ctr"/>
                </a:tc>
                <a:extLst>
                  <a:ext uri="{0D108BD9-81ED-4DB2-BD59-A6C34878D82A}">
                    <a16:rowId xmlns:a16="http://schemas.microsoft.com/office/drawing/2014/main" val="10002"/>
                  </a:ext>
                </a:extLst>
              </a:tr>
              <a:tr h="186690">
                <a:tc>
                  <a:txBody>
                    <a:bodyPr/>
                    <a:lstStyle/>
                    <a:p>
                      <a:pPr algn="just">
                        <a:spcAft>
                          <a:spcPts val="0"/>
                        </a:spcAft>
                      </a:pPr>
                      <a:r>
                        <a:rPr lang="zh-CN" sz="1100" kern="100" dirty="0">
                          <a:effectLst/>
                        </a:rPr>
                        <a:t>红 色 </a:t>
                      </a:r>
                      <a:endParaRPr lang="zh-CN" sz="11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9525" marR="9525" marT="9530" marB="9530" anchor="ctr"/>
                </a:tc>
                <a:tc>
                  <a:txBody>
                    <a:bodyPr/>
                    <a:lstStyle/>
                    <a:p>
                      <a:pPr algn="just">
                        <a:spcAft>
                          <a:spcPts val="0"/>
                        </a:spcAft>
                      </a:pPr>
                      <a:r>
                        <a:rPr lang="en-US" sz="1100" kern="100" dirty="0">
                          <a:effectLst/>
                        </a:rPr>
                        <a:t>2</a:t>
                      </a:r>
                      <a:endParaRPr lang="zh-CN" sz="11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9525" marR="9525" marT="9530" marB="9530" anchor="ctr"/>
                </a:tc>
                <a:tc>
                  <a:txBody>
                    <a:bodyPr/>
                    <a:lstStyle/>
                    <a:p>
                      <a:pPr algn="just">
                        <a:spcAft>
                          <a:spcPts val="0"/>
                        </a:spcAft>
                      </a:pPr>
                      <a:r>
                        <a:rPr lang="en-US" sz="1100" kern="100">
                          <a:effectLst/>
                        </a:rPr>
                        <a:t>10</a:t>
                      </a:r>
                      <a:r>
                        <a:rPr lang="zh-CN" sz="1100" kern="100">
                          <a:effectLst/>
                        </a:rPr>
                        <a:t>的</a:t>
                      </a:r>
                      <a:r>
                        <a:rPr lang="en-US" sz="1100" kern="100">
                          <a:effectLst/>
                        </a:rPr>
                        <a:t>2</a:t>
                      </a:r>
                      <a:r>
                        <a:rPr lang="zh-CN" sz="1100" kern="100">
                          <a:effectLst/>
                        </a:rPr>
                        <a:t>次方 </a:t>
                      </a:r>
                      <a:endParaRPr lang="zh-CN" sz="1100" kern="100">
                        <a:effectLst/>
                        <a:latin typeface="Calibri" panose="020F0502020204030204" pitchFamily="34" charset="0"/>
                        <a:ea typeface="宋体" panose="02010600030101010101" pitchFamily="2" charset="-122"/>
                        <a:cs typeface="Times New Roman" panose="02020603050405020304" pitchFamily="18" charset="0"/>
                      </a:endParaRPr>
                    </a:p>
                  </a:txBody>
                  <a:tcPr marL="9525" marR="9525" marT="9530" marB="9530" anchor="ctr"/>
                </a:tc>
                <a:tc>
                  <a:txBody>
                    <a:bodyPr/>
                    <a:lstStyle/>
                    <a:p>
                      <a:pPr algn="just">
                        <a:spcAft>
                          <a:spcPts val="0"/>
                        </a:spcAft>
                      </a:pPr>
                      <a:r>
                        <a:rPr lang="en-US" sz="1100" kern="100">
                          <a:effectLst/>
                        </a:rPr>
                        <a:t>+/- 2%</a:t>
                      </a:r>
                      <a:endParaRPr lang="zh-CN" sz="1100" kern="100">
                        <a:effectLst/>
                        <a:latin typeface="Calibri" panose="020F0502020204030204" pitchFamily="34" charset="0"/>
                        <a:ea typeface="宋体" panose="02010600030101010101" pitchFamily="2" charset="-122"/>
                        <a:cs typeface="Times New Roman" panose="02020603050405020304" pitchFamily="18" charset="0"/>
                      </a:endParaRPr>
                    </a:p>
                  </a:txBody>
                  <a:tcPr marL="9525" marR="9525" marT="9530" marB="9530" anchor="ctr"/>
                </a:tc>
                <a:extLst>
                  <a:ext uri="{0D108BD9-81ED-4DB2-BD59-A6C34878D82A}">
                    <a16:rowId xmlns:a16="http://schemas.microsoft.com/office/drawing/2014/main" val="10003"/>
                  </a:ext>
                </a:extLst>
              </a:tr>
              <a:tr h="186690">
                <a:tc>
                  <a:txBody>
                    <a:bodyPr/>
                    <a:lstStyle/>
                    <a:p>
                      <a:pPr algn="just">
                        <a:spcAft>
                          <a:spcPts val="0"/>
                        </a:spcAft>
                      </a:pPr>
                      <a:r>
                        <a:rPr lang="zh-CN" sz="1100" kern="100">
                          <a:effectLst/>
                        </a:rPr>
                        <a:t>橙 色</a:t>
                      </a:r>
                      <a:endParaRPr lang="zh-CN" sz="1100" kern="100">
                        <a:effectLst/>
                        <a:latin typeface="Calibri" panose="020F0502020204030204" pitchFamily="34" charset="0"/>
                        <a:ea typeface="宋体" panose="02010600030101010101" pitchFamily="2" charset="-122"/>
                        <a:cs typeface="Times New Roman" panose="02020603050405020304" pitchFamily="18" charset="0"/>
                      </a:endParaRPr>
                    </a:p>
                  </a:txBody>
                  <a:tcPr marL="9525" marR="9525" marT="9530" marB="9530" anchor="ctr"/>
                </a:tc>
                <a:tc>
                  <a:txBody>
                    <a:bodyPr/>
                    <a:lstStyle/>
                    <a:p>
                      <a:pPr algn="just">
                        <a:spcAft>
                          <a:spcPts val="0"/>
                        </a:spcAft>
                      </a:pPr>
                      <a:r>
                        <a:rPr lang="en-US" sz="1100" kern="100" dirty="0">
                          <a:effectLst/>
                        </a:rPr>
                        <a:t>3</a:t>
                      </a:r>
                      <a:endParaRPr lang="zh-CN" sz="11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9525" marR="9525" marT="9530" marB="9530" anchor="ctr"/>
                </a:tc>
                <a:tc>
                  <a:txBody>
                    <a:bodyPr/>
                    <a:lstStyle/>
                    <a:p>
                      <a:pPr algn="just">
                        <a:spcAft>
                          <a:spcPts val="0"/>
                        </a:spcAft>
                      </a:pPr>
                      <a:r>
                        <a:rPr lang="en-US" sz="1100" kern="100">
                          <a:effectLst/>
                        </a:rPr>
                        <a:t>10</a:t>
                      </a:r>
                      <a:r>
                        <a:rPr lang="zh-CN" sz="1100" kern="100">
                          <a:effectLst/>
                        </a:rPr>
                        <a:t>的</a:t>
                      </a:r>
                      <a:r>
                        <a:rPr lang="en-US" sz="1100" kern="100">
                          <a:effectLst/>
                        </a:rPr>
                        <a:t>3</a:t>
                      </a:r>
                      <a:r>
                        <a:rPr lang="zh-CN" sz="1100" kern="100">
                          <a:effectLst/>
                        </a:rPr>
                        <a:t>次方 </a:t>
                      </a:r>
                      <a:endParaRPr lang="zh-CN" sz="1100" kern="100">
                        <a:effectLst/>
                        <a:latin typeface="Calibri" panose="020F0502020204030204" pitchFamily="34" charset="0"/>
                        <a:ea typeface="宋体" panose="02010600030101010101" pitchFamily="2" charset="-122"/>
                        <a:cs typeface="Times New Roman" panose="02020603050405020304" pitchFamily="18" charset="0"/>
                      </a:endParaRPr>
                    </a:p>
                  </a:txBody>
                  <a:tcPr marL="9525" marR="9525" marT="9530" marB="9530" anchor="ctr"/>
                </a:tc>
                <a:tc>
                  <a:txBody>
                    <a:bodyPr/>
                    <a:lstStyle/>
                    <a:p>
                      <a:pPr algn="just">
                        <a:spcAft>
                          <a:spcPts val="0"/>
                        </a:spcAft>
                      </a:pPr>
                      <a:r>
                        <a:rPr lang="en-US" sz="1100" kern="100">
                          <a:effectLst/>
                        </a:rPr>
                        <a:t>-----</a:t>
                      </a:r>
                      <a:endParaRPr lang="zh-CN" sz="1100" kern="100">
                        <a:effectLst/>
                        <a:latin typeface="Calibri" panose="020F0502020204030204" pitchFamily="34" charset="0"/>
                        <a:ea typeface="宋体" panose="02010600030101010101" pitchFamily="2" charset="-122"/>
                        <a:cs typeface="Times New Roman" panose="02020603050405020304" pitchFamily="18" charset="0"/>
                      </a:endParaRPr>
                    </a:p>
                  </a:txBody>
                  <a:tcPr marL="9525" marR="9525" marT="9530" marB="9530" anchor="ctr"/>
                </a:tc>
                <a:extLst>
                  <a:ext uri="{0D108BD9-81ED-4DB2-BD59-A6C34878D82A}">
                    <a16:rowId xmlns:a16="http://schemas.microsoft.com/office/drawing/2014/main" val="10004"/>
                  </a:ext>
                </a:extLst>
              </a:tr>
              <a:tr h="186690">
                <a:tc>
                  <a:txBody>
                    <a:bodyPr/>
                    <a:lstStyle/>
                    <a:p>
                      <a:pPr algn="just">
                        <a:spcAft>
                          <a:spcPts val="0"/>
                        </a:spcAft>
                      </a:pPr>
                      <a:r>
                        <a:rPr lang="zh-CN" sz="1100" kern="100">
                          <a:effectLst/>
                        </a:rPr>
                        <a:t>黄 色</a:t>
                      </a:r>
                      <a:endParaRPr lang="zh-CN" sz="1100" kern="100">
                        <a:effectLst/>
                        <a:latin typeface="Calibri" panose="020F0502020204030204" pitchFamily="34" charset="0"/>
                        <a:ea typeface="宋体" panose="02010600030101010101" pitchFamily="2" charset="-122"/>
                        <a:cs typeface="Times New Roman" panose="02020603050405020304" pitchFamily="18" charset="0"/>
                      </a:endParaRPr>
                    </a:p>
                  </a:txBody>
                  <a:tcPr marL="9525" marR="9525" marT="9530" marB="9530" anchor="ctr"/>
                </a:tc>
                <a:tc>
                  <a:txBody>
                    <a:bodyPr/>
                    <a:lstStyle/>
                    <a:p>
                      <a:pPr algn="just">
                        <a:spcAft>
                          <a:spcPts val="0"/>
                        </a:spcAft>
                      </a:pPr>
                      <a:r>
                        <a:rPr lang="en-US" sz="1100" kern="100">
                          <a:effectLst/>
                        </a:rPr>
                        <a:t>4</a:t>
                      </a:r>
                      <a:endParaRPr lang="zh-CN" sz="1100" kern="100">
                        <a:effectLst/>
                        <a:latin typeface="Calibri" panose="020F0502020204030204" pitchFamily="34" charset="0"/>
                        <a:ea typeface="宋体" panose="02010600030101010101" pitchFamily="2" charset="-122"/>
                        <a:cs typeface="Times New Roman" panose="02020603050405020304" pitchFamily="18" charset="0"/>
                      </a:endParaRPr>
                    </a:p>
                  </a:txBody>
                  <a:tcPr marL="9525" marR="9525" marT="9530" marB="9530" anchor="ctr"/>
                </a:tc>
                <a:tc>
                  <a:txBody>
                    <a:bodyPr/>
                    <a:lstStyle/>
                    <a:p>
                      <a:pPr algn="just">
                        <a:spcAft>
                          <a:spcPts val="0"/>
                        </a:spcAft>
                      </a:pPr>
                      <a:r>
                        <a:rPr lang="en-US" sz="1100" kern="100">
                          <a:effectLst/>
                        </a:rPr>
                        <a:t>10</a:t>
                      </a:r>
                      <a:r>
                        <a:rPr lang="zh-CN" sz="1100" kern="100">
                          <a:effectLst/>
                        </a:rPr>
                        <a:t>的</a:t>
                      </a:r>
                      <a:r>
                        <a:rPr lang="en-US" sz="1100" kern="100">
                          <a:effectLst/>
                        </a:rPr>
                        <a:t>4</a:t>
                      </a:r>
                      <a:r>
                        <a:rPr lang="zh-CN" sz="1100" kern="100">
                          <a:effectLst/>
                        </a:rPr>
                        <a:t>次方 </a:t>
                      </a:r>
                      <a:endParaRPr lang="zh-CN" sz="1100" kern="100">
                        <a:effectLst/>
                        <a:latin typeface="Calibri" panose="020F0502020204030204" pitchFamily="34" charset="0"/>
                        <a:ea typeface="宋体" panose="02010600030101010101" pitchFamily="2" charset="-122"/>
                        <a:cs typeface="Times New Roman" panose="02020603050405020304" pitchFamily="18" charset="0"/>
                      </a:endParaRPr>
                    </a:p>
                  </a:txBody>
                  <a:tcPr marL="9525" marR="9525" marT="9530" marB="9530" anchor="ctr"/>
                </a:tc>
                <a:tc>
                  <a:txBody>
                    <a:bodyPr/>
                    <a:lstStyle/>
                    <a:p>
                      <a:pPr algn="just">
                        <a:spcAft>
                          <a:spcPts val="0"/>
                        </a:spcAft>
                      </a:pPr>
                      <a:r>
                        <a:rPr lang="en-US" sz="1100" kern="100">
                          <a:effectLst/>
                        </a:rPr>
                        <a:t>-----</a:t>
                      </a:r>
                      <a:endParaRPr lang="zh-CN" sz="1100" kern="100">
                        <a:effectLst/>
                        <a:latin typeface="Calibri" panose="020F0502020204030204" pitchFamily="34" charset="0"/>
                        <a:ea typeface="宋体" panose="02010600030101010101" pitchFamily="2" charset="-122"/>
                        <a:cs typeface="Times New Roman" panose="02020603050405020304" pitchFamily="18" charset="0"/>
                      </a:endParaRPr>
                    </a:p>
                  </a:txBody>
                  <a:tcPr marL="9525" marR="9525" marT="9530" marB="9530" anchor="ctr"/>
                </a:tc>
                <a:extLst>
                  <a:ext uri="{0D108BD9-81ED-4DB2-BD59-A6C34878D82A}">
                    <a16:rowId xmlns:a16="http://schemas.microsoft.com/office/drawing/2014/main" val="10005"/>
                  </a:ext>
                </a:extLst>
              </a:tr>
              <a:tr h="186690">
                <a:tc>
                  <a:txBody>
                    <a:bodyPr/>
                    <a:lstStyle/>
                    <a:p>
                      <a:pPr algn="just">
                        <a:spcAft>
                          <a:spcPts val="0"/>
                        </a:spcAft>
                      </a:pPr>
                      <a:r>
                        <a:rPr lang="zh-CN" sz="1100" kern="100">
                          <a:effectLst/>
                        </a:rPr>
                        <a:t>绿 色</a:t>
                      </a:r>
                      <a:endParaRPr lang="zh-CN" sz="1100" kern="100">
                        <a:effectLst/>
                        <a:latin typeface="Calibri" panose="020F0502020204030204" pitchFamily="34" charset="0"/>
                        <a:ea typeface="宋体" panose="02010600030101010101" pitchFamily="2" charset="-122"/>
                        <a:cs typeface="Times New Roman" panose="02020603050405020304" pitchFamily="18" charset="0"/>
                      </a:endParaRPr>
                    </a:p>
                  </a:txBody>
                  <a:tcPr marL="9525" marR="9525" marT="9530" marB="9530" anchor="ctr"/>
                </a:tc>
                <a:tc>
                  <a:txBody>
                    <a:bodyPr/>
                    <a:lstStyle/>
                    <a:p>
                      <a:pPr algn="just">
                        <a:spcAft>
                          <a:spcPts val="0"/>
                        </a:spcAft>
                      </a:pPr>
                      <a:r>
                        <a:rPr lang="en-US" sz="1100" kern="100">
                          <a:effectLst/>
                        </a:rPr>
                        <a:t>5</a:t>
                      </a:r>
                      <a:endParaRPr lang="zh-CN" sz="1100" kern="100">
                        <a:effectLst/>
                        <a:latin typeface="Calibri" panose="020F0502020204030204" pitchFamily="34" charset="0"/>
                        <a:ea typeface="宋体" panose="02010600030101010101" pitchFamily="2" charset="-122"/>
                        <a:cs typeface="Times New Roman" panose="02020603050405020304" pitchFamily="18" charset="0"/>
                      </a:endParaRPr>
                    </a:p>
                  </a:txBody>
                  <a:tcPr marL="9525" marR="9525" marT="9530" marB="9530" anchor="ctr"/>
                </a:tc>
                <a:tc>
                  <a:txBody>
                    <a:bodyPr/>
                    <a:lstStyle/>
                    <a:p>
                      <a:pPr algn="just">
                        <a:spcAft>
                          <a:spcPts val="0"/>
                        </a:spcAft>
                      </a:pPr>
                      <a:r>
                        <a:rPr lang="en-US" sz="1100" kern="100" dirty="0">
                          <a:effectLst/>
                        </a:rPr>
                        <a:t>10</a:t>
                      </a:r>
                      <a:r>
                        <a:rPr lang="zh-CN" sz="1100" kern="100" dirty="0">
                          <a:effectLst/>
                        </a:rPr>
                        <a:t>的</a:t>
                      </a:r>
                      <a:r>
                        <a:rPr lang="en-US" sz="1100" kern="100" dirty="0">
                          <a:effectLst/>
                        </a:rPr>
                        <a:t>5</a:t>
                      </a:r>
                      <a:r>
                        <a:rPr lang="zh-CN" sz="1100" kern="100" dirty="0">
                          <a:effectLst/>
                        </a:rPr>
                        <a:t>次方 </a:t>
                      </a:r>
                      <a:endParaRPr lang="zh-CN" sz="11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9525" marR="9525" marT="9530" marB="9530" anchor="ctr"/>
                </a:tc>
                <a:tc>
                  <a:txBody>
                    <a:bodyPr/>
                    <a:lstStyle/>
                    <a:p>
                      <a:pPr algn="just">
                        <a:spcAft>
                          <a:spcPts val="0"/>
                        </a:spcAft>
                      </a:pPr>
                      <a:r>
                        <a:rPr lang="en-US" sz="1100" kern="100">
                          <a:effectLst/>
                        </a:rPr>
                        <a:t>+/- 0.5%</a:t>
                      </a:r>
                      <a:endParaRPr lang="zh-CN" sz="1100" kern="100">
                        <a:effectLst/>
                        <a:latin typeface="Calibri" panose="020F0502020204030204" pitchFamily="34" charset="0"/>
                        <a:ea typeface="宋体" panose="02010600030101010101" pitchFamily="2" charset="-122"/>
                        <a:cs typeface="Times New Roman" panose="02020603050405020304" pitchFamily="18" charset="0"/>
                      </a:endParaRPr>
                    </a:p>
                  </a:txBody>
                  <a:tcPr marL="9525" marR="9525" marT="9530" marB="9530" anchor="ctr"/>
                </a:tc>
                <a:extLst>
                  <a:ext uri="{0D108BD9-81ED-4DB2-BD59-A6C34878D82A}">
                    <a16:rowId xmlns:a16="http://schemas.microsoft.com/office/drawing/2014/main" val="10006"/>
                  </a:ext>
                </a:extLst>
              </a:tr>
              <a:tr h="186690">
                <a:tc>
                  <a:txBody>
                    <a:bodyPr/>
                    <a:lstStyle/>
                    <a:p>
                      <a:pPr algn="just">
                        <a:spcAft>
                          <a:spcPts val="0"/>
                        </a:spcAft>
                      </a:pPr>
                      <a:r>
                        <a:rPr lang="zh-CN" sz="1100" kern="100">
                          <a:effectLst/>
                        </a:rPr>
                        <a:t>蓝 色</a:t>
                      </a:r>
                      <a:endParaRPr lang="zh-CN" sz="1100" kern="100">
                        <a:effectLst/>
                        <a:latin typeface="Calibri" panose="020F0502020204030204" pitchFamily="34" charset="0"/>
                        <a:ea typeface="宋体" panose="02010600030101010101" pitchFamily="2" charset="-122"/>
                        <a:cs typeface="Times New Roman" panose="02020603050405020304" pitchFamily="18" charset="0"/>
                      </a:endParaRPr>
                    </a:p>
                  </a:txBody>
                  <a:tcPr marL="9525" marR="9525" marT="9530" marB="9530" anchor="ctr"/>
                </a:tc>
                <a:tc>
                  <a:txBody>
                    <a:bodyPr/>
                    <a:lstStyle/>
                    <a:p>
                      <a:pPr algn="just">
                        <a:spcAft>
                          <a:spcPts val="0"/>
                        </a:spcAft>
                      </a:pPr>
                      <a:r>
                        <a:rPr lang="en-US" sz="1100" kern="100" dirty="0">
                          <a:effectLst/>
                        </a:rPr>
                        <a:t>6</a:t>
                      </a:r>
                      <a:endParaRPr lang="zh-CN" sz="11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9525" marR="9525" marT="9530" marB="9530" anchor="ctr"/>
                </a:tc>
                <a:tc>
                  <a:txBody>
                    <a:bodyPr/>
                    <a:lstStyle/>
                    <a:p>
                      <a:pPr algn="just">
                        <a:spcAft>
                          <a:spcPts val="0"/>
                        </a:spcAft>
                      </a:pPr>
                      <a:r>
                        <a:rPr lang="en-US" sz="1100" kern="100">
                          <a:effectLst/>
                        </a:rPr>
                        <a:t>10</a:t>
                      </a:r>
                      <a:r>
                        <a:rPr lang="zh-CN" sz="1100" kern="100">
                          <a:effectLst/>
                        </a:rPr>
                        <a:t>的</a:t>
                      </a:r>
                      <a:r>
                        <a:rPr lang="en-US" sz="1100" kern="100">
                          <a:effectLst/>
                        </a:rPr>
                        <a:t>6</a:t>
                      </a:r>
                      <a:r>
                        <a:rPr lang="zh-CN" sz="1100" kern="100">
                          <a:effectLst/>
                        </a:rPr>
                        <a:t>次方 </a:t>
                      </a:r>
                      <a:endParaRPr lang="zh-CN" sz="1100" kern="100">
                        <a:effectLst/>
                        <a:latin typeface="Calibri" panose="020F0502020204030204" pitchFamily="34" charset="0"/>
                        <a:ea typeface="宋体" panose="02010600030101010101" pitchFamily="2" charset="-122"/>
                        <a:cs typeface="Times New Roman" panose="02020603050405020304" pitchFamily="18" charset="0"/>
                      </a:endParaRPr>
                    </a:p>
                  </a:txBody>
                  <a:tcPr marL="9525" marR="9525" marT="9530" marB="9530" anchor="ctr"/>
                </a:tc>
                <a:tc>
                  <a:txBody>
                    <a:bodyPr/>
                    <a:lstStyle/>
                    <a:p>
                      <a:pPr algn="just">
                        <a:spcAft>
                          <a:spcPts val="0"/>
                        </a:spcAft>
                      </a:pPr>
                      <a:r>
                        <a:rPr lang="en-US" sz="1100" kern="100">
                          <a:effectLst/>
                        </a:rPr>
                        <a:t>+/- 0.2%</a:t>
                      </a:r>
                      <a:endParaRPr lang="zh-CN" sz="1100" kern="100">
                        <a:effectLst/>
                        <a:latin typeface="Calibri" panose="020F0502020204030204" pitchFamily="34" charset="0"/>
                        <a:ea typeface="宋体" panose="02010600030101010101" pitchFamily="2" charset="-122"/>
                        <a:cs typeface="Times New Roman" panose="02020603050405020304" pitchFamily="18" charset="0"/>
                      </a:endParaRPr>
                    </a:p>
                  </a:txBody>
                  <a:tcPr marL="9525" marR="9525" marT="9530" marB="9530" anchor="ctr"/>
                </a:tc>
                <a:extLst>
                  <a:ext uri="{0D108BD9-81ED-4DB2-BD59-A6C34878D82A}">
                    <a16:rowId xmlns:a16="http://schemas.microsoft.com/office/drawing/2014/main" val="10007"/>
                  </a:ext>
                </a:extLst>
              </a:tr>
              <a:tr h="186690">
                <a:tc>
                  <a:txBody>
                    <a:bodyPr/>
                    <a:lstStyle/>
                    <a:p>
                      <a:pPr algn="just">
                        <a:spcAft>
                          <a:spcPts val="0"/>
                        </a:spcAft>
                      </a:pPr>
                      <a:r>
                        <a:rPr lang="zh-CN" sz="1100" kern="100">
                          <a:effectLst/>
                        </a:rPr>
                        <a:t>紫 色</a:t>
                      </a:r>
                      <a:endParaRPr lang="zh-CN" sz="1100" kern="100">
                        <a:effectLst/>
                        <a:latin typeface="Calibri" panose="020F0502020204030204" pitchFamily="34" charset="0"/>
                        <a:ea typeface="宋体" panose="02010600030101010101" pitchFamily="2" charset="-122"/>
                        <a:cs typeface="Times New Roman" panose="02020603050405020304" pitchFamily="18" charset="0"/>
                      </a:endParaRPr>
                    </a:p>
                  </a:txBody>
                  <a:tcPr marL="9525" marR="9525" marT="9530" marB="9530" anchor="ctr"/>
                </a:tc>
                <a:tc>
                  <a:txBody>
                    <a:bodyPr/>
                    <a:lstStyle/>
                    <a:p>
                      <a:pPr algn="just">
                        <a:spcAft>
                          <a:spcPts val="0"/>
                        </a:spcAft>
                      </a:pPr>
                      <a:r>
                        <a:rPr lang="en-US" sz="1100" kern="100" dirty="0">
                          <a:effectLst/>
                        </a:rPr>
                        <a:t>7</a:t>
                      </a:r>
                      <a:endParaRPr lang="zh-CN" sz="11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9525" marR="9525" marT="9530" marB="9530" anchor="ctr"/>
                </a:tc>
                <a:tc>
                  <a:txBody>
                    <a:bodyPr/>
                    <a:lstStyle/>
                    <a:p>
                      <a:pPr algn="just">
                        <a:spcAft>
                          <a:spcPts val="0"/>
                        </a:spcAft>
                      </a:pPr>
                      <a:r>
                        <a:rPr lang="en-US" sz="1100" kern="100">
                          <a:effectLst/>
                        </a:rPr>
                        <a:t>10</a:t>
                      </a:r>
                      <a:r>
                        <a:rPr lang="zh-CN" sz="1100" kern="100">
                          <a:effectLst/>
                        </a:rPr>
                        <a:t>的</a:t>
                      </a:r>
                      <a:r>
                        <a:rPr lang="en-US" sz="1100" kern="100">
                          <a:effectLst/>
                        </a:rPr>
                        <a:t>7</a:t>
                      </a:r>
                      <a:r>
                        <a:rPr lang="zh-CN" sz="1100" kern="100">
                          <a:effectLst/>
                        </a:rPr>
                        <a:t>次方 </a:t>
                      </a:r>
                      <a:endParaRPr lang="zh-CN" sz="1100" kern="100">
                        <a:effectLst/>
                        <a:latin typeface="Calibri" panose="020F0502020204030204" pitchFamily="34" charset="0"/>
                        <a:ea typeface="宋体" panose="02010600030101010101" pitchFamily="2" charset="-122"/>
                        <a:cs typeface="Times New Roman" panose="02020603050405020304" pitchFamily="18" charset="0"/>
                      </a:endParaRPr>
                    </a:p>
                  </a:txBody>
                  <a:tcPr marL="9525" marR="9525" marT="9530" marB="9530" anchor="ctr"/>
                </a:tc>
                <a:tc>
                  <a:txBody>
                    <a:bodyPr/>
                    <a:lstStyle/>
                    <a:p>
                      <a:pPr algn="just">
                        <a:spcAft>
                          <a:spcPts val="0"/>
                        </a:spcAft>
                      </a:pPr>
                      <a:r>
                        <a:rPr lang="en-US" sz="1100" kern="100">
                          <a:effectLst/>
                        </a:rPr>
                        <a:t>+/- 0.1%</a:t>
                      </a:r>
                      <a:endParaRPr lang="zh-CN" sz="1100" kern="100">
                        <a:effectLst/>
                        <a:latin typeface="Calibri" panose="020F0502020204030204" pitchFamily="34" charset="0"/>
                        <a:ea typeface="宋体" panose="02010600030101010101" pitchFamily="2" charset="-122"/>
                        <a:cs typeface="Times New Roman" panose="02020603050405020304" pitchFamily="18" charset="0"/>
                      </a:endParaRPr>
                    </a:p>
                  </a:txBody>
                  <a:tcPr marL="9525" marR="9525" marT="9530" marB="9530" anchor="ctr"/>
                </a:tc>
                <a:extLst>
                  <a:ext uri="{0D108BD9-81ED-4DB2-BD59-A6C34878D82A}">
                    <a16:rowId xmlns:a16="http://schemas.microsoft.com/office/drawing/2014/main" val="10008"/>
                  </a:ext>
                </a:extLst>
              </a:tr>
              <a:tr h="186690">
                <a:tc>
                  <a:txBody>
                    <a:bodyPr/>
                    <a:lstStyle/>
                    <a:p>
                      <a:pPr algn="just">
                        <a:spcAft>
                          <a:spcPts val="0"/>
                        </a:spcAft>
                      </a:pPr>
                      <a:r>
                        <a:rPr lang="zh-CN" sz="1100" kern="100">
                          <a:effectLst/>
                        </a:rPr>
                        <a:t>灰 色</a:t>
                      </a:r>
                      <a:endParaRPr lang="zh-CN" sz="1100" kern="100">
                        <a:effectLst/>
                        <a:latin typeface="Calibri" panose="020F0502020204030204" pitchFamily="34" charset="0"/>
                        <a:ea typeface="宋体" panose="02010600030101010101" pitchFamily="2" charset="-122"/>
                        <a:cs typeface="Times New Roman" panose="02020603050405020304" pitchFamily="18" charset="0"/>
                      </a:endParaRPr>
                    </a:p>
                  </a:txBody>
                  <a:tcPr marL="9525" marR="9525" marT="9530" marB="9530" anchor="ctr"/>
                </a:tc>
                <a:tc>
                  <a:txBody>
                    <a:bodyPr/>
                    <a:lstStyle/>
                    <a:p>
                      <a:pPr algn="just">
                        <a:spcAft>
                          <a:spcPts val="0"/>
                        </a:spcAft>
                      </a:pPr>
                      <a:r>
                        <a:rPr lang="en-US" sz="1100" kern="100">
                          <a:effectLst/>
                        </a:rPr>
                        <a:t>8</a:t>
                      </a:r>
                      <a:endParaRPr lang="zh-CN" sz="1100" kern="100">
                        <a:effectLst/>
                        <a:latin typeface="Calibri" panose="020F0502020204030204" pitchFamily="34" charset="0"/>
                        <a:ea typeface="宋体" panose="02010600030101010101" pitchFamily="2" charset="-122"/>
                        <a:cs typeface="Times New Roman" panose="02020603050405020304" pitchFamily="18" charset="0"/>
                      </a:endParaRPr>
                    </a:p>
                  </a:txBody>
                  <a:tcPr marL="9525" marR="9525" marT="9530" marB="9530" anchor="ctr"/>
                </a:tc>
                <a:tc>
                  <a:txBody>
                    <a:bodyPr/>
                    <a:lstStyle/>
                    <a:p>
                      <a:pPr algn="just">
                        <a:spcAft>
                          <a:spcPts val="0"/>
                        </a:spcAft>
                      </a:pPr>
                      <a:r>
                        <a:rPr lang="en-US" sz="1100" kern="100">
                          <a:effectLst/>
                        </a:rPr>
                        <a:t>10</a:t>
                      </a:r>
                      <a:r>
                        <a:rPr lang="zh-CN" sz="1100" kern="100">
                          <a:effectLst/>
                        </a:rPr>
                        <a:t>的</a:t>
                      </a:r>
                      <a:r>
                        <a:rPr lang="en-US" sz="1100" kern="100">
                          <a:effectLst/>
                        </a:rPr>
                        <a:t>8</a:t>
                      </a:r>
                      <a:r>
                        <a:rPr lang="zh-CN" sz="1100" kern="100">
                          <a:effectLst/>
                        </a:rPr>
                        <a:t>次方 </a:t>
                      </a:r>
                      <a:endParaRPr lang="zh-CN" sz="1100" kern="100">
                        <a:effectLst/>
                        <a:latin typeface="Calibri" panose="020F0502020204030204" pitchFamily="34" charset="0"/>
                        <a:ea typeface="宋体" panose="02010600030101010101" pitchFamily="2" charset="-122"/>
                        <a:cs typeface="Times New Roman" panose="02020603050405020304" pitchFamily="18" charset="0"/>
                      </a:endParaRPr>
                    </a:p>
                  </a:txBody>
                  <a:tcPr marL="9525" marR="9525" marT="9530" marB="9530" anchor="ctr"/>
                </a:tc>
                <a:tc>
                  <a:txBody>
                    <a:bodyPr/>
                    <a:lstStyle/>
                    <a:p>
                      <a:pPr algn="just">
                        <a:spcAft>
                          <a:spcPts val="0"/>
                        </a:spcAft>
                      </a:pPr>
                      <a:r>
                        <a:rPr lang="en-US" sz="1100" kern="100">
                          <a:effectLst/>
                        </a:rPr>
                        <a:t>-----</a:t>
                      </a:r>
                      <a:endParaRPr lang="zh-CN" sz="1100" kern="100">
                        <a:effectLst/>
                        <a:latin typeface="Calibri" panose="020F0502020204030204" pitchFamily="34" charset="0"/>
                        <a:ea typeface="宋体" panose="02010600030101010101" pitchFamily="2" charset="-122"/>
                        <a:cs typeface="Times New Roman" panose="02020603050405020304" pitchFamily="18" charset="0"/>
                      </a:endParaRPr>
                    </a:p>
                  </a:txBody>
                  <a:tcPr marL="9525" marR="9525" marT="9530" marB="9530" anchor="ctr"/>
                </a:tc>
                <a:extLst>
                  <a:ext uri="{0D108BD9-81ED-4DB2-BD59-A6C34878D82A}">
                    <a16:rowId xmlns:a16="http://schemas.microsoft.com/office/drawing/2014/main" val="10009"/>
                  </a:ext>
                </a:extLst>
              </a:tr>
              <a:tr h="186690">
                <a:tc>
                  <a:txBody>
                    <a:bodyPr/>
                    <a:lstStyle/>
                    <a:p>
                      <a:pPr algn="just">
                        <a:spcAft>
                          <a:spcPts val="0"/>
                        </a:spcAft>
                      </a:pPr>
                      <a:r>
                        <a:rPr lang="zh-CN" sz="1100" kern="100">
                          <a:effectLst/>
                        </a:rPr>
                        <a:t>白 色</a:t>
                      </a:r>
                      <a:endParaRPr lang="zh-CN" sz="1100" kern="100">
                        <a:effectLst/>
                        <a:latin typeface="Calibri" panose="020F0502020204030204" pitchFamily="34" charset="0"/>
                        <a:ea typeface="宋体" panose="02010600030101010101" pitchFamily="2" charset="-122"/>
                        <a:cs typeface="Times New Roman" panose="02020603050405020304" pitchFamily="18" charset="0"/>
                      </a:endParaRPr>
                    </a:p>
                  </a:txBody>
                  <a:tcPr marL="9525" marR="9525" marT="9530" marB="9530" anchor="ctr"/>
                </a:tc>
                <a:tc>
                  <a:txBody>
                    <a:bodyPr/>
                    <a:lstStyle/>
                    <a:p>
                      <a:pPr algn="just">
                        <a:spcAft>
                          <a:spcPts val="0"/>
                        </a:spcAft>
                      </a:pPr>
                      <a:r>
                        <a:rPr lang="en-US" sz="1100" kern="100">
                          <a:effectLst/>
                        </a:rPr>
                        <a:t>9</a:t>
                      </a:r>
                      <a:endParaRPr lang="zh-CN" sz="1100" kern="100">
                        <a:effectLst/>
                        <a:latin typeface="Calibri" panose="020F0502020204030204" pitchFamily="34" charset="0"/>
                        <a:ea typeface="宋体" panose="02010600030101010101" pitchFamily="2" charset="-122"/>
                        <a:cs typeface="Times New Roman" panose="02020603050405020304" pitchFamily="18" charset="0"/>
                      </a:endParaRPr>
                    </a:p>
                  </a:txBody>
                  <a:tcPr marL="9525" marR="9525" marT="9530" marB="9530" anchor="ctr"/>
                </a:tc>
                <a:tc>
                  <a:txBody>
                    <a:bodyPr/>
                    <a:lstStyle/>
                    <a:p>
                      <a:pPr algn="just">
                        <a:spcAft>
                          <a:spcPts val="0"/>
                        </a:spcAft>
                      </a:pPr>
                      <a:r>
                        <a:rPr lang="en-US" sz="1100" kern="100">
                          <a:effectLst/>
                        </a:rPr>
                        <a:t>10</a:t>
                      </a:r>
                      <a:r>
                        <a:rPr lang="zh-CN" sz="1100" kern="100">
                          <a:effectLst/>
                        </a:rPr>
                        <a:t>的</a:t>
                      </a:r>
                      <a:r>
                        <a:rPr lang="en-US" sz="1100" kern="100">
                          <a:effectLst/>
                        </a:rPr>
                        <a:t>9</a:t>
                      </a:r>
                      <a:r>
                        <a:rPr lang="zh-CN" sz="1100" kern="100">
                          <a:effectLst/>
                        </a:rPr>
                        <a:t>次方 </a:t>
                      </a:r>
                      <a:endParaRPr lang="zh-CN" sz="1100" kern="100">
                        <a:effectLst/>
                        <a:latin typeface="Calibri" panose="020F0502020204030204" pitchFamily="34" charset="0"/>
                        <a:ea typeface="宋体" panose="02010600030101010101" pitchFamily="2" charset="-122"/>
                        <a:cs typeface="Times New Roman" panose="02020603050405020304" pitchFamily="18" charset="0"/>
                      </a:endParaRPr>
                    </a:p>
                  </a:txBody>
                  <a:tcPr marL="9525" marR="9525" marT="9530" marB="9530" anchor="ctr"/>
                </a:tc>
                <a:tc>
                  <a:txBody>
                    <a:bodyPr/>
                    <a:lstStyle/>
                    <a:p>
                      <a:pPr algn="just">
                        <a:spcAft>
                          <a:spcPts val="0"/>
                        </a:spcAft>
                      </a:pPr>
                      <a:r>
                        <a:rPr lang="en-US" sz="1100" kern="100">
                          <a:effectLst/>
                        </a:rPr>
                        <a:t>+5~-20%</a:t>
                      </a:r>
                      <a:endParaRPr lang="zh-CN" sz="1100" kern="100">
                        <a:effectLst/>
                        <a:latin typeface="Calibri" panose="020F0502020204030204" pitchFamily="34" charset="0"/>
                        <a:ea typeface="宋体" panose="02010600030101010101" pitchFamily="2" charset="-122"/>
                        <a:cs typeface="Times New Roman" panose="02020603050405020304" pitchFamily="18" charset="0"/>
                      </a:endParaRPr>
                    </a:p>
                  </a:txBody>
                  <a:tcPr marL="9525" marR="9525" marT="9530" marB="9530" anchor="ctr"/>
                </a:tc>
                <a:extLst>
                  <a:ext uri="{0D108BD9-81ED-4DB2-BD59-A6C34878D82A}">
                    <a16:rowId xmlns:a16="http://schemas.microsoft.com/office/drawing/2014/main" val="10010"/>
                  </a:ext>
                </a:extLst>
              </a:tr>
              <a:tr h="186690">
                <a:tc>
                  <a:txBody>
                    <a:bodyPr/>
                    <a:lstStyle/>
                    <a:p>
                      <a:pPr algn="just">
                        <a:spcAft>
                          <a:spcPts val="0"/>
                        </a:spcAft>
                      </a:pPr>
                      <a:r>
                        <a:rPr lang="zh-CN" sz="1100" kern="100">
                          <a:effectLst/>
                        </a:rPr>
                        <a:t>无 色</a:t>
                      </a:r>
                      <a:endParaRPr lang="zh-CN" sz="1100" kern="100">
                        <a:effectLst/>
                        <a:latin typeface="Calibri" panose="020F0502020204030204" pitchFamily="34" charset="0"/>
                        <a:ea typeface="宋体" panose="02010600030101010101" pitchFamily="2" charset="-122"/>
                        <a:cs typeface="Times New Roman" panose="02020603050405020304" pitchFamily="18" charset="0"/>
                      </a:endParaRPr>
                    </a:p>
                  </a:txBody>
                  <a:tcPr marL="9525" marR="9525" marT="9530" marB="9530" anchor="ctr"/>
                </a:tc>
                <a:tc>
                  <a:txBody>
                    <a:bodyPr/>
                    <a:lstStyle/>
                    <a:p>
                      <a:pPr algn="just">
                        <a:spcAft>
                          <a:spcPts val="0"/>
                        </a:spcAft>
                      </a:pPr>
                      <a:r>
                        <a:rPr lang="en-US" sz="1100" kern="100">
                          <a:effectLst/>
                        </a:rPr>
                        <a:t>-----</a:t>
                      </a:r>
                      <a:endParaRPr lang="zh-CN" sz="1100" kern="100">
                        <a:effectLst/>
                        <a:latin typeface="Calibri" panose="020F0502020204030204" pitchFamily="34" charset="0"/>
                        <a:ea typeface="宋体" panose="02010600030101010101" pitchFamily="2" charset="-122"/>
                        <a:cs typeface="Times New Roman" panose="02020603050405020304" pitchFamily="18" charset="0"/>
                      </a:endParaRPr>
                    </a:p>
                  </a:txBody>
                  <a:tcPr marL="9525" marR="9525" marT="9530" marB="9530" anchor="ctr"/>
                </a:tc>
                <a:tc>
                  <a:txBody>
                    <a:bodyPr/>
                    <a:lstStyle/>
                    <a:p>
                      <a:pPr algn="just">
                        <a:spcAft>
                          <a:spcPts val="0"/>
                        </a:spcAft>
                      </a:pPr>
                      <a:r>
                        <a:rPr lang="en-US" sz="1100" kern="100">
                          <a:effectLst/>
                        </a:rPr>
                        <a:t>----- </a:t>
                      </a:r>
                      <a:endParaRPr lang="zh-CN" sz="1100" kern="100">
                        <a:effectLst/>
                        <a:latin typeface="Calibri" panose="020F0502020204030204" pitchFamily="34" charset="0"/>
                        <a:ea typeface="宋体" panose="02010600030101010101" pitchFamily="2" charset="-122"/>
                        <a:cs typeface="Times New Roman" panose="02020603050405020304" pitchFamily="18" charset="0"/>
                      </a:endParaRPr>
                    </a:p>
                  </a:txBody>
                  <a:tcPr marL="9525" marR="9525" marT="9530" marB="9530" anchor="ctr"/>
                </a:tc>
                <a:tc>
                  <a:txBody>
                    <a:bodyPr/>
                    <a:lstStyle/>
                    <a:p>
                      <a:pPr algn="just">
                        <a:spcAft>
                          <a:spcPts val="0"/>
                        </a:spcAft>
                      </a:pPr>
                      <a:r>
                        <a:rPr lang="en-US" sz="1100" kern="100" dirty="0">
                          <a:effectLst/>
                        </a:rPr>
                        <a:t>+/- 20%</a:t>
                      </a:r>
                      <a:endParaRPr lang="zh-CN" sz="11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9525" marR="9525" marT="9530" marB="9530" anchor="ctr"/>
                </a:tc>
                <a:extLst>
                  <a:ext uri="{0D108BD9-81ED-4DB2-BD59-A6C34878D82A}">
                    <a16:rowId xmlns:a16="http://schemas.microsoft.com/office/drawing/2014/main" val="10011"/>
                  </a:ext>
                </a:extLst>
              </a:tr>
              <a:tr h="186690">
                <a:tc>
                  <a:txBody>
                    <a:bodyPr/>
                    <a:lstStyle/>
                    <a:p>
                      <a:pPr algn="just">
                        <a:spcAft>
                          <a:spcPts val="0"/>
                        </a:spcAft>
                      </a:pPr>
                      <a:r>
                        <a:rPr lang="zh-CN" sz="1100" kern="100" dirty="0">
                          <a:effectLst/>
                        </a:rPr>
                        <a:t>银 色</a:t>
                      </a:r>
                      <a:endParaRPr lang="zh-CN" sz="11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9525" marR="9525" marT="9530" marB="9530" anchor="ctr"/>
                </a:tc>
                <a:tc>
                  <a:txBody>
                    <a:bodyPr/>
                    <a:lstStyle/>
                    <a:p>
                      <a:pPr algn="just">
                        <a:spcAft>
                          <a:spcPts val="0"/>
                        </a:spcAft>
                      </a:pPr>
                      <a:r>
                        <a:rPr lang="en-US" sz="1100" kern="100" dirty="0">
                          <a:effectLst/>
                        </a:rPr>
                        <a:t>-----</a:t>
                      </a:r>
                      <a:endParaRPr lang="zh-CN" sz="11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9525" marR="9525" marT="9530" marB="9530" anchor="ctr"/>
                </a:tc>
                <a:tc>
                  <a:txBody>
                    <a:bodyPr/>
                    <a:lstStyle/>
                    <a:p>
                      <a:pPr algn="just">
                        <a:spcAft>
                          <a:spcPts val="0"/>
                        </a:spcAft>
                      </a:pPr>
                      <a:r>
                        <a:rPr lang="en-US" sz="1100" kern="100" dirty="0">
                          <a:effectLst/>
                        </a:rPr>
                        <a:t>-----</a:t>
                      </a:r>
                      <a:endParaRPr lang="zh-CN" sz="11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9525" marR="9525" marT="9530" marB="9530" anchor="ctr"/>
                </a:tc>
                <a:tc>
                  <a:txBody>
                    <a:bodyPr/>
                    <a:lstStyle/>
                    <a:p>
                      <a:pPr algn="just">
                        <a:spcAft>
                          <a:spcPts val="0"/>
                        </a:spcAft>
                      </a:pPr>
                      <a:r>
                        <a:rPr lang="en-US" sz="1100" kern="100" dirty="0">
                          <a:effectLst/>
                        </a:rPr>
                        <a:t>+/- 10%</a:t>
                      </a:r>
                      <a:endParaRPr lang="zh-CN" sz="11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9525" marR="9525" marT="9530" marB="9530" anchor="ctr"/>
                </a:tc>
                <a:extLst>
                  <a:ext uri="{0D108BD9-81ED-4DB2-BD59-A6C34878D82A}">
                    <a16:rowId xmlns:a16="http://schemas.microsoft.com/office/drawing/2014/main" val="10012"/>
                  </a:ext>
                </a:extLst>
              </a:tr>
              <a:tr h="186690">
                <a:tc>
                  <a:txBody>
                    <a:bodyPr/>
                    <a:lstStyle/>
                    <a:p>
                      <a:pPr algn="just">
                        <a:spcAft>
                          <a:spcPts val="0"/>
                        </a:spcAft>
                      </a:pPr>
                      <a:r>
                        <a:rPr lang="zh-CN" sz="1100" kern="100" dirty="0">
                          <a:effectLst/>
                        </a:rPr>
                        <a:t>金 色</a:t>
                      </a:r>
                      <a:endParaRPr lang="zh-CN" sz="11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9525" marR="9525" marT="9530" marB="9530" anchor="ctr"/>
                </a:tc>
                <a:tc>
                  <a:txBody>
                    <a:bodyPr/>
                    <a:lstStyle/>
                    <a:p>
                      <a:pPr algn="just">
                        <a:spcAft>
                          <a:spcPts val="0"/>
                        </a:spcAft>
                      </a:pPr>
                      <a:r>
                        <a:rPr lang="en-US" sz="1100" kern="100" dirty="0">
                          <a:effectLst/>
                        </a:rPr>
                        <a:t>-----</a:t>
                      </a:r>
                      <a:endParaRPr lang="zh-CN" sz="11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9525" marR="9525" marT="9530" marB="9530" anchor="ctr"/>
                </a:tc>
                <a:tc>
                  <a:txBody>
                    <a:bodyPr/>
                    <a:lstStyle/>
                    <a:p>
                      <a:pPr algn="just">
                        <a:spcAft>
                          <a:spcPts val="0"/>
                        </a:spcAft>
                      </a:pPr>
                      <a:r>
                        <a:rPr lang="en-US" sz="1100" kern="100">
                          <a:effectLst/>
                        </a:rPr>
                        <a:t>-----</a:t>
                      </a:r>
                      <a:endParaRPr lang="zh-CN" sz="1100" kern="100">
                        <a:effectLst/>
                        <a:latin typeface="Calibri" panose="020F0502020204030204" pitchFamily="34" charset="0"/>
                        <a:ea typeface="宋体" panose="02010600030101010101" pitchFamily="2" charset="-122"/>
                        <a:cs typeface="Times New Roman" panose="02020603050405020304" pitchFamily="18" charset="0"/>
                      </a:endParaRPr>
                    </a:p>
                  </a:txBody>
                  <a:tcPr marL="9525" marR="9525" marT="9530" marB="9530" anchor="ctr"/>
                </a:tc>
                <a:tc>
                  <a:txBody>
                    <a:bodyPr/>
                    <a:lstStyle/>
                    <a:p>
                      <a:pPr algn="just">
                        <a:spcAft>
                          <a:spcPts val="0"/>
                        </a:spcAft>
                      </a:pPr>
                      <a:r>
                        <a:rPr lang="en-US" sz="1100" kern="100" dirty="0">
                          <a:effectLst/>
                        </a:rPr>
                        <a:t>+/- 5%</a:t>
                      </a:r>
                      <a:endParaRPr lang="zh-CN" sz="11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9525" marR="9525" marT="9530" marB="9530" anchor="ctr"/>
                </a:tc>
                <a:extLst>
                  <a:ext uri="{0D108BD9-81ED-4DB2-BD59-A6C34878D82A}">
                    <a16:rowId xmlns:a16="http://schemas.microsoft.com/office/drawing/2014/main" val="10013"/>
                  </a:ext>
                </a:extLst>
              </a:tr>
            </a:tbl>
          </a:graphicData>
        </a:graphic>
      </p:graphicFrame>
      <p:sp>
        <p:nvSpPr>
          <p:cNvPr id="9" name="Rectangle 3"/>
          <p:cNvSpPr txBox="1">
            <a:spLocks noChangeArrowheads="1"/>
          </p:cNvSpPr>
          <p:nvPr/>
        </p:nvSpPr>
        <p:spPr bwMode="auto">
          <a:xfrm>
            <a:off x="4139565" y="1268730"/>
            <a:ext cx="3815080" cy="23552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kern="1200">
                <a:solidFill>
                  <a:schemeClr val="tx1"/>
                </a:solidFill>
                <a:latin typeface="Arial" panose="020B0604020202020204" pitchFamily="34" charset="0"/>
                <a:ea typeface="+mn-ea"/>
                <a:cs typeface="+mn-cs"/>
              </a:defRPr>
            </a:lvl2pPr>
            <a:lvl3pPr marL="1143000" indent="-228600" algn="l" rtl="0" eaLnBrk="0" fontAlgn="base" hangingPunct="0">
              <a:spcBef>
                <a:spcPct val="20000"/>
              </a:spcBef>
              <a:spcAft>
                <a:spcPct val="0"/>
              </a:spcAft>
              <a:buClr>
                <a:schemeClr val="tx1"/>
              </a:buClr>
              <a:buChar char="•"/>
              <a:defRPr sz="2400" kern="1200">
                <a:solidFill>
                  <a:schemeClr val="tx1"/>
                </a:solidFill>
                <a:latin typeface="Arial" panose="020B0604020202020204" pitchFamily="34" charset="0"/>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Arial" panose="020B0604020202020204" pitchFamily="34" charset="0"/>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342900" algn="just" defTabSz="914400" rtl="0" eaLnBrk="0" fontAlgn="base" latinLnBrk="0" hangingPunct="0">
              <a:lnSpc>
                <a:spcPct val="100000"/>
              </a:lnSpc>
              <a:spcBef>
                <a:spcPts val="0"/>
              </a:spcBef>
              <a:spcAft>
                <a:spcPct val="0"/>
              </a:spcAft>
              <a:buClr>
                <a:schemeClr val="hlink"/>
              </a:buClr>
              <a:buSzTx/>
              <a:buFont typeface="Wingdings" panose="05000000000000000000" pitchFamily="2" charset="2"/>
              <a:buNone/>
              <a:defRPr/>
            </a:pPr>
            <a:r>
              <a:rPr kumimoji="0" lang="en-US" altLang="zh-CN" sz="2000" b="1" i="0" u="none" strike="noStrike" kern="1200" cap="none" spc="0" normalizeH="0" baseline="0" noProof="0" dirty="0">
                <a:ln>
                  <a:noFill/>
                </a:ln>
                <a:solidFill>
                  <a:schemeClr val="tx1"/>
                </a:solidFill>
                <a:effectLst/>
                <a:uLnTx/>
                <a:uFillTx/>
                <a:latin typeface="+mn-lt"/>
                <a:ea typeface="宋体" panose="02010600030101010101" pitchFamily="2" charset="-122"/>
                <a:cs typeface="+mn-cs"/>
              </a:rPr>
              <a:t>      </a:t>
            </a:r>
            <a:r>
              <a:rPr kumimoji="0" lang="en-US"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 </a:t>
            </a:r>
            <a:r>
              <a:rPr kumimoji="0" lang="zh-CN"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以四</a:t>
            </a:r>
            <a:r>
              <a:rPr kumimoji="0" lang="zh-CN" altLang="en-US"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色</a:t>
            </a:r>
            <a:r>
              <a:rPr kumimoji="0" lang="zh-CN"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环电阻为例，面对一个色环电阻，找出金色或银色的一端并将它朝下，从头开始读色环</a:t>
            </a:r>
            <a:r>
              <a:rPr kumimoji="0" lang="zh-CN" altLang="en-US"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a:t>
            </a:r>
            <a:r>
              <a:rPr kumimoji="0" lang="zh-CN"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前</a:t>
            </a:r>
            <a:r>
              <a:rPr kumimoji="0" lang="zh-CN" altLang="en-US"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两</a:t>
            </a:r>
            <a:r>
              <a:rPr kumimoji="0" lang="zh-CN"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环代表有效值，第三环代表乘数。例如第一环是棕色的，第二环是黑色的，第三环是红色的，第四环是金色的，那么它的电阻值是</a:t>
            </a:r>
            <a:r>
              <a:rPr kumimoji="0" lang="en-US"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10</a:t>
            </a:r>
            <a:r>
              <a:rPr kumimoji="0" lang="zh-CN"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a:t>
            </a:r>
            <a:r>
              <a:rPr kumimoji="0" lang="zh-CN" altLang="en-US"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并乘</a:t>
            </a:r>
            <a:r>
              <a:rPr kumimoji="0" lang="en-US"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10</a:t>
            </a:r>
            <a:r>
              <a:rPr kumimoji="0" lang="zh-CN" altLang="en-US"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的</a:t>
            </a:r>
            <a:r>
              <a:rPr kumimoji="0" lang="en-US"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2</a:t>
            </a:r>
            <a:r>
              <a:rPr kumimoji="0" lang="zh-CN" altLang="en-US"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次方</a:t>
            </a:r>
            <a:r>
              <a:rPr kumimoji="0" lang="zh-CN"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，所以它的实际阻值是</a:t>
            </a:r>
            <a:r>
              <a:rPr kumimoji="0" lang="en-US"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1000</a:t>
            </a:r>
            <a:r>
              <a:rPr kumimoji="0" lang="zh-CN"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Ω，即</a:t>
            </a:r>
            <a:r>
              <a:rPr kumimoji="0" lang="en-US"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1k</a:t>
            </a:r>
            <a:r>
              <a:rPr kumimoji="0" lang="zh-CN"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Ω。</a:t>
            </a:r>
          </a:p>
          <a:p>
            <a:pPr marL="342900" marR="0" lvl="0" indent="-34290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defRPr/>
            </a:pPr>
            <a:endParaRPr kumimoji="0" lang="en-US" altLang="zh-CN" sz="2000" b="0" i="0" u="none" strike="noStrike" kern="1200" cap="none" spc="0" normalizeH="0" baseline="0" noProof="0" dirty="0">
              <a:ln>
                <a:noFill/>
              </a:ln>
              <a:solidFill>
                <a:schemeClr val="tx1"/>
              </a:solidFill>
              <a:effectLst/>
              <a:uLnTx/>
              <a:uFillTx/>
              <a:latin typeface="+mn-lt"/>
              <a:ea typeface="宋体" panose="02010600030101010101" pitchFamily="2" charset="-122"/>
              <a:cs typeface="+mn-cs"/>
            </a:endParaRPr>
          </a:p>
          <a:p>
            <a:pPr marL="342900" marR="0" lvl="0" indent="-34290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defRPr/>
            </a:pPr>
            <a:endParaRPr kumimoji="0" lang="zh-CN" altLang="zh-CN" sz="2000" b="0" i="0" u="none" strike="noStrike" kern="1200" cap="none" spc="0" normalizeH="0" baseline="0" noProof="0" dirty="0">
              <a:ln>
                <a:noFill/>
              </a:ln>
              <a:solidFill>
                <a:schemeClr val="tx1"/>
              </a:solidFill>
              <a:effectLst/>
              <a:uLnTx/>
              <a:uFillTx/>
              <a:latin typeface="+mn-lt"/>
              <a:ea typeface="宋体" panose="02010600030101010101" pitchFamily="2" charset="-122"/>
              <a:cs typeface="+mn-cs"/>
            </a:endParaRPr>
          </a:p>
          <a:p>
            <a:pPr marL="342900" marR="0" lvl="0" indent="-34290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defRPr/>
            </a:pPr>
            <a:endParaRPr kumimoji="0" lang="zh-CN" altLang="zh-CN" sz="2000" b="0" i="0" u="none" strike="noStrike" kern="1200" cap="none" spc="0" normalizeH="0" baseline="0" noProof="0" dirty="0">
              <a:ln>
                <a:noFill/>
              </a:ln>
              <a:solidFill>
                <a:schemeClr val="tx1"/>
              </a:solidFill>
              <a:effectLst/>
              <a:uLnTx/>
              <a:uFillTx/>
              <a:latin typeface="+mn-lt"/>
              <a:ea typeface="宋体" panose="02010600030101010101" pitchFamily="2" charset="-122"/>
              <a:cs typeface="+mn-cs"/>
            </a:endParaRPr>
          </a:p>
        </p:txBody>
      </p:sp>
      <p:sp>
        <p:nvSpPr>
          <p:cNvPr id="2" name="文本框 1"/>
          <p:cNvSpPr txBox="1"/>
          <p:nvPr/>
        </p:nvSpPr>
        <p:spPr>
          <a:xfrm>
            <a:off x="251460" y="3933190"/>
            <a:ext cx="8849995" cy="2061210"/>
          </a:xfrm>
          <a:prstGeom prst="rect">
            <a:avLst/>
          </a:prstGeom>
          <a:noFill/>
        </p:spPr>
        <p:txBody>
          <a:bodyPr wrap="square" rtlCol="0">
            <a:spAutoFit/>
          </a:bodyPr>
          <a:lstStyle/>
          <a:p>
            <a:r>
              <a:rPr lang="zh-CN" altLang="en-US" sz="1600">
                <a:latin typeface="宋体" panose="02010600030101010101" pitchFamily="2" charset="-122"/>
                <a:cs typeface="宋体" panose="02010600030101010101" pitchFamily="2" charset="-122"/>
              </a:rPr>
              <a:t>电阻的影响因素：</a:t>
            </a:r>
          </a:p>
          <a:p>
            <a:r>
              <a:rPr lang="zh-CN" altLang="en-US" sz="1600">
                <a:latin typeface="宋体" panose="02010600030101010101" pitchFamily="2" charset="-122"/>
                <a:cs typeface="宋体" panose="02010600030101010101" pitchFamily="2" charset="-122"/>
              </a:rPr>
              <a:t>1、长度：当材料和横截面积相同时，导体的长度越长，电阻越大 。</a:t>
            </a:r>
          </a:p>
          <a:p>
            <a:r>
              <a:rPr lang="zh-CN" altLang="en-US" sz="1600">
                <a:latin typeface="宋体" panose="02010600030101010101" pitchFamily="2" charset="-122"/>
                <a:cs typeface="宋体" panose="02010600030101010101" pitchFamily="2" charset="-122"/>
              </a:rPr>
              <a:t>2、横截面积：当材料和长度相同时，导体的横截面积越小，电阻越大。</a:t>
            </a:r>
          </a:p>
          <a:p>
            <a:r>
              <a:rPr lang="zh-CN" altLang="en-US" sz="1600">
                <a:latin typeface="宋体" panose="02010600030101010101" pitchFamily="2" charset="-122"/>
                <a:cs typeface="宋体" panose="02010600030101010101" pitchFamily="2" charset="-122"/>
              </a:rPr>
              <a:t>3、材料：当长度和横截面积相同时，不同材料的导体电阻不同。</a:t>
            </a:r>
          </a:p>
          <a:p>
            <a:r>
              <a:rPr lang="zh-CN" altLang="en-US" sz="1600">
                <a:latin typeface="宋体" panose="02010600030101010101" pitchFamily="2" charset="-122"/>
                <a:cs typeface="宋体" panose="02010600030101010101" pitchFamily="2" charset="-122"/>
              </a:rPr>
              <a:t>4、温度：对大多数导体来说，温度越高，电阻越大，如金属等；对少数导体来说，温度越高，电阻越小，如碳 。</a:t>
            </a:r>
          </a:p>
          <a:p>
            <a:r>
              <a:rPr lang="zh-CN" altLang="en-US" sz="1600">
                <a:latin typeface="宋体" panose="02010600030101010101" pitchFamily="2" charset="-122"/>
                <a:cs typeface="宋体" panose="02010600030101010101" pitchFamily="2" charset="-122"/>
              </a:rPr>
              <a:t>电阻是导体本身的一种属性，因此导体的电阻与导体是否接入电路、导体中有无电流、电流的大小等因素无关。超导体的电阻率为零，所以超导体电阻为零。</a:t>
            </a:r>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p:cNvSpPr>
            <a:spLocks noGrp="1"/>
          </p:cNvSpPr>
          <p:nvPr>
            <p:ph type="title"/>
          </p:nvPr>
        </p:nvSpPr>
        <p:spPr/>
        <p:txBody>
          <a:bodyPr vert="horz" wrap="square" lIns="91440" tIns="45720" rIns="91440" bIns="45720" anchor="ctr" anchorCtr="0"/>
          <a:lstStyle/>
          <a:p>
            <a:pPr eaLnBrk="1" hangingPunct="1"/>
            <a:r>
              <a:rPr lang="zh-CN" altLang="en-US" sz="3200" dirty="0">
                <a:latin typeface="Times New Roman" panose="02020603050405020304" pitchFamily="18" charset="0"/>
                <a:ea typeface="宋体" panose="02010600030101010101" pitchFamily="2" charset="-122"/>
              </a:rPr>
              <a:t>第</a:t>
            </a:r>
            <a:r>
              <a:rPr lang="zh-CN" altLang="en-US" sz="3200" dirty="0">
                <a:latin typeface="Times New Roman" panose="02020603050405020304" pitchFamily="18" charset="0"/>
                <a:ea typeface="宋体" panose="02010600030101010101" pitchFamily="2" charset="-122"/>
                <a:sym typeface="+mn-ea"/>
              </a:rPr>
              <a:t>七</a:t>
            </a:r>
            <a:r>
              <a:rPr lang="zh-CN" altLang="en-US" sz="3200" dirty="0">
                <a:latin typeface="Times New Roman" panose="02020603050405020304" pitchFamily="18" charset="0"/>
                <a:ea typeface="宋体" panose="02010600030101010101" pitchFamily="2" charset="-122"/>
              </a:rPr>
              <a:t>章  电子元器件基础知识</a:t>
            </a:r>
          </a:p>
        </p:txBody>
      </p:sp>
      <p:sp>
        <p:nvSpPr>
          <p:cNvPr id="136195" name="Rectangle 3"/>
          <p:cNvSpPr>
            <a:spLocks noGrp="1" noChangeArrowheads="1"/>
          </p:cNvSpPr>
          <p:nvPr>
            <p:ph idx="1"/>
          </p:nvPr>
        </p:nvSpPr>
        <p:spPr>
          <a:xfrm>
            <a:off x="457200" y="1076325"/>
            <a:ext cx="8229600" cy="5598795"/>
          </a:xfrm>
        </p:spPr>
        <p:txBody>
          <a:bodyPr vert="horz" wrap="square" lIns="91440" tIns="45720" rIns="91440" bIns="45720" numCol="1" anchor="t" anchorCtr="0" compatLnSpc="1"/>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defRPr/>
            </a:pPr>
            <a:r>
              <a:rPr kumimoji="0" lang="en-US" altLang="zh-CN" sz="1600" b="1"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2</a:t>
            </a:r>
            <a:r>
              <a:rPr kumimoji="0" lang="zh-CN" altLang="zh-CN" sz="1600" b="1"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）电容</a:t>
            </a:r>
          </a:p>
          <a:p>
            <a:pPr marL="0" marR="0" lvl="0" indent="-342900" algn="just" defTabSz="914400" rtl="0" eaLnBrk="0" fontAlgn="base" latinLnBrk="0" hangingPunct="0">
              <a:lnSpc>
                <a:spcPct val="100000"/>
              </a:lnSpc>
              <a:spcBef>
                <a:spcPts val="0"/>
              </a:spcBef>
              <a:spcAft>
                <a:spcPct val="0"/>
              </a:spcAft>
              <a:buClr>
                <a:schemeClr val="hlink"/>
              </a:buClr>
              <a:buSzTx/>
              <a:buFont typeface="Wingdings" panose="05000000000000000000" pitchFamily="2" charset="2"/>
              <a:buNone/>
              <a:defRPr/>
            </a:pPr>
            <a:r>
              <a:rPr kumimoji="0" lang="en-US" altLang="zh-CN" sz="1600" b="0" i="0" u="none" strike="noStrike" kern="1200" cap="none" spc="0" normalizeH="0" baseline="0" noProof="0" dirty="0">
                <a:ln>
                  <a:noFill/>
                </a:ln>
                <a:solidFill>
                  <a:schemeClr val="tx1"/>
                </a:solidFill>
                <a:effectLst/>
                <a:uLnTx/>
                <a:uFillTx/>
                <a:latin typeface="Calibri" panose="020F0502020204030204" pitchFamily="34" charset="0"/>
                <a:ea typeface="宋体" panose="02010600030101010101" pitchFamily="2" charset="-122"/>
                <a:cs typeface="宋体" panose="02010600030101010101" pitchFamily="2" charset="-122"/>
              </a:rPr>
              <a:t>①</a:t>
            </a:r>
            <a:r>
              <a:rPr kumimoji="0"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电容（Capacitance）亦称作“电容量”，是表征电容器容纳电荷本领的物理量。是指在给定电位差下自由电荷的储藏量，记为C，国际单位是法拉（F）。一般来说，电荷在电场中会受力而移动，当导体之间有了介质，则阻碍了电荷移动而使得电荷累积在导体上，造成电荷的累积储存，储存的电荷量则称为电容。我们把电容器的两极板间的电势差增加1伏所需的电量，叫做电容器的电容。任何静电场都是由许多个电容组成，有静电场就有电容，电容是用静电场描述的。一般认为：孤立导体与无穷远处构成电容，导体接地等效于接到无穷远处，并与大地连接成整体。</a:t>
            </a:r>
          </a:p>
          <a:p>
            <a:pPr marL="0" marR="0" lvl="0" indent="-342900" algn="just" defTabSz="914400" rtl="0" eaLnBrk="0" fontAlgn="base" latinLnBrk="0" hangingPunct="0">
              <a:lnSpc>
                <a:spcPct val="100000"/>
              </a:lnSpc>
              <a:spcBef>
                <a:spcPts val="0"/>
              </a:spcBef>
              <a:spcAft>
                <a:spcPct val="0"/>
              </a:spcAft>
              <a:buClr>
                <a:schemeClr val="hlink"/>
              </a:buClr>
              <a:buSzTx/>
              <a:buFont typeface="Wingdings" panose="05000000000000000000" pitchFamily="2" charset="2"/>
              <a:buNone/>
              <a:defRPr/>
            </a:pPr>
            <a:r>
              <a:rPr kumimoji="0" sz="1600" i="0" u="none" strike="noStrike" kern="1200" cap="none" spc="0" normalizeH="0" baseline="0" noProof="0" dirty="0">
                <a:ln>
                  <a:noFill/>
                </a:ln>
                <a:solidFill>
                  <a:schemeClr val="tx1"/>
                </a:solidFill>
                <a:effectLst/>
                <a:uLnTx/>
                <a:uFillTx/>
                <a:latin typeface="Calibri" panose="020F0502020204030204" pitchFamily="34" charset="0"/>
                <a:ea typeface="宋体" panose="02010600030101010101" pitchFamily="2" charset="-122"/>
                <a:cs typeface="宋体" panose="02010600030101010101" pitchFamily="2" charset="-122"/>
              </a:rPr>
              <a:t>②</a:t>
            </a:r>
            <a:r>
              <a:rPr kumimoji="0"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电容器从物理学上讲，它是一种静态电荷存储介质（就像一只水桶一样，你可以把电荷充存进去，在没有放电回路的情况下，刨除介质漏电自放电效应/电解电容比较明显，可能电荷会永久存在，这是它的特征），它的用途较广，它是电子、电力领域中不可缺少的电子元件。主要用于电源滤波、信号滤波、信号耦合、谐振、隔直流等电路中，　　C=εS/4πkd=Q/U</a:t>
            </a:r>
            <a:r>
              <a:rPr kumimoji="0" 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a:t>
            </a:r>
            <a:r>
              <a:rPr kumimoji="0"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在国际单位制里，电容的单位是法拉，简称“法”，符号是F，常用的电容单位有毫法（mF）、微法（μF）、纳法（nF）和皮法（pF）（皮法又称微微法）等，</a:t>
            </a:r>
            <a:r>
              <a:rPr kumimoji="0" sz="1600" b="1"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换算关系是：</a:t>
            </a:r>
            <a:endParaRPr kumimoji="0"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endParaRPr>
          </a:p>
          <a:p>
            <a:pPr marL="0" marR="0" lvl="0" indent="-342900" algn="just" defTabSz="914400" rtl="0" eaLnBrk="0" fontAlgn="base" latinLnBrk="0" hangingPunct="0">
              <a:lnSpc>
                <a:spcPct val="100000"/>
              </a:lnSpc>
              <a:spcBef>
                <a:spcPts val="0"/>
              </a:spcBef>
              <a:spcAft>
                <a:spcPct val="0"/>
              </a:spcAft>
              <a:buClr>
                <a:schemeClr val="hlink"/>
              </a:buClr>
              <a:buSzTx/>
              <a:buFont typeface="Wingdings" panose="05000000000000000000" pitchFamily="2" charset="2"/>
              <a:buNone/>
              <a:defRPr/>
            </a:pPr>
            <a:r>
              <a:rPr kumimoji="0"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　　1法拉（F）=1000毫法（mF）=1000000微法（μF）</a:t>
            </a:r>
          </a:p>
          <a:p>
            <a:pPr marL="0" marR="0" lvl="0" indent="-342900" algn="just" defTabSz="914400" rtl="0" eaLnBrk="0" fontAlgn="base" latinLnBrk="0" hangingPunct="0">
              <a:lnSpc>
                <a:spcPct val="100000"/>
              </a:lnSpc>
              <a:spcBef>
                <a:spcPts val="0"/>
              </a:spcBef>
              <a:spcAft>
                <a:spcPct val="0"/>
              </a:spcAft>
              <a:buClr>
                <a:schemeClr val="hlink"/>
              </a:buClr>
              <a:buSzTx/>
              <a:buFont typeface="Wingdings" panose="05000000000000000000" pitchFamily="2" charset="2"/>
              <a:buNone/>
              <a:defRPr/>
            </a:pPr>
            <a:r>
              <a:rPr kumimoji="0"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　　1微法（μF）=1000纳法（nF）=1000000皮法（pF）</a:t>
            </a:r>
          </a:p>
          <a:p>
            <a:pPr marL="0" marR="0" lvl="0" indent="-342900" algn="just" defTabSz="914400" rtl="0" eaLnBrk="0" fontAlgn="base" latinLnBrk="0" hangingPunct="0">
              <a:lnSpc>
                <a:spcPct val="100000"/>
              </a:lnSpc>
              <a:spcBef>
                <a:spcPts val="0"/>
              </a:spcBef>
              <a:spcAft>
                <a:spcPct val="0"/>
              </a:spcAft>
              <a:buClr>
                <a:schemeClr val="hlink"/>
              </a:buClr>
              <a:buSzTx/>
              <a:buFont typeface="Wingdings" panose="05000000000000000000" pitchFamily="2" charset="2"/>
              <a:buNone/>
              <a:defRPr/>
            </a:pPr>
            <a:r>
              <a:rPr kumimoji="0" sz="1600" i="0" u="none" strike="noStrike" kern="1200" cap="none" spc="0" normalizeH="0" baseline="0" noProof="0" dirty="0">
                <a:ln>
                  <a:noFill/>
                </a:ln>
                <a:solidFill>
                  <a:schemeClr val="tx1"/>
                </a:solidFill>
                <a:effectLst/>
                <a:uLnTx/>
                <a:uFillTx/>
                <a:latin typeface="Calibri" panose="020F0502020204030204" pitchFamily="34" charset="0"/>
                <a:ea typeface="宋体" panose="02010600030101010101" pitchFamily="2" charset="-122"/>
                <a:cs typeface="宋体" panose="02010600030101010101" pitchFamily="2" charset="-122"/>
              </a:rPr>
              <a:t>③</a:t>
            </a:r>
            <a:r>
              <a:rPr kumimoji="0"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电容表示方法     </a:t>
            </a:r>
          </a:p>
          <a:p>
            <a:pPr marL="0" marR="0" lvl="0" indent="-342900" algn="just" defTabSz="914400" rtl="0" eaLnBrk="0" fontAlgn="base" latinLnBrk="0" hangingPunct="0">
              <a:lnSpc>
                <a:spcPct val="100000"/>
              </a:lnSpc>
              <a:spcBef>
                <a:spcPts val="0"/>
              </a:spcBef>
              <a:spcAft>
                <a:spcPct val="0"/>
              </a:spcAft>
              <a:buClr>
                <a:schemeClr val="hlink"/>
              </a:buClr>
              <a:buSzTx/>
              <a:buFont typeface="Wingdings" panose="05000000000000000000" pitchFamily="2" charset="2"/>
              <a:buNone/>
              <a:defRPr/>
            </a:pPr>
            <a:r>
              <a:rPr kumimoji="0"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数字表示法：一般用三位数字表示容量大小，前两位表示有效数字，第三位数字是倍率。如：102表示10×10^2PF=1000PF </a:t>
            </a:r>
          </a:p>
          <a:p>
            <a:pPr marL="0" marR="0" lvl="0" indent="-342900" algn="just" defTabSz="914400" rtl="0" eaLnBrk="0" fontAlgn="base" latinLnBrk="0" hangingPunct="0">
              <a:lnSpc>
                <a:spcPct val="100000"/>
              </a:lnSpc>
              <a:spcBef>
                <a:spcPts val="0"/>
              </a:spcBef>
              <a:spcAft>
                <a:spcPct val="0"/>
              </a:spcAft>
              <a:buClr>
                <a:schemeClr val="hlink"/>
              </a:buClr>
              <a:buSzTx/>
              <a:buFont typeface="Wingdings" panose="05000000000000000000" pitchFamily="2" charset="2"/>
              <a:buNone/>
              <a:defRPr/>
            </a:pPr>
            <a:r>
              <a:rPr kumimoji="0"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224表示22×10^4PF=0.22 uF。</a:t>
            </a:r>
          </a:p>
          <a:p>
            <a:pPr marL="342900" marR="0" lvl="0" indent="-34290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defRPr/>
            </a:pPr>
            <a:endParaRPr kumimoji="0" lang="en-US" altLang="zh-CN" sz="2000" b="0" i="0" u="none" strike="noStrike" kern="1200" cap="none" spc="0" normalizeH="0" baseline="0" noProof="0" dirty="0">
              <a:ln>
                <a:noFill/>
              </a:ln>
              <a:solidFill>
                <a:schemeClr val="tx1"/>
              </a:solidFill>
              <a:effectLst/>
              <a:uLnTx/>
              <a:uFillTx/>
              <a:latin typeface="+mn-lt"/>
              <a:ea typeface="宋体" panose="02010600030101010101" pitchFamily="2" charset="-122"/>
              <a:cs typeface="+mn-cs"/>
            </a:endParaRPr>
          </a:p>
          <a:p>
            <a:pPr marL="342900" marR="0" lvl="0" indent="-34290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defRPr/>
            </a:pPr>
            <a:endParaRPr kumimoji="0" lang="en-US" altLang="zh-CN" sz="2000" b="0" i="0" u="none" strike="noStrike" kern="1200" cap="none" spc="0" normalizeH="0" baseline="0" noProof="0" dirty="0">
              <a:ln>
                <a:noFill/>
              </a:ln>
              <a:solidFill>
                <a:schemeClr val="tx1"/>
              </a:solidFill>
              <a:effectLst/>
              <a:uLnTx/>
              <a:uFillTx/>
              <a:latin typeface="+mn-lt"/>
              <a:ea typeface="宋体" panose="02010600030101010101" pitchFamily="2" charset="-122"/>
              <a:cs typeface="+mn-cs"/>
            </a:endParaRPr>
          </a:p>
          <a:p>
            <a:pPr marL="342900" marR="0" lvl="0" indent="-34290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defRPr/>
            </a:pPr>
            <a:endParaRPr kumimoji="0" lang="en-US" altLang="zh-CN" sz="2000" b="0" i="0" u="none" strike="noStrike" kern="1200" cap="none" spc="0" normalizeH="0" baseline="0" noProof="0" dirty="0">
              <a:ln>
                <a:noFill/>
              </a:ln>
              <a:solidFill>
                <a:schemeClr val="tx1"/>
              </a:solidFill>
              <a:effectLst/>
              <a:uLnTx/>
              <a:uFillTx/>
              <a:latin typeface="+mn-lt"/>
              <a:ea typeface="宋体" panose="02010600030101010101" pitchFamily="2" charset="-122"/>
              <a:cs typeface="+mn-cs"/>
            </a:endParaRPr>
          </a:p>
          <a:p>
            <a:pPr marL="342900" marR="0" lvl="0" indent="-34290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defRPr/>
            </a:pPr>
            <a:endParaRPr kumimoji="0" lang="en-US" altLang="zh-CN" sz="2000" b="0" i="0" u="none" strike="noStrike" kern="1200" cap="none" spc="0" normalizeH="0" baseline="0" noProof="0" dirty="0">
              <a:ln>
                <a:noFill/>
              </a:ln>
              <a:solidFill>
                <a:schemeClr val="tx1"/>
              </a:solidFill>
              <a:effectLst/>
              <a:uLnTx/>
              <a:uFillTx/>
              <a:latin typeface="+mn-lt"/>
              <a:ea typeface="宋体" panose="02010600030101010101" pitchFamily="2" charset="-122"/>
              <a:cs typeface="+mn-cs"/>
            </a:endParaRPr>
          </a:p>
          <a:p>
            <a:pPr marL="342900" marR="0" lvl="0" indent="-34290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defRPr/>
            </a:pPr>
            <a:endParaRPr kumimoji="0" lang="en-US" altLang="zh-CN" sz="2000" b="0" i="0" u="none" strike="noStrike" kern="1200" cap="none" spc="0" normalizeH="0" baseline="0" noProof="0" dirty="0">
              <a:ln>
                <a:noFill/>
              </a:ln>
              <a:solidFill>
                <a:schemeClr val="tx1"/>
              </a:solidFill>
              <a:effectLst/>
              <a:uLnTx/>
              <a:uFillTx/>
              <a:latin typeface="+mn-lt"/>
              <a:ea typeface="宋体" panose="02010600030101010101" pitchFamily="2" charset="-122"/>
              <a:cs typeface="+mn-cs"/>
            </a:endParaRPr>
          </a:p>
          <a:p>
            <a:pPr marL="342900" marR="0" lvl="0" indent="-34290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defRPr/>
            </a:pPr>
            <a:endParaRPr kumimoji="0" lang="en-US" altLang="zh-CN" sz="2000" b="0" i="0" u="none" strike="noStrike" kern="1200" cap="none" spc="0" normalizeH="0" baseline="0" noProof="0" dirty="0">
              <a:ln>
                <a:noFill/>
              </a:ln>
              <a:solidFill>
                <a:schemeClr val="tx1"/>
              </a:solidFill>
              <a:effectLst/>
              <a:uLnTx/>
              <a:uFillTx/>
              <a:latin typeface="+mn-lt"/>
              <a:ea typeface="宋体" panose="02010600030101010101" pitchFamily="2" charset="-122"/>
              <a:cs typeface="+mn-cs"/>
            </a:endParaRPr>
          </a:p>
          <a:p>
            <a:pPr marL="342900" marR="0" lvl="0" indent="-34290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defRPr/>
            </a:pPr>
            <a:endParaRPr kumimoji="0" lang="en-US" altLang="zh-CN" sz="2000" b="0" i="0" u="none" strike="noStrike" kern="1200" cap="none" spc="0" normalizeH="0" baseline="0" noProof="0" dirty="0">
              <a:ln>
                <a:noFill/>
              </a:ln>
              <a:solidFill>
                <a:schemeClr val="tx1"/>
              </a:solidFill>
              <a:effectLst/>
              <a:uLnTx/>
              <a:uFillTx/>
              <a:latin typeface="+mn-lt"/>
              <a:ea typeface="宋体" panose="02010600030101010101" pitchFamily="2" charset="-122"/>
              <a:cs typeface="+mn-cs"/>
            </a:endParaRPr>
          </a:p>
          <a:p>
            <a:pPr marL="342900" marR="0" lvl="0" indent="-34290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defRPr/>
            </a:pPr>
            <a:endParaRPr kumimoji="0" lang="en-US" altLang="zh-CN" sz="2000" b="0" i="0" u="none" strike="noStrike" kern="1200" cap="none" spc="0" normalizeH="0" baseline="0" noProof="0" dirty="0">
              <a:ln>
                <a:noFill/>
              </a:ln>
              <a:solidFill>
                <a:schemeClr val="tx1"/>
              </a:solidFill>
              <a:effectLst/>
              <a:uLnTx/>
              <a:uFillTx/>
              <a:latin typeface="+mn-lt"/>
              <a:ea typeface="宋体" panose="02010600030101010101" pitchFamily="2" charset="-122"/>
              <a:cs typeface="+mn-cs"/>
            </a:endParaRPr>
          </a:p>
          <a:p>
            <a:pPr marL="342900" marR="0" lvl="0" indent="-34290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defRPr/>
            </a:pPr>
            <a:r>
              <a:rPr kumimoji="0" lang="en-US" altLang="zh-CN" sz="2000" b="0" i="0" u="none" strike="noStrike" kern="1200" cap="none" spc="0" normalizeH="0" baseline="0" noProof="0" dirty="0">
                <a:ln>
                  <a:noFill/>
                </a:ln>
                <a:solidFill>
                  <a:schemeClr val="tx1"/>
                </a:solidFill>
                <a:effectLst/>
                <a:uLnTx/>
                <a:uFillTx/>
                <a:latin typeface="+mn-lt"/>
                <a:ea typeface="宋体" panose="02010600030101010101" pitchFamily="2" charset="-122"/>
                <a:cs typeface="+mn-cs"/>
              </a:rPr>
              <a:t>      </a:t>
            </a:r>
            <a:endParaRPr kumimoji="0" lang="zh-CN" altLang="zh-CN" sz="2000" b="0" i="0" u="none" strike="noStrike" kern="1200" cap="none" spc="0" normalizeH="0" baseline="0" noProof="0" dirty="0">
              <a:ln>
                <a:noFill/>
              </a:ln>
              <a:solidFill>
                <a:schemeClr val="tx1"/>
              </a:solidFill>
              <a:effectLst/>
              <a:uLnTx/>
              <a:uFillTx/>
              <a:latin typeface="+mn-lt"/>
              <a:ea typeface="宋体" panose="02010600030101010101" pitchFamily="2" charset="-122"/>
              <a:cs typeface="+mn-cs"/>
            </a:endParaRPr>
          </a:p>
        </p:txBody>
      </p:sp>
      <p:sp>
        <p:nvSpPr>
          <p:cNvPr id="131076" name="Rectangle 10"/>
          <p:cNvSpPr/>
          <p:nvPr/>
        </p:nvSpPr>
        <p:spPr>
          <a:xfrm>
            <a:off x="0" y="0"/>
            <a:ext cx="9144000" cy="0"/>
          </a:xfrm>
          <a:prstGeom prst="rect">
            <a:avLst/>
          </a:prstGeom>
          <a:noFill/>
          <a:ln w="9525">
            <a:noFill/>
          </a:ln>
        </p:spPr>
        <p:txBody>
          <a:bodyPr wrap="none" anchor="ctr" anchorCtr="0">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kern="1200">
                <a:solidFill>
                  <a:schemeClr val="tx1"/>
                </a:solidFill>
                <a:latin typeface="Arial" panose="020B0604020202020204" pitchFamily="34" charset="0"/>
                <a:ea typeface="+mn-ea"/>
                <a:cs typeface="+mn-cs"/>
              </a:defRPr>
            </a:lvl2pPr>
            <a:lvl3pPr marL="1143000" indent="-228600" algn="l" rtl="0" eaLnBrk="0" fontAlgn="base" hangingPunct="0">
              <a:spcBef>
                <a:spcPct val="20000"/>
              </a:spcBef>
              <a:spcAft>
                <a:spcPct val="0"/>
              </a:spcAft>
              <a:buClr>
                <a:schemeClr val="tx1"/>
              </a:buClr>
              <a:buChar char="•"/>
              <a:defRPr sz="2400" kern="1200">
                <a:solidFill>
                  <a:schemeClr val="tx1"/>
                </a:solidFill>
                <a:latin typeface="Arial" panose="020B0604020202020204" pitchFamily="34" charset="0"/>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Arial" panose="020B0604020202020204" pitchFamily="34" charset="0"/>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Arial" panose="020B0604020202020204" pitchFamily="34" charset="0"/>
                <a:ea typeface="+mn-ea"/>
                <a:cs typeface="+mn-cs"/>
              </a:defRPr>
            </a:lvl5pPr>
          </a:lstStyle>
          <a:p>
            <a:pPr marL="0" lvl="0" indent="0">
              <a:spcBef>
                <a:spcPct val="0"/>
              </a:spcBef>
              <a:buClrTx/>
              <a:buFontTx/>
              <a:buNone/>
            </a:pPr>
            <a:endParaRPr lang="zh-CN" altLang="en-US" sz="1800" dirty="0">
              <a:latin typeface="Arial" panose="020B0604020202020204" pitchFamily="34" charset="0"/>
              <a:ea typeface="宋体" panose="02010600030101010101" pitchFamily="2" charset="-122"/>
            </a:endParaRPr>
          </a:p>
        </p:txBody>
      </p:sp>
      <p:sp>
        <p:nvSpPr>
          <p:cNvPr id="131077" name="Rectangle 2"/>
          <p:cNvSpPr/>
          <p:nvPr/>
        </p:nvSpPr>
        <p:spPr>
          <a:xfrm>
            <a:off x="0" y="0"/>
            <a:ext cx="9144000" cy="0"/>
          </a:xfrm>
          <a:prstGeom prst="rect">
            <a:avLst/>
          </a:prstGeom>
          <a:noFill/>
          <a:ln w="9525">
            <a:noFill/>
          </a:ln>
        </p:spPr>
        <p:txBody>
          <a:bodyPr wrap="none" anchor="ctr" anchorCtr="0">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kern="1200">
                <a:solidFill>
                  <a:schemeClr val="tx1"/>
                </a:solidFill>
                <a:latin typeface="Arial" panose="020B0604020202020204" pitchFamily="34" charset="0"/>
                <a:ea typeface="+mn-ea"/>
                <a:cs typeface="+mn-cs"/>
              </a:defRPr>
            </a:lvl2pPr>
            <a:lvl3pPr marL="1143000" indent="-228600" algn="l" rtl="0" eaLnBrk="0" fontAlgn="base" hangingPunct="0">
              <a:spcBef>
                <a:spcPct val="20000"/>
              </a:spcBef>
              <a:spcAft>
                <a:spcPct val="0"/>
              </a:spcAft>
              <a:buClr>
                <a:schemeClr val="tx1"/>
              </a:buClr>
              <a:buChar char="•"/>
              <a:defRPr sz="2400" kern="1200">
                <a:solidFill>
                  <a:schemeClr val="tx1"/>
                </a:solidFill>
                <a:latin typeface="Arial" panose="020B0604020202020204" pitchFamily="34" charset="0"/>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Arial" panose="020B0604020202020204" pitchFamily="34" charset="0"/>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Arial" panose="020B0604020202020204" pitchFamily="34" charset="0"/>
                <a:ea typeface="+mn-ea"/>
                <a:cs typeface="+mn-cs"/>
              </a:defRPr>
            </a:lvl5pPr>
          </a:lstStyle>
          <a:p>
            <a:pPr marL="0" lvl="0" indent="0">
              <a:spcBef>
                <a:spcPct val="0"/>
              </a:spcBef>
              <a:buClrTx/>
              <a:buFontTx/>
              <a:buNone/>
            </a:pPr>
            <a:endParaRPr lang="zh-CN" altLang="en-US" sz="1800" dirty="0">
              <a:latin typeface="Arial" panose="020B0604020202020204" pitchFamily="34" charset="0"/>
              <a:ea typeface="宋体" panose="02010600030101010101" pitchFamily="2" charset="-122"/>
            </a:endParaRPr>
          </a:p>
        </p:txBody>
      </p:sp>
      <p:sp>
        <p:nvSpPr>
          <p:cNvPr id="131078" name="Rectangle 2"/>
          <p:cNvSpPr/>
          <p:nvPr/>
        </p:nvSpPr>
        <p:spPr>
          <a:xfrm>
            <a:off x="0" y="0"/>
            <a:ext cx="9144000" cy="0"/>
          </a:xfrm>
          <a:prstGeom prst="rect">
            <a:avLst/>
          </a:prstGeom>
          <a:noFill/>
          <a:ln w="9525">
            <a:noFill/>
          </a:ln>
        </p:spPr>
        <p:txBody>
          <a:bodyPr wrap="none" anchor="ctr" anchorCtr="0">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kern="1200">
                <a:solidFill>
                  <a:schemeClr val="tx1"/>
                </a:solidFill>
                <a:latin typeface="Arial" panose="020B0604020202020204" pitchFamily="34" charset="0"/>
                <a:ea typeface="+mn-ea"/>
                <a:cs typeface="+mn-cs"/>
              </a:defRPr>
            </a:lvl2pPr>
            <a:lvl3pPr marL="1143000" indent="-228600" algn="l" rtl="0" eaLnBrk="0" fontAlgn="base" hangingPunct="0">
              <a:spcBef>
                <a:spcPct val="20000"/>
              </a:spcBef>
              <a:spcAft>
                <a:spcPct val="0"/>
              </a:spcAft>
              <a:buClr>
                <a:schemeClr val="tx1"/>
              </a:buClr>
              <a:buChar char="•"/>
              <a:defRPr sz="2400" kern="1200">
                <a:solidFill>
                  <a:schemeClr val="tx1"/>
                </a:solidFill>
                <a:latin typeface="Arial" panose="020B0604020202020204" pitchFamily="34" charset="0"/>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Arial" panose="020B0604020202020204" pitchFamily="34" charset="0"/>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Arial" panose="020B0604020202020204" pitchFamily="34" charset="0"/>
                <a:ea typeface="+mn-ea"/>
                <a:cs typeface="+mn-cs"/>
              </a:defRPr>
            </a:lvl5pPr>
          </a:lstStyle>
          <a:p>
            <a:pPr marL="0" lvl="0" indent="0">
              <a:spcBef>
                <a:spcPct val="0"/>
              </a:spcBef>
              <a:buClrTx/>
              <a:buFontTx/>
              <a:buNone/>
            </a:pPr>
            <a:endParaRPr lang="zh-CN" altLang="en-US" sz="1800" dirty="0">
              <a:latin typeface="Arial" panose="020B0604020202020204" pitchFamily="34" charset="0"/>
              <a:ea typeface="宋体" panose="02010600030101010101" pitchFamily="2" charset="-122"/>
            </a:endParaRPr>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Grp="1"/>
          </p:cNvSpPr>
          <p:nvPr>
            <p:ph type="title"/>
          </p:nvPr>
        </p:nvSpPr>
        <p:spPr/>
        <p:txBody>
          <a:bodyPr vert="horz" wrap="square" lIns="91440" tIns="45720" rIns="91440" bIns="45720" anchor="ctr" anchorCtr="0"/>
          <a:lstStyle/>
          <a:p>
            <a:pPr eaLnBrk="1" hangingPunct="1"/>
            <a:r>
              <a:rPr lang="zh-CN" altLang="en-US" sz="3200" dirty="0">
                <a:latin typeface="Times New Roman" panose="02020603050405020304" pitchFamily="18" charset="0"/>
                <a:ea typeface="宋体" panose="02010600030101010101" pitchFamily="2" charset="-122"/>
              </a:rPr>
              <a:t>第</a:t>
            </a:r>
            <a:r>
              <a:rPr lang="zh-CN" altLang="en-US" sz="3200" dirty="0">
                <a:latin typeface="Times New Roman" panose="02020603050405020304" pitchFamily="18" charset="0"/>
                <a:ea typeface="宋体" panose="02010600030101010101" pitchFamily="2" charset="-122"/>
                <a:sym typeface="+mn-ea"/>
              </a:rPr>
              <a:t>七</a:t>
            </a:r>
            <a:r>
              <a:rPr lang="zh-CN" altLang="en-US" sz="3200" dirty="0">
                <a:latin typeface="Times New Roman" panose="02020603050405020304" pitchFamily="18" charset="0"/>
                <a:ea typeface="宋体" panose="02010600030101010101" pitchFamily="2" charset="-122"/>
              </a:rPr>
              <a:t>章  电子元器件基础知识</a:t>
            </a:r>
          </a:p>
        </p:txBody>
      </p:sp>
      <p:sp>
        <p:nvSpPr>
          <p:cNvPr id="137219" name="Rectangle 3"/>
          <p:cNvSpPr>
            <a:spLocks noGrp="1" noChangeArrowheads="1"/>
          </p:cNvSpPr>
          <p:nvPr>
            <p:ph idx="1"/>
          </p:nvPr>
        </p:nvSpPr>
        <p:spPr>
          <a:xfrm>
            <a:off x="313690" y="1076325"/>
            <a:ext cx="8373110" cy="5248275"/>
          </a:xfrm>
        </p:spPr>
        <p:txBody>
          <a:bodyPr vert="horz" wrap="square" lIns="91440" tIns="45720" rIns="91440" bIns="45720" numCol="1" anchor="t" anchorCtr="0" compatLnSpc="1"/>
          <a:lstStyle/>
          <a:p>
            <a:pPr marL="0" marR="0" lvl="0" indent="-342900" algn="just" defTabSz="914400" rtl="0" eaLnBrk="0" fontAlgn="base" latinLnBrk="0" hangingPunct="0">
              <a:lnSpc>
                <a:spcPct val="100000"/>
              </a:lnSpc>
              <a:spcBef>
                <a:spcPts val="0"/>
              </a:spcBef>
              <a:spcAft>
                <a:spcPct val="0"/>
              </a:spcAft>
              <a:buClr>
                <a:schemeClr val="hlink"/>
              </a:buClr>
              <a:buSzTx/>
              <a:buFont typeface="Wingdings" panose="05000000000000000000" pitchFamily="2" charset="2"/>
              <a:buNone/>
              <a:defRPr/>
            </a:pPr>
            <a:r>
              <a:rPr kumimoji="0" lang="zh-CN" altLang="zh-CN" sz="16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宋体" panose="02010600030101010101" pitchFamily="2" charset="-122"/>
              </a:rPr>
              <a:t>④</a:t>
            </a:r>
            <a:r>
              <a:rPr kumimoji="0" lang="zh-CN"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电容容量误差表</a:t>
            </a:r>
            <a:r>
              <a:rPr kumimoji="0" lang="zh-CN" altLang="en-US"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a:t>
            </a:r>
            <a:endParaRPr kumimoji="0" lang="zh-CN"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endParaRPr>
          </a:p>
          <a:p>
            <a:pPr marL="0" marR="0" lvl="0" indent="-342900" algn="just" defTabSz="914400" rtl="0" eaLnBrk="0" fontAlgn="base" latinLnBrk="0" hangingPunct="0">
              <a:lnSpc>
                <a:spcPct val="100000"/>
              </a:lnSpc>
              <a:spcBef>
                <a:spcPts val="0"/>
              </a:spcBef>
              <a:spcAft>
                <a:spcPct val="0"/>
              </a:spcAft>
              <a:buClr>
                <a:schemeClr val="hlink"/>
              </a:buClr>
              <a:buSzTx/>
              <a:buFont typeface="Wingdings" panose="05000000000000000000" pitchFamily="2" charset="2"/>
              <a:buNone/>
              <a:defRPr/>
            </a:pPr>
            <a:endParaRPr kumimoji="0" lang="en-US"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endParaRPr>
          </a:p>
          <a:p>
            <a:pPr marL="0" marR="0" lvl="0" indent="-342900" algn="just" defTabSz="914400" rtl="0" eaLnBrk="0" fontAlgn="base" latinLnBrk="0" hangingPunct="0">
              <a:lnSpc>
                <a:spcPct val="100000"/>
              </a:lnSpc>
              <a:spcBef>
                <a:spcPts val="0"/>
              </a:spcBef>
              <a:spcAft>
                <a:spcPct val="0"/>
              </a:spcAft>
              <a:buClr>
                <a:schemeClr val="hlink"/>
              </a:buClr>
              <a:buSzTx/>
              <a:buFont typeface="Wingdings" panose="05000000000000000000" pitchFamily="2" charset="2"/>
              <a:buNone/>
              <a:defRPr/>
            </a:pPr>
            <a:endParaRPr kumimoji="0" lang="zh-CN"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endParaRPr>
          </a:p>
          <a:p>
            <a:pPr marL="0" marR="0" lvl="0" indent="-342900" algn="just" defTabSz="914400" rtl="0" eaLnBrk="0" fontAlgn="base" latinLnBrk="0" hangingPunct="0">
              <a:lnSpc>
                <a:spcPct val="100000"/>
              </a:lnSpc>
              <a:spcBef>
                <a:spcPts val="0"/>
              </a:spcBef>
              <a:spcAft>
                <a:spcPct val="0"/>
              </a:spcAft>
              <a:buClr>
                <a:schemeClr val="hlink"/>
              </a:buClr>
              <a:buSzTx/>
              <a:buFont typeface="Wingdings" panose="05000000000000000000" pitchFamily="2" charset="2"/>
              <a:buNone/>
              <a:defRPr/>
            </a:pPr>
            <a:endParaRPr kumimoji="0" lang="en-US"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endParaRPr>
          </a:p>
          <a:p>
            <a:pPr marL="0" marR="0" lvl="0" indent="-342900" algn="just" defTabSz="914400" rtl="0" eaLnBrk="0" fontAlgn="base" latinLnBrk="0" hangingPunct="0">
              <a:lnSpc>
                <a:spcPct val="100000"/>
              </a:lnSpc>
              <a:spcBef>
                <a:spcPts val="0"/>
              </a:spcBef>
              <a:spcAft>
                <a:spcPct val="0"/>
              </a:spcAft>
              <a:buClr>
                <a:schemeClr val="hlink"/>
              </a:buClr>
              <a:buSzTx/>
              <a:buFont typeface="Wingdings" panose="05000000000000000000" pitchFamily="2" charset="2"/>
              <a:buNone/>
              <a:defRPr/>
            </a:pPr>
            <a:endParaRPr kumimoji="0" lang="en-US"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endParaRPr>
          </a:p>
          <a:p>
            <a:pPr marL="0" marR="0" lvl="0" indent="-342900" algn="just" defTabSz="914400" rtl="0" eaLnBrk="0" fontAlgn="base" latinLnBrk="0" hangingPunct="0">
              <a:lnSpc>
                <a:spcPct val="100000"/>
              </a:lnSpc>
              <a:spcBef>
                <a:spcPts val="0"/>
              </a:spcBef>
              <a:spcAft>
                <a:spcPct val="0"/>
              </a:spcAft>
              <a:buClr>
                <a:schemeClr val="hlink"/>
              </a:buClr>
              <a:buSzTx/>
              <a:buFont typeface="Wingdings" panose="05000000000000000000" pitchFamily="2" charset="2"/>
              <a:buNone/>
              <a:defRPr/>
            </a:pPr>
            <a:endParaRPr kumimoji="0" lang="zh-CN"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endParaRPr>
          </a:p>
          <a:p>
            <a:pPr marL="0" marR="0" lvl="0" indent="-342900" algn="just" defTabSz="914400" rtl="0" eaLnBrk="0" fontAlgn="base" latinLnBrk="0" hangingPunct="0">
              <a:lnSpc>
                <a:spcPct val="100000"/>
              </a:lnSpc>
              <a:spcBef>
                <a:spcPts val="0"/>
              </a:spcBef>
              <a:spcAft>
                <a:spcPct val="0"/>
              </a:spcAft>
              <a:buClr>
                <a:schemeClr val="hlink"/>
              </a:buClr>
              <a:buSzTx/>
              <a:buFont typeface="Wingdings" panose="05000000000000000000" pitchFamily="2" charset="2"/>
              <a:buNone/>
              <a:defRPr/>
            </a:pPr>
            <a:r>
              <a:rPr kumimoji="0" lang="zh-CN"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如：一瓷片电容为</a:t>
            </a:r>
            <a:r>
              <a:rPr kumimoji="0" lang="en-US"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104J</a:t>
            </a:r>
            <a:r>
              <a:rPr kumimoji="0" lang="zh-CN"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表示容量为</a:t>
            </a:r>
            <a:r>
              <a:rPr kumimoji="0" lang="en-US"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0. 1 </a:t>
            </a:r>
            <a:r>
              <a:rPr kumimoji="0" lang="en-US" altLang="zh-CN" sz="1600" i="0" u="none" strike="noStrike" kern="1200" cap="none" spc="0" normalizeH="0" baseline="0" noProof="0" dirty="0" err="1">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uF</a:t>
            </a:r>
            <a:r>
              <a:rPr kumimoji="0" lang="zh-CN" altLang="en-US"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a:t>
            </a:r>
            <a:r>
              <a:rPr kumimoji="0" lang="zh-CN"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误差为±</a:t>
            </a:r>
            <a:r>
              <a:rPr kumimoji="0" lang="en-US"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5%</a:t>
            </a:r>
            <a:r>
              <a:rPr kumimoji="0" lang="zh-CN"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a:t>
            </a:r>
          </a:p>
          <a:p>
            <a:pPr marL="342900" marR="0" lvl="0" indent="-34290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defRPr/>
            </a:pPr>
            <a:r>
              <a:rPr kumimoji="0" lang="en-US" altLang="zh-CN" sz="1600" b="1"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3)电感</a:t>
            </a:r>
          </a:p>
          <a:p>
            <a:pPr marL="342900" marR="0" lvl="0" indent="-34290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defRPr/>
            </a:pPr>
            <a:r>
              <a:rPr kumimoji="0" lang="en-US"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       电感是能够把电能转化为磁能而存储起来的元件。在电路中常用“L”加数字表示，电感线圈是将绝缘的导线在绝缘的骨架上绕一定的圈数制成。直流可通过线圈，直流电阻就是导线本身的电阻，压降很小；当交流信号通过线圈时，线圈两端将会产生自感电动势，自感电动势的方向与外加电压的方向相反，阻碍交流的通过，所以电感的特性是通直流阻交流，频率越高，线圈阻抗越大。电感在电路中可与电容组成振荡电路。</a:t>
            </a:r>
          </a:p>
          <a:p>
            <a:pPr marL="342900" marR="0" lvl="0" indent="-34290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defRPr/>
            </a:pPr>
            <a:r>
              <a:rPr kumimoji="0" lang="en-US"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   电感的基本单位为：亨（H）换算单位有：1H=10^3mH=10^6uH。</a:t>
            </a:r>
            <a:endParaRPr kumimoji="0" lang="en-US" altLang="zh-CN" sz="2000" b="0" i="0" u="none" strike="noStrike" kern="1200" cap="none" spc="0" normalizeH="0" baseline="0" noProof="0" dirty="0">
              <a:ln>
                <a:noFill/>
              </a:ln>
              <a:solidFill>
                <a:schemeClr val="tx1"/>
              </a:solidFill>
              <a:effectLst/>
              <a:uLnTx/>
              <a:uFillTx/>
              <a:latin typeface="+mn-lt"/>
              <a:ea typeface="宋体" panose="02010600030101010101" pitchFamily="2" charset="-122"/>
              <a:cs typeface="+mn-cs"/>
            </a:endParaRPr>
          </a:p>
          <a:p>
            <a:pPr marL="342900" marR="0" lvl="0" indent="-34290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defRPr/>
            </a:pPr>
            <a:endParaRPr kumimoji="0" lang="en-US" altLang="zh-CN" sz="2000" b="0" i="0" u="none" strike="noStrike" kern="1200" cap="none" spc="0" normalizeH="0" baseline="0" noProof="0" dirty="0">
              <a:ln>
                <a:noFill/>
              </a:ln>
              <a:solidFill>
                <a:schemeClr val="tx1"/>
              </a:solidFill>
              <a:effectLst/>
              <a:uLnTx/>
              <a:uFillTx/>
              <a:latin typeface="+mn-lt"/>
              <a:ea typeface="宋体" panose="02010600030101010101" pitchFamily="2" charset="-122"/>
              <a:cs typeface="+mn-cs"/>
            </a:endParaRPr>
          </a:p>
          <a:p>
            <a:pPr marL="342900" marR="0" lvl="0" indent="-34290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defRPr/>
            </a:pPr>
            <a:endParaRPr kumimoji="0" lang="en-US" altLang="zh-CN" sz="2000" b="0" i="0" u="none" strike="noStrike" kern="1200" cap="none" spc="0" normalizeH="0" baseline="0" noProof="0" dirty="0">
              <a:ln>
                <a:noFill/>
              </a:ln>
              <a:solidFill>
                <a:schemeClr val="tx1"/>
              </a:solidFill>
              <a:effectLst/>
              <a:uLnTx/>
              <a:uFillTx/>
              <a:latin typeface="+mn-lt"/>
              <a:ea typeface="宋体" panose="02010600030101010101" pitchFamily="2" charset="-122"/>
              <a:cs typeface="+mn-cs"/>
            </a:endParaRPr>
          </a:p>
        </p:txBody>
      </p:sp>
      <p:sp>
        <p:nvSpPr>
          <p:cNvPr id="132100" name="Rectangle 10"/>
          <p:cNvSpPr/>
          <p:nvPr/>
        </p:nvSpPr>
        <p:spPr>
          <a:xfrm>
            <a:off x="0" y="0"/>
            <a:ext cx="9144000" cy="0"/>
          </a:xfrm>
          <a:prstGeom prst="rect">
            <a:avLst/>
          </a:prstGeom>
          <a:noFill/>
          <a:ln w="9525">
            <a:noFill/>
          </a:ln>
        </p:spPr>
        <p:txBody>
          <a:bodyPr wrap="none" anchor="ctr" anchorCtr="0">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kern="1200">
                <a:solidFill>
                  <a:schemeClr val="tx1"/>
                </a:solidFill>
                <a:latin typeface="Arial" panose="020B0604020202020204" pitchFamily="34" charset="0"/>
                <a:ea typeface="+mn-ea"/>
                <a:cs typeface="+mn-cs"/>
              </a:defRPr>
            </a:lvl2pPr>
            <a:lvl3pPr marL="1143000" indent="-228600" algn="l" rtl="0" eaLnBrk="0" fontAlgn="base" hangingPunct="0">
              <a:spcBef>
                <a:spcPct val="20000"/>
              </a:spcBef>
              <a:spcAft>
                <a:spcPct val="0"/>
              </a:spcAft>
              <a:buClr>
                <a:schemeClr val="tx1"/>
              </a:buClr>
              <a:buChar char="•"/>
              <a:defRPr sz="2400" kern="1200">
                <a:solidFill>
                  <a:schemeClr val="tx1"/>
                </a:solidFill>
                <a:latin typeface="Arial" panose="020B0604020202020204" pitchFamily="34" charset="0"/>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Arial" panose="020B0604020202020204" pitchFamily="34" charset="0"/>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Arial" panose="020B0604020202020204" pitchFamily="34" charset="0"/>
                <a:ea typeface="+mn-ea"/>
                <a:cs typeface="+mn-cs"/>
              </a:defRPr>
            </a:lvl5pPr>
          </a:lstStyle>
          <a:p>
            <a:pPr marL="0" lvl="0" indent="0">
              <a:spcBef>
                <a:spcPct val="0"/>
              </a:spcBef>
              <a:buClrTx/>
              <a:buFontTx/>
              <a:buNone/>
            </a:pPr>
            <a:endParaRPr lang="zh-CN" altLang="en-US" sz="1800" dirty="0">
              <a:latin typeface="Arial" panose="020B0604020202020204" pitchFamily="34" charset="0"/>
              <a:ea typeface="宋体" panose="02010600030101010101" pitchFamily="2" charset="-122"/>
            </a:endParaRPr>
          </a:p>
        </p:txBody>
      </p:sp>
      <p:sp>
        <p:nvSpPr>
          <p:cNvPr id="132101" name="Rectangle 2"/>
          <p:cNvSpPr/>
          <p:nvPr/>
        </p:nvSpPr>
        <p:spPr>
          <a:xfrm>
            <a:off x="0" y="0"/>
            <a:ext cx="9144000" cy="0"/>
          </a:xfrm>
          <a:prstGeom prst="rect">
            <a:avLst/>
          </a:prstGeom>
          <a:noFill/>
          <a:ln w="9525">
            <a:noFill/>
          </a:ln>
        </p:spPr>
        <p:txBody>
          <a:bodyPr wrap="none" anchor="ctr" anchorCtr="0">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kern="1200">
                <a:solidFill>
                  <a:schemeClr val="tx1"/>
                </a:solidFill>
                <a:latin typeface="Arial" panose="020B0604020202020204" pitchFamily="34" charset="0"/>
                <a:ea typeface="+mn-ea"/>
                <a:cs typeface="+mn-cs"/>
              </a:defRPr>
            </a:lvl2pPr>
            <a:lvl3pPr marL="1143000" indent="-228600" algn="l" rtl="0" eaLnBrk="0" fontAlgn="base" hangingPunct="0">
              <a:spcBef>
                <a:spcPct val="20000"/>
              </a:spcBef>
              <a:spcAft>
                <a:spcPct val="0"/>
              </a:spcAft>
              <a:buClr>
                <a:schemeClr val="tx1"/>
              </a:buClr>
              <a:buChar char="•"/>
              <a:defRPr sz="2400" kern="1200">
                <a:solidFill>
                  <a:schemeClr val="tx1"/>
                </a:solidFill>
                <a:latin typeface="Arial" panose="020B0604020202020204" pitchFamily="34" charset="0"/>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Arial" panose="020B0604020202020204" pitchFamily="34" charset="0"/>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Arial" panose="020B0604020202020204" pitchFamily="34" charset="0"/>
                <a:ea typeface="+mn-ea"/>
                <a:cs typeface="+mn-cs"/>
              </a:defRPr>
            </a:lvl5pPr>
          </a:lstStyle>
          <a:p>
            <a:pPr marL="0" lvl="0" indent="0">
              <a:spcBef>
                <a:spcPct val="0"/>
              </a:spcBef>
              <a:buClrTx/>
              <a:buFontTx/>
              <a:buNone/>
            </a:pPr>
            <a:endParaRPr lang="zh-CN" altLang="en-US" sz="1800" dirty="0">
              <a:latin typeface="Arial" panose="020B0604020202020204" pitchFamily="34" charset="0"/>
              <a:ea typeface="宋体" panose="02010600030101010101" pitchFamily="2" charset="-122"/>
            </a:endParaRPr>
          </a:p>
        </p:txBody>
      </p:sp>
      <p:sp>
        <p:nvSpPr>
          <p:cNvPr id="132102" name="Rectangle 2"/>
          <p:cNvSpPr/>
          <p:nvPr/>
        </p:nvSpPr>
        <p:spPr>
          <a:xfrm>
            <a:off x="0" y="0"/>
            <a:ext cx="9144000" cy="0"/>
          </a:xfrm>
          <a:prstGeom prst="rect">
            <a:avLst/>
          </a:prstGeom>
          <a:noFill/>
          <a:ln w="9525">
            <a:noFill/>
          </a:ln>
        </p:spPr>
        <p:txBody>
          <a:bodyPr wrap="none" anchor="ctr" anchorCtr="0">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kern="1200">
                <a:solidFill>
                  <a:schemeClr val="tx1"/>
                </a:solidFill>
                <a:latin typeface="Arial" panose="020B0604020202020204" pitchFamily="34" charset="0"/>
                <a:ea typeface="+mn-ea"/>
                <a:cs typeface="+mn-cs"/>
              </a:defRPr>
            </a:lvl2pPr>
            <a:lvl3pPr marL="1143000" indent="-228600" algn="l" rtl="0" eaLnBrk="0" fontAlgn="base" hangingPunct="0">
              <a:spcBef>
                <a:spcPct val="20000"/>
              </a:spcBef>
              <a:spcAft>
                <a:spcPct val="0"/>
              </a:spcAft>
              <a:buClr>
                <a:schemeClr val="tx1"/>
              </a:buClr>
              <a:buChar char="•"/>
              <a:defRPr sz="2400" kern="1200">
                <a:solidFill>
                  <a:schemeClr val="tx1"/>
                </a:solidFill>
                <a:latin typeface="Arial" panose="020B0604020202020204" pitchFamily="34" charset="0"/>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Arial" panose="020B0604020202020204" pitchFamily="34" charset="0"/>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Arial" panose="020B0604020202020204" pitchFamily="34" charset="0"/>
                <a:ea typeface="+mn-ea"/>
                <a:cs typeface="+mn-cs"/>
              </a:defRPr>
            </a:lvl5pPr>
          </a:lstStyle>
          <a:p>
            <a:pPr marL="0" lvl="0" indent="0">
              <a:spcBef>
                <a:spcPct val="0"/>
              </a:spcBef>
              <a:buClrTx/>
              <a:buFontTx/>
              <a:buNone/>
            </a:pPr>
            <a:endParaRPr lang="zh-CN" altLang="en-US" sz="1800" dirty="0">
              <a:latin typeface="Arial" panose="020B0604020202020204" pitchFamily="34" charset="0"/>
              <a:ea typeface="宋体" panose="02010600030101010101" pitchFamily="2" charset="-122"/>
            </a:endParaRPr>
          </a:p>
        </p:txBody>
      </p:sp>
      <p:graphicFrame>
        <p:nvGraphicFramePr>
          <p:cNvPr id="6" name="表格 5"/>
          <p:cNvGraphicFramePr>
            <a:graphicFrameLocks noGrp="1"/>
          </p:cNvGraphicFramePr>
          <p:nvPr/>
        </p:nvGraphicFramePr>
        <p:xfrm>
          <a:off x="569913" y="1443673"/>
          <a:ext cx="6450330" cy="934720"/>
        </p:xfrm>
        <a:graphic>
          <a:graphicData uri="http://schemas.openxmlformats.org/drawingml/2006/table">
            <a:tbl>
              <a:tblPr firstRow="1" firstCol="1" bandRow="1">
                <a:tableStyleId>{5C22544A-7EE6-4342-B048-85BDC9FD1C3A}</a:tableStyleId>
              </a:tblPr>
              <a:tblGrid>
                <a:gridCol w="921106">
                  <a:extLst>
                    <a:ext uri="{9D8B030D-6E8A-4147-A177-3AD203B41FA5}">
                      <a16:colId xmlns:a16="http://schemas.microsoft.com/office/drawing/2014/main" val="20000"/>
                    </a:ext>
                  </a:extLst>
                </a:gridCol>
                <a:gridCol w="921106">
                  <a:extLst>
                    <a:ext uri="{9D8B030D-6E8A-4147-A177-3AD203B41FA5}">
                      <a16:colId xmlns:a16="http://schemas.microsoft.com/office/drawing/2014/main" val="20001"/>
                    </a:ext>
                  </a:extLst>
                </a:gridCol>
                <a:gridCol w="921106">
                  <a:extLst>
                    <a:ext uri="{9D8B030D-6E8A-4147-A177-3AD203B41FA5}">
                      <a16:colId xmlns:a16="http://schemas.microsoft.com/office/drawing/2014/main" val="20002"/>
                    </a:ext>
                  </a:extLst>
                </a:gridCol>
                <a:gridCol w="921106">
                  <a:extLst>
                    <a:ext uri="{9D8B030D-6E8A-4147-A177-3AD203B41FA5}">
                      <a16:colId xmlns:a16="http://schemas.microsoft.com/office/drawing/2014/main" val="20003"/>
                    </a:ext>
                  </a:extLst>
                </a:gridCol>
                <a:gridCol w="921863">
                  <a:extLst>
                    <a:ext uri="{9D8B030D-6E8A-4147-A177-3AD203B41FA5}">
                      <a16:colId xmlns:a16="http://schemas.microsoft.com/office/drawing/2014/main" val="20004"/>
                    </a:ext>
                  </a:extLst>
                </a:gridCol>
                <a:gridCol w="921863">
                  <a:extLst>
                    <a:ext uri="{9D8B030D-6E8A-4147-A177-3AD203B41FA5}">
                      <a16:colId xmlns:a16="http://schemas.microsoft.com/office/drawing/2014/main" val="20005"/>
                    </a:ext>
                  </a:extLst>
                </a:gridCol>
                <a:gridCol w="921863">
                  <a:extLst>
                    <a:ext uri="{9D8B030D-6E8A-4147-A177-3AD203B41FA5}">
                      <a16:colId xmlns:a16="http://schemas.microsoft.com/office/drawing/2014/main" val="20006"/>
                    </a:ext>
                  </a:extLst>
                </a:gridCol>
              </a:tblGrid>
              <a:tr h="467360">
                <a:tc>
                  <a:txBody>
                    <a:bodyPr/>
                    <a:lstStyle/>
                    <a:p>
                      <a:pPr algn="just">
                        <a:spcAft>
                          <a:spcPts val="0"/>
                        </a:spcAft>
                      </a:pPr>
                      <a:r>
                        <a:rPr lang="zh-CN" sz="1000" kern="100">
                          <a:effectLst/>
                        </a:rPr>
                        <a:t>符 号</a:t>
                      </a:r>
                      <a:endParaRPr lang="zh-CN" sz="1000" kern="100">
                        <a:effectLst/>
                        <a:latin typeface="Calibri" panose="020F0502020204030204" pitchFamily="34" charset="0"/>
                        <a:ea typeface="宋体" panose="02010600030101010101" pitchFamily="2" charset="-122"/>
                        <a:cs typeface="Times New Roman" panose="02020603050405020304" pitchFamily="18" charset="0"/>
                      </a:endParaRPr>
                    </a:p>
                  </a:txBody>
                  <a:tcPr marL="68579" marR="68579" marT="0" marB="0"/>
                </a:tc>
                <a:tc>
                  <a:txBody>
                    <a:bodyPr/>
                    <a:lstStyle/>
                    <a:p>
                      <a:pPr algn="just">
                        <a:spcAft>
                          <a:spcPts val="0"/>
                        </a:spcAft>
                      </a:pPr>
                      <a:r>
                        <a:rPr lang="en-US" sz="1000" kern="100">
                          <a:effectLst/>
                        </a:rPr>
                        <a:t>F</a:t>
                      </a:r>
                      <a:endParaRPr lang="zh-CN" sz="1000" kern="100">
                        <a:effectLst/>
                        <a:latin typeface="Calibri" panose="020F0502020204030204" pitchFamily="34" charset="0"/>
                        <a:ea typeface="宋体" panose="02010600030101010101" pitchFamily="2" charset="-122"/>
                        <a:cs typeface="Times New Roman" panose="02020603050405020304" pitchFamily="18" charset="0"/>
                      </a:endParaRPr>
                    </a:p>
                  </a:txBody>
                  <a:tcPr marL="68579" marR="68579" marT="0" marB="0"/>
                </a:tc>
                <a:tc>
                  <a:txBody>
                    <a:bodyPr/>
                    <a:lstStyle/>
                    <a:p>
                      <a:pPr algn="just">
                        <a:spcAft>
                          <a:spcPts val="0"/>
                        </a:spcAft>
                      </a:pPr>
                      <a:r>
                        <a:rPr lang="en-US" sz="1000" kern="100">
                          <a:effectLst/>
                        </a:rPr>
                        <a:t>G</a:t>
                      </a:r>
                      <a:endParaRPr lang="zh-CN" sz="1000" kern="100">
                        <a:effectLst/>
                        <a:latin typeface="Calibri" panose="020F0502020204030204" pitchFamily="34" charset="0"/>
                        <a:ea typeface="宋体" panose="02010600030101010101" pitchFamily="2" charset="-122"/>
                        <a:cs typeface="Times New Roman" panose="02020603050405020304" pitchFamily="18" charset="0"/>
                      </a:endParaRPr>
                    </a:p>
                  </a:txBody>
                  <a:tcPr marL="68579" marR="68579" marT="0" marB="0"/>
                </a:tc>
                <a:tc>
                  <a:txBody>
                    <a:bodyPr/>
                    <a:lstStyle/>
                    <a:p>
                      <a:pPr algn="just">
                        <a:spcAft>
                          <a:spcPts val="0"/>
                        </a:spcAft>
                      </a:pPr>
                      <a:r>
                        <a:rPr lang="en-US" sz="1000" kern="100" dirty="0">
                          <a:effectLst/>
                        </a:rPr>
                        <a:t>J</a:t>
                      </a:r>
                      <a:endParaRPr lang="zh-CN" sz="10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79" marR="68579" marT="0" marB="0"/>
                </a:tc>
                <a:tc>
                  <a:txBody>
                    <a:bodyPr/>
                    <a:lstStyle/>
                    <a:p>
                      <a:pPr algn="just">
                        <a:spcAft>
                          <a:spcPts val="0"/>
                        </a:spcAft>
                      </a:pPr>
                      <a:r>
                        <a:rPr lang="en-US" sz="1000" kern="100">
                          <a:effectLst/>
                        </a:rPr>
                        <a:t>K</a:t>
                      </a:r>
                      <a:endParaRPr lang="zh-CN" sz="1000" kern="100">
                        <a:effectLst/>
                        <a:latin typeface="Calibri" panose="020F0502020204030204" pitchFamily="34" charset="0"/>
                        <a:ea typeface="宋体" panose="02010600030101010101" pitchFamily="2" charset="-122"/>
                        <a:cs typeface="Times New Roman" panose="02020603050405020304" pitchFamily="18" charset="0"/>
                      </a:endParaRPr>
                    </a:p>
                  </a:txBody>
                  <a:tcPr marL="68579" marR="68579" marT="0" marB="0"/>
                </a:tc>
                <a:tc>
                  <a:txBody>
                    <a:bodyPr/>
                    <a:lstStyle/>
                    <a:p>
                      <a:pPr algn="just">
                        <a:spcAft>
                          <a:spcPts val="0"/>
                        </a:spcAft>
                      </a:pPr>
                      <a:r>
                        <a:rPr lang="en-US" sz="1000" kern="100">
                          <a:effectLst/>
                        </a:rPr>
                        <a:t>L</a:t>
                      </a:r>
                      <a:endParaRPr lang="zh-CN" sz="1000" kern="100">
                        <a:effectLst/>
                        <a:latin typeface="Calibri" panose="020F0502020204030204" pitchFamily="34" charset="0"/>
                        <a:ea typeface="宋体" panose="02010600030101010101" pitchFamily="2" charset="-122"/>
                        <a:cs typeface="Times New Roman" panose="02020603050405020304" pitchFamily="18" charset="0"/>
                      </a:endParaRPr>
                    </a:p>
                  </a:txBody>
                  <a:tcPr marL="68579" marR="68579" marT="0" marB="0"/>
                </a:tc>
                <a:tc>
                  <a:txBody>
                    <a:bodyPr/>
                    <a:lstStyle/>
                    <a:p>
                      <a:pPr algn="just">
                        <a:spcAft>
                          <a:spcPts val="0"/>
                        </a:spcAft>
                      </a:pPr>
                      <a:r>
                        <a:rPr lang="en-US" sz="1000" kern="100">
                          <a:effectLst/>
                        </a:rPr>
                        <a:t>M</a:t>
                      </a:r>
                      <a:endParaRPr lang="zh-CN" sz="1000" kern="100">
                        <a:effectLst/>
                        <a:latin typeface="Calibri" panose="020F0502020204030204" pitchFamily="34" charset="0"/>
                        <a:ea typeface="宋体" panose="02010600030101010101" pitchFamily="2" charset="-122"/>
                        <a:cs typeface="Times New Roman" panose="02020603050405020304" pitchFamily="18" charset="0"/>
                      </a:endParaRPr>
                    </a:p>
                  </a:txBody>
                  <a:tcPr marL="68579" marR="68579" marT="0" marB="0"/>
                </a:tc>
                <a:extLst>
                  <a:ext uri="{0D108BD9-81ED-4DB2-BD59-A6C34878D82A}">
                    <a16:rowId xmlns:a16="http://schemas.microsoft.com/office/drawing/2014/main" val="10000"/>
                  </a:ext>
                </a:extLst>
              </a:tr>
              <a:tr h="467519">
                <a:tc>
                  <a:txBody>
                    <a:bodyPr/>
                    <a:lstStyle/>
                    <a:p>
                      <a:pPr algn="just">
                        <a:spcAft>
                          <a:spcPts val="0"/>
                        </a:spcAft>
                      </a:pPr>
                      <a:r>
                        <a:rPr lang="zh-CN" sz="1000" kern="100" dirty="0">
                          <a:effectLst/>
                        </a:rPr>
                        <a:t>允许误差</a:t>
                      </a:r>
                      <a:endParaRPr lang="zh-CN" sz="10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79" marR="68579" marT="0" marB="0"/>
                </a:tc>
                <a:tc>
                  <a:txBody>
                    <a:bodyPr/>
                    <a:lstStyle/>
                    <a:p>
                      <a:pPr algn="just">
                        <a:spcAft>
                          <a:spcPts val="0"/>
                        </a:spcAft>
                      </a:pPr>
                      <a:r>
                        <a:rPr lang="zh-CN" sz="1000" kern="100">
                          <a:effectLst/>
                        </a:rPr>
                        <a:t>±</a:t>
                      </a:r>
                      <a:r>
                        <a:rPr lang="en-US" sz="1000" kern="100">
                          <a:effectLst/>
                        </a:rPr>
                        <a:t>1% </a:t>
                      </a:r>
                      <a:endParaRPr lang="zh-CN" sz="1000" kern="100">
                        <a:effectLst/>
                        <a:latin typeface="Calibri" panose="020F0502020204030204" pitchFamily="34" charset="0"/>
                        <a:ea typeface="宋体" panose="02010600030101010101" pitchFamily="2" charset="-122"/>
                        <a:cs typeface="Times New Roman" panose="02020603050405020304" pitchFamily="18" charset="0"/>
                      </a:endParaRPr>
                    </a:p>
                  </a:txBody>
                  <a:tcPr marL="68579" marR="68579" marT="0" marB="0"/>
                </a:tc>
                <a:tc>
                  <a:txBody>
                    <a:bodyPr/>
                    <a:lstStyle/>
                    <a:p>
                      <a:pPr algn="just">
                        <a:spcAft>
                          <a:spcPts val="0"/>
                        </a:spcAft>
                      </a:pPr>
                      <a:r>
                        <a:rPr lang="zh-CN" sz="1000" kern="100">
                          <a:effectLst/>
                        </a:rPr>
                        <a:t>±</a:t>
                      </a:r>
                      <a:r>
                        <a:rPr lang="en-US" sz="1000" kern="100">
                          <a:effectLst/>
                        </a:rPr>
                        <a:t>2%</a:t>
                      </a:r>
                      <a:endParaRPr lang="zh-CN" sz="1000" kern="100">
                        <a:effectLst/>
                        <a:latin typeface="Calibri" panose="020F0502020204030204" pitchFamily="34" charset="0"/>
                        <a:ea typeface="宋体" panose="02010600030101010101" pitchFamily="2" charset="-122"/>
                        <a:cs typeface="Times New Roman" panose="02020603050405020304" pitchFamily="18" charset="0"/>
                      </a:endParaRPr>
                    </a:p>
                  </a:txBody>
                  <a:tcPr marL="68579" marR="68579" marT="0" marB="0"/>
                </a:tc>
                <a:tc>
                  <a:txBody>
                    <a:bodyPr/>
                    <a:lstStyle/>
                    <a:p>
                      <a:pPr algn="just">
                        <a:spcAft>
                          <a:spcPts val="0"/>
                        </a:spcAft>
                      </a:pPr>
                      <a:r>
                        <a:rPr lang="zh-CN" sz="1000" kern="100">
                          <a:effectLst/>
                        </a:rPr>
                        <a:t>±</a:t>
                      </a:r>
                      <a:r>
                        <a:rPr lang="en-US" sz="1000" kern="100">
                          <a:effectLst/>
                        </a:rPr>
                        <a:t>5%</a:t>
                      </a:r>
                      <a:endParaRPr lang="zh-CN" sz="1000" kern="100">
                        <a:effectLst/>
                        <a:latin typeface="Calibri" panose="020F0502020204030204" pitchFamily="34" charset="0"/>
                        <a:ea typeface="宋体" panose="02010600030101010101" pitchFamily="2" charset="-122"/>
                        <a:cs typeface="Times New Roman" panose="02020603050405020304" pitchFamily="18" charset="0"/>
                      </a:endParaRPr>
                    </a:p>
                  </a:txBody>
                  <a:tcPr marL="68579" marR="68579" marT="0" marB="0"/>
                </a:tc>
                <a:tc>
                  <a:txBody>
                    <a:bodyPr/>
                    <a:lstStyle/>
                    <a:p>
                      <a:pPr algn="just">
                        <a:spcAft>
                          <a:spcPts val="0"/>
                        </a:spcAft>
                      </a:pPr>
                      <a:r>
                        <a:rPr lang="zh-CN" sz="1000" kern="100">
                          <a:effectLst/>
                        </a:rPr>
                        <a:t>±</a:t>
                      </a:r>
                      <a:r>
                        <a:rPr lang="en-US" sz="1000" kern="100">
                          <a:effectLst/>
                        </a:rPr>
                        <a:t>10%</a:t>
                      </a:r>
                      <a:endParaRPr lang="zh-CN" sz="1000" kern="100">
                        <a:effectLst/>
                        <a:latin typeface="Calibri" panose="020F0502020204030204" pitchFamily="34" charset="0"/>
                        <a:ea typeface="宋体" panose="02010600030101010101" pitchFamily="2" charset="-122"/>
                        <a:cs typeface="Times New Roman" panose="02020603050405020304" pitchFamily="18" charset="0"/>
                      </a:endParaRPr>
                    </a:p>
                  </a:txBody>
                  <a:tcPr marL="68579" marR="68579" marT="0" marB="0"/>
                </a:tc>
                <a:tc>
                  <a:txBody>
                    <a:bodyPr/>
                    <a:lstStyle/>
                    <a:p>
                      <a:pPr algn="just">
                        <a:spcAft>
                          <a:spcPts val="0"/>
                        </a:spcAft>
                      </a:pPr>
                      <a:r>
                        <a:rPr lang="zh-CN" sz="1000" kern="100">
                          <a:effectLst/>
                        </a:rPr>
                        <a:t>±</a:t>
                      </a:r>
                      <a:r>
                        <a:rPr lang="en-US" sz="1000" kern="100">
                          <a:effectLst/>
                        </a:rPr>
                        <a:t>15%</a:t>
                      </a:r>
                      <a:endParaRPr lang="zh-CN" sz="1000" kern="100">
                        <a:effectLst/>
                        <a:latin typeface="Calibri" panose="020F0502020204030204" pitchFamily="34" charset="0"/>
                        <a:ea typeface="宋体" panose="02010600030101010101" pitchFamily="2" charset="-122"/>
                        <a:cs typeface="Times New Roman" panose="02020603050405020304" pitchFamily="18" charset="0"/>
                      </a:endParaRPr>
                    </a:p>
                  </a:txBody>
                  <a:tcPr marL="68579" marR="68579" marT="0" marB="0"/>
                </a:tc>
                <a:tc>
                  <a:txBody>
                    <a:bodyPr/>
                    <a:lstStyle/>
                    <a:p>
                      <a:pPr algn="just">
                        <a:spcAft>
                          <a:spcPts val="0"/>
                        </a:spcAft>
                      </a:pPr>
                      <a:r>
                        <a:rPr lang="zh-CN" sz="1000" kern="100" dirty="0">
                          <a:effectLst/>
                        </a:rPr>
                        <a:t>±</a:t>
                      </a:r>
                      <a:r>
                        <a:rPr lang="en-US" sz="1000" kern="100" dirty="0">
                          <a:effectLst/>
                        </a:rPr>
                        <a:t>20%</a:t>
                      </a:r>
                      <a:endParaRPr lang="zh-CN" sz="10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79" marR="68579" marT="0" marB="0"/>
                </a:tc>
                <a:extLst>
                  <a:ext uri="{0D108BD9-81ED-4DB2-BD59-A6C34878D82A}">
                    <a16:rowId xmlns:a16="http://schemas.microsoft.com/office/drawing/2014/main" val="10001"/>
                  </a:ext>
                </a:extLst>
              </a:tr>
            </a:tbl>
          </a:graphicData>
        </a:graphic>
      </p:graphicFrame>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p:cNvSpPr>
          <p:nvPr>
            <p:ph type="title"/>
          </p:nvPr>
        </p:nvSpPr>
        <p:spPr/>
        <p:txBody>
          <a:bodyPr vert="horz" wrap="square" lIns="91440" tIns="45720" rIns="91440" bIns="45720" anchor="ctr" anchorCtr="0"/>
          <a:lstStyle/>
          <a:p>
            <a:pPr eaLnBrk="1" hangingPunct="1"/>
            <a:r>
              <a:rPr lang="zh-CN" altLang="en-US" sz="3200" dirty="0">
                <a:latin typeface="Times New Roman" panose="02020603050405020304" pitchFamily="18" charset="0"/>
                <a:ea typeface="宋体" panose="02010600030101010101" pitchFamily="2" charset="-122"/>
              </a:rPr>
              <a:t>第</a:t>
            </a:r>
            <a:r>
              <a:rPr lang="zh-CN" altLang="en-US" sz="3200" dirty="0">
                <a:latin typeface="Times New Roman" panose="02020603050405020304" pitchFamily="18" charset="0"/>
                <a:ea typeface="宋体" panose="02010600030101010101" pitchFamily="2" charset="-122"/>
                <a:sym typeface="+mn-ea"/>
              </a:rPr>
              <a:t>七</a:t>
            </a:r>
            <a:r>
              <a:rPr lang="zh-CN" altLang="en-US" sz="3200" dirty="0">
                <a:latin typeface="Times New Roman" panose="02020603050405020304" pitchFamily="18" charset="0"/>
                <a:ea typeface="宋体" panose="02010600030101010101" pitchFamily="2" charset="-122"/>
              </a:rPr>
              <a:t>章  电子元器件基础知识</a:t>
            </a:r>
          </a:p>
        </p:txBody>
      </p:sp>
      <p:sp>
        <p:nvSpPr>
          <p:cNvPr id="139267" name="Rectangle 3"/>
          <p:cNvSpPr>
            <a:spLocks noGrp="1" noChangeArrowheads="1"/>
          </p:cNvSpPr>
          <p:nvPr>
            <p:ph idx="1"/>
          </p:nvPr>
        </p:nvSpPr>
        <p:spPr/>
        <p:txBody>
          <a:bodyPr vert="horz" wrap="square" lIns="91440" tIns="45720" rIns="91440" bIns="45720" numCol="1" anchor="t" anchorCtr="0" compatLnSpc="1"/>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defRPr/>
            </a:pPr>
            <a:endParaRPr kumimoji="0" lang="en-US" altLang="zh-CN" sz="1600" b="1"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endParaRPr>
          </a:p>
          <a:p>
            <a:pPr marL="342900" marR="0" lvl="0" indent="-34290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defRPr/>
            </a:pPr>
            <a:r>
              <a:rPr kumimoji="0" lang="en-US" altLang="zh-CN" sz="1600" b="1"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4</a:t>
            </a:r>
            <a:r>
              <a:rPr kumimoji="0" lang="zh-CN" altLang="zh-CN" sz="1600" b="1"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）电位器</a:t>
            </a:r>
          </a:p>
          <a:p>
            <a:pPr marL="0" marR="0" lvl="0" indent="-342900" algn="just" defTabSz="914400" rtl="0" eaLnBrk="0" fontAlgn="base" latinLnBrk="0" hangingPunct="0">
              <a:lnSpc>
                <a:spcPct val="100000"/>
              </a:lnSpc>
              <a:spcBef>
                <a:spcPts val="0"/>
              </a:spcBef>
              <a:spcAft>
                <a:spcPct val="0"/>
              </a:spcAft>
              <a:buClr>
                <a:schemeClr val="hlink"/>
              </a:buClr>
              <a:buSzTx/>
              <a:buFont typeface="Wingdings" panose="05000000000000000000" pitchFamily="2" charset="2"/>
              <a:buNone/>
              <a:defRPr/>
            </a:pPr>
            <a:r>
              <a:rPr kumimoji="0" lang="en-US"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   </a:t>
            </a:r>
            <a:r>
              <a:rPr kumimoji="0" lang="zh-CN"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电位器是具有三个引出端、阻值可按某种变化规律调节的电阻元件。电位器通常由电阻体和可移动的电刷组成。当电刷沿电阻体移动时，在输出端即获得与位移量成一定关系的电阻值或电压。电位器既可作三端元件使用也可作二端元件使用。后者可视作一可变电阻器，由于它在电路中的作用是获得与输入电压（外加电压）成一定关系的输出电压，因此称之为电位器。</a:t>
            </a:r>
          </a:p>
          <a:p>
            <a:pPr marL="342900" marR="0" lvl="0" indent="-34290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defRPr/>
            </a:pPr>
            <a:r>
              <a:rPr kumimoji="0" lang="en-US" altLang="zh-CN" sz="1600" b="1"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5</a:t>
            </a:r>
            <a:r>
              <a:rPr kumimoji="0" lang="zh-CN" altLang="zh-CN" sz="1600" b="1"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）变压器</a:t>
            </a:r>
          </a:p>
          <a:p>
            <a:pPr marL="0" marR="0" lvl="0" indent="-342900" algn="just" defTabSz="914400" rtl="0" eaLnBrk="0" fontAlgn="base" latinLnBrk="0" hangingPunct="0">
              <a:lnSpc>
                <a:spcPct val="100000"/>
              </a:lnSpc>
              <a:spcBef>
                <a:spcPts val="0"/>
              </a:spcBef>
              <a:spcAft>
                <a:spcPct val="0"/>
              </a:spcAft>
              <a:buClr>
                <a:schemeClr val="hlink"/>
              </a:buClr>
              <a:buSzTx/>
              <a:buFont typeface="Wingdings" panose="05000000000000000000" pitchFamily="2" charset="2"/>
              <a:buNone/>
              <a:defRPr/>
            </a:pPr>
            <a:r>
              <a:rPr kumimoji="0" lang="en-US"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   </a:t>
            </a:r>
            <a:r>
              <a:rPr kumimoji="0" lang="zh-CN"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变压器（</a:t>
            </a:r>
            <a:r>
              <a:rPr kumimoji="0" lang="en-US"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Transformer</a:t>
            </a:r>
            <a:r>
              <a:rPr kumimoji="0" lang="zh-CN"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）是利用电磁感应的原理来改变交流电压的装置，主要构件是初级线圈、次级线圈和铁芯（磁芯）。</a:t>
            </a:r>
            <a:r>
              <a:rPr kumimoji="0" lang="en-US"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变压器是变换交流电压、电流和阻抗的器件，当初级线圈中通有交流电流时，铁芯（或磁芯）中便产生交流磁通，使次级线圈中感应出电压（或电流）。变压器由铁芯（或磁芯）和线圈组成，线圈有两个或两个以上的绕组，其中接电源的绕组叫初级线圈，其余的绕组叫次级线圈。在发电机中，不管是线圈运动通过磁场或磁场运动通过固定线圈，均能在线圈中感应电势，此两种情况，磁通的值均不变，但与线圈相交链的磁通数量却有变动，这是互感应的原理。变压器就是一种利用电磁互感效应，变换电压，电流和阻抗的器件。      </a:t>
            </a:r>
          </a:p>
          <a:p>
            <a:pPr marL="0" marR="0" lvl="0" indent="-342900" algn="just" defTabSz="914400" rtl="0" eaLnBrk="0" fontAlgn="base" latinLnBrk="0" hangingPunct="0">
              <a:lnSpc>
                <a:spcPct val="100000"/>
              </a:lnSpc>
              <a:spcBef>
                <a:spcPts val="0"/>
              </a:spcBef>
              <a:spcAft>
                <a:spcPct val="0"/>
              </a:spcAft>
              <a:buClr>
                <a:schemeClr val="hlink"/>
              </a:buClr>
              <a:buSzTx/>
              <a:buFont typeface="Wingdings" panose="05000000000000000000" pitchFamily="2" charset="2"/>
              <a:buNone/>
              <a:defRPr/>
            </a:pPr>
            <a:r>
              <a:rPr kumimoji="0" lang="en-US"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   主要功能有：电压变换、电流变换、阻抗变换、隔离、稳压（磁饱和变压器）等。变压器常用作升降电压、匹配阻抗、安全隔离等。</a:t>
            </a:r>
            <a:endParaRPr kumimoji="0" lang="zh-CN"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endParaRPr>
          </a:p>
          <a:p>
            <a:pPr marL="342900" marR="0" lvl="0" indent="-34290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defRPr/>
            </a:pPr>
            <a:r>
              <a:rPr kumimoji="0" lang="en-US"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 </a:t>
            </a:r>
            <a:endParaRPr kumimoji="0" lang="zh-CN"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endParaRPr>
          </a:p>
          <a:p>
            <a:pPr marL="342900" marR="0" lvl="0" indent="-34290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defRPr/>
            </a:pPr>
            <a:endParaRPr kumimoji="0" lang="en-US" altLang="zh-CN" sz="2000" b="0" i="0" u="none" strike="noStrike" kern="1200" cap="none" spc="0" normalizeH="0" baseline="0" noProof="0" dirty="0">
              <a:ln>
                <a:noFill/>
              </a:ln>
              <a:solidFill>
                <a:schemeClr val="tx1"/>
              </a:solidFill>
              <a:effectLst/>
              <a:uLnTx/>
              <a:uFillTx/>
              <a:latin typeface="+mn-lt"/>
              <a:ea typeface="宋体" panose="02010600030101010101" pitchFamily="2" charset="-122"/>
              <a:cs typeface="+mn-cs"/>
            </a:endParaRPr>
          </a:p>
          <a:p>
            <a:pPr marL="342900" marR="0" lvl="0" indent="-34290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defRPr/>
            </a:pPr>
            <a:endParaRPr kumimoji="0" lang="en-US" altLang="zh-CN" sz="2000" b="0" i="0" u="none" strike="noStrike" kern="1200" cap="none" spc="0" normalizeH="0" baseline="0" noProof="0" dirty="0">
              <a:ln>
                <a:noFill/>
              </a:ln>
              <a:solidFill>
                <a:schemeClr val="tx1"/>
              </a:solidFill>
              <a:effectLst/>
              <a:uLnTx/>
              <a:uFillTx/>
              <a:latin typeface="+mn-lt"/>
              <a:ea typeface="宋体" panose="02010600030101010101" pitchFamily="2" charset="-122"/>
              <a:cs typeface="+mn-cs"/>
            </a:endParaRPr>
          </a:p>
          <a:p>
            <a:pPr marL="342900" marR="0" lvl="0" indent="-34290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defRPr/>
            </a:pPr>
            <a:endParaRPr kumimoji="0" lang="en-US" altLang="zh-CN" sz="2000" b="0" i="0" u="none" strike="noStrike" kern="1200" cap="none" spc="0" normalizeH="0" baseline="0" noProof="0" dirty="0">
              <a:ln>
                <a:noFill/>
              </a:ln>
              <a:solidFill>
                <a:schemeClr val="tx1"/>
              </a:solidFill>
              <a:effectLst/>
              <a:uLnTx/>
              <a:uFillTx/>
              <a:latin typeface="+mn-lt"/>
              <a:ea typeface="宋体" panose="02010600030101010101" pitchFamily="2" charset="-122"/>
              <a:cs typeface="+mn-cs"/>
            </a:endParaRPr>
          </a:p>
          <a:p>
            <a:pPr marL="342900" marR="0" lvl="0" indent="-34290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defRPr/>
            </a:pPr>
            <a:endParaRPr kumimoji="0" lang="en-US" altLang="zh-CN" sz="2000" b="0" i="0" u="none" strike="noStrike" kern="1200" cap="none" spc="0" normalizeH="0" baseline="0" noProof="0" dirty="0">
              <a:ln>
                <a:noFill/>
              </a:ln>
              <a:solidFill>
                <a:schemeClr val="tx1"/>
              </a:solidFill>
              <a:effectLst/>
              <a:uLnTx/>
              <a:uFillTx/>
              <a:latin typeface="+mn-lt"/>
              <a:ea typeface="宋体" panose="02010600030101010101" pitchFamily="2" charset="-122"/>
              <a:cs typeface="+mn-cs"/>
            </a:endParaRPr>
          </a:p>
        </p:txBody>
      </p:sp>
      <p:sp>
        <p:nvSpPr>
          <p:cNvPr id="134148" name="Rectangle 10"/>
          <p:cNvSpPr/>
          <p:nvPr/>
        </p:nvSpPr>
        <p:spPr>
          <a:xfrm>
            <a:off x="0" y="0"/>
            <a:ext cx="9144000" cy="0"/>
          </a:xfrm>
          <a:prstGeom prst="rect">
            <a:avLst/>
          </a:prstGeom>
          <a:noFill/>
          <a:ln w="9525">
            <a:noFill/>
          </a:ln>
        </p:spPr>
        <p:txBody>
          <a:bodyPr wrap="none" anchor="ctr" anchorCtr="0">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kern="1200">
                <a:solidFill>
                  <a:schemeClr val="tx1"/>
                </a:solidFill>
                <a:latin typeface="Arial" panose="020B0604020202020204" pitchFamily="34" charset="0"/>
                <a:ea typeface="+mn-ea"/>
                <a:cs typeface="+mn-cs"/>
              </a:defRPr>
            </a:lvl2pPr>
            <a:lvl3pPr marL="1143000" indent="-228600" algn="l" rtl="0" eaLnBrk="0" fontAlgn="base" hangingPunct="0">
              <a:spcBef>
                <a:spcPct val="20000"/>
              </a:spcBef>
              <a:spcAft>
                <a:spcPct val="0"/>
              </a:spcAft>
              <a:buClr>
                <a:schemeClr val="tx1"/>
              </a:buClr>
              <a:buChar char="•"/>
              <a:defRPr sz="2400" kern="1200">
                <a:solidFill>
                  <a:schemeClr val="tx1"/>
                </a:solidFill>
                <a:latin typeface="Arial" panose="020B0604020202020204" pitchFamily="34" charset="0"/>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Arial" panose="020B0604020202020204" pitchFamily="34" charset="0"/>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Arial" panose="020B0604020202020204" pitchFamily="34" charset="0"/>
                <a:ea typeface="+mn-ea"/>
                <a:cs typeface="+mn-cs"/>
              </a:defRPr>
            </a:lvl5pPr>
          </a:lstStyle>
          <a:p>
            <a:pPr marL="0" lvl="0" indent="0">
              <a:spcBef>
                <a:spcPct val="0"/>
              </a:spcBef>
              <a:buClrTx/>
              <a:buFontTx/>
              <a:buNone/>
            </a:pPr>
            <a:endParaRPr lang="zh-CN" altLang="en-US" sz="1800" dirty="0">
              <a:latin typeface="Arial" panose="020B0604020202020204" pitchFamily="34" charset="0"/>
              <a:ea typeface="宋体" panose="02010600030101010101" pitchFamily="2" charset="-122"/>
            </a:endParaRPr>
          </a:p>
        </p:txBody>
      </p:sp>
      <p:sp>
        <p:nvSpPr>
          <p:cNvPr id="134149" name="Rectangle 2"/>
          <p:cNvSpPr/>
          <p:nvPr/>
        </p:nvSpPr>
        <p:spPr>
          <a:xfrm>
            <a:off x="0" y="0"/>
            <a:ext cx="9144000" cy="0"/>
          </a:xfrm>
          <a:prstGeom prst="rect">
            <a:avLst/>
          </a:prstGeom>
          <a:noFill/>
          <a:ln w="9525">
            <a:noFill/>
          </a:ln>
        </p:spPr>
        <p:txBody>
          <a:bodyPr wrap="none" anchor="ctr" anchorCtr="0">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kern="1200">
                <a:solidFill>
                  <a:schemeClr val="tx1"/>
                </a:solidFill>
                <a:latin typeface="Arial" panose="020B0604020202020204" pitchFamily="34" charset="0"/>
                <a:ea typeface="+mn-ea"/>
                <a:cs typeface="+mn-cs"/>
              </a:defRPr>
            </a:lvl2pPr>
            <a:lvl3pPr marL="1143000" indent="-228600" algn="l" rtl="0" eaLnBrk="0" fontAlgn="base" hangingPunct="0">
              <a:spcBef>
                <a:spcPct val="20000"/>
              </a:spcBef>
              <a:spcAft>
                <a:spcPct val="0"/>
              </a:spcAft>
              <a:buClr>
                <a:schemeClr val="tx1"/>
              </a:buClr>
              <a:buChar char="•"/>
              <a:defRPr sz="2400" kern="1200">
                <a:solidFill>
                  <a:schemeClr val="tx1"/>
                </a:solidFill>
                <a:latin typeface="Arial" panose="020B0604020202020204" pitchFamily="34" charset="0"/>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Arial" panose="020B0604020202020204" pitchFamily="34" charset="0"/>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Arial" panose="020B0604020202020204" pitchFamily="34" charset="0"/>
                <a:ea typeface="+mn-ea"/>
                <a:cs typeface="+mn-cs"/>
              </a:defRPr>
            </a:lvl5pPr>
          </a:lstStyle>
          <a:p>
            <a:pPr marL="0" lvl="0" indent="0">
              <a:spcBef>
                <a:spcPct val="0"/>
              </a:spcBef>
              <a:buClrTx/>
              <a:buFontTx/>
              <a:buNone/>
            </a:pPr>
            <a:endParaRPr lang="zh-CN" altLang="en-US" sz="1800" dirty="0">
              <a:latin typeface="Arial" panose="020B0604020202020204" pitchFamily="34" charset="0"/>
              <a:ea typeface="宋体" panose="02010600030101010101" pitchFamily="2" charset="-122"/>
            </a:endParaRPr>
          </a:p>
        </p:txBody>
      </p:sp>
      <p:sp>
        <p:nvSpPr>
          <p:cNvPr id="134150" name="Rectangle 2"/>
          <p:cNvSpPr/>
          <p:nvPr/>
        </p:nvSpPr>
        <p:spPr>
          <a:xfrm>
            <a:off x="0" y="0"/>
            <a:ext cx="9144000" cy="0"/>
          </a:xfrm>
          <a:prstGeom prst="rect">
            <a:avLst/>
          </a:prstGeom>
          <a:noFill/>
          <a:ln w="9525">
            <a:noFill/>
          </a:ln>
        </p:spPr>
        <p:txBody>
          <a:bodyPr wrap="none" anchor="ctr" anchorCtr="0">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kern="1200">
                <a:solidFill>
                  <a:schemeClr val="tx1"/>
                </a:solidFill>
                <a:latin typeface="Arial" panose="020B0604020202020204" pitchFamily="34" charset="0"/>
                <a:ea typeface="+mn-ea"/>
                <a:cs typeface="+mn-cs"/>
              </a:defRPr>
            </a:lvl2pPr>
            <a:lvl3pPr marL="1143000" indent="-228600" algn="l" rtl="0" eaLnBrk="0" fontAlgn="base" hangingPunct="0">
              <a:spcBef>
                <a:spcPct val="20000"/>
              </a:spcBef>
              <a:spcAft>
                <a:spcPct val="0"/>
              </a:spcAft>
              <a:buClr>
                <a:schemeClr val="tx1"/>
              </a:buClr>
              <a:buChar char="•"/>
              <a:defRPr sz="2400" kern="1200">
                <a:solidFill>
                  <a:schemeClr val="tx1"/>
                </a:solidFill>
                <a:latin typeface="Arial" panose="020B0604020202020204" pitchFamily="34" charset="0"/>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Arial" panose="020B0604020202020204" pitchFamily="34" charset="0"/>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Arial" panose="020B0604020202020204" pitchFamily="34" charset="0"/>
                <a:ea typeface="+mn-ea"/>
                <a:cs typeface="+mn-cs"/>
              </a:defRPr>
            </a:lvl5pPr>
          </a:lstStyle>
          <a:p>
            <a:pPr marL="0" lvl="0" indent="0">
              <a:spcBef>
                <a:spcPct val="0"/>
              </a:spcBef>
              <a:buClrTx/>
              <a:buFontTx/>
              <a:buNone/>
            </a:pPr>
            <a:endParaRPr lang="zh-CN" altLang="en-US" sz="1800" dirty="0">
              <a:latin typeface="Arial" panose="020B0604020202020204" pitchFamily="34" charset="0"/>
              <a:ea typeface="宋体" panose="02010600030101010101" pitchFamily="2" charset="-122"/>
            </a:endParaRPr>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noGrp="1"/>
          </p:cNvSpPr>
          <p:nvPr>
            <p:ph type="title"/>
          </p:nvPr>
        </p:nvSpPr>
        <p:spPr/>
        <p:txBody>
          <a:bodyPr vert="horz" wrap="square" lIns="91440" tIns="45720" rIns="91440" bIns="45720" anchor="ctr" anchorCtr="0"/>
          <a:lstStyle/>
          <a:p>
            <a:pPr eaLnBrk="1" hangingPunct="1"/>
            <a:r>
              <a:rPr lang="zh-CN" altLang="en-US" sz="3200" dirty="0">
                <a:latin typeface="Times New Roman" panose="02020603050405020304" pitchFamily="18" charset="0"/>
                <a:ea typeface="宋体" panose="02010600030101010101" pitchFamily="2" charset="-122"/>
              </a:rPr>
              <a:t>第</a:t>
            </a:r>
            <a:r>
              <a:rPr lang="zh-CN" altLang="en-US" sz="3200" dirty="0">
                <a:latin typeface="Times New Roman" panose="02020603050405020304" pitchFamily="18" charset="0"/>
                <a:ea typeface="宋体" panose="02010600030101010101" pitchFamily="2" charset="-122"/>
                <a:sym typeface="+mn-ea"/>
              </a:rPr>
              <a:t>七</a:t>
            </a:r>
            <a:r>
              <a:rPr lang="zh-CN" altLang="en-US" sz="3200" dirty="0">
                <a:latin typeface="Times New Roman" panose="02020603050405020304" pitchFamily="18" charset="0"/>
                <a:ea typeface="宋体" panose="02010600030101010101" pitchFamily="2" charset="-122"/>
              </a:rPr>
              <a:t>章  电子元器件基础知识</a:t>
            </a:r>
          </a:p>
        </p:txBody>
      </p:sp>
      <p:sp>
        <p:nvSpPr>
          <p:cNvPr id="140291" name="Rectangle 3"/>
          <p:cNvSpPr>
            <a:spLocks noGrp="1" noChangeArrowheads="1"/>
          </p:cNvSpPr>
          <p:nvPr>
            <p:ph idx="1"/>
          </p:nvPr>
        </p:nvSpPr>
        <p:spPr/>
        <p:txBody>
          <a:bodyPr vert="horz" wrap="square" lIns="91440" tIns="45720" rIns="91440" bIns="45720" numCol="1" anchor="t" anchorCtr="0" compatLnSpc="1"/>
          <a:lstStyle/>
          <a:p>
            <a:pPr marL="342900" marR="0" lvl="0" indent="-34290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Char char="v"/>
              <a:defRPr/>
            </a:pPr>
            <a:r>
              <a:rPr kumimoji="0" lang="zh-CN" altLang="zh-CN" sz="1600" b="1"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半导体元器件</a:t>
            </a:r>
          </a:p>
          <a:p>
            <a:pPr marL="342900" marR="0" lvl="0" indent="-34290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defRPr/>
            </a:pPr>
            <a:r>
              <a:rPr kumimoji="0" lang="en-US" altLang="zh-CN" sz="1600" b="1"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1</a:t>
            </a:r>
            <a:r>
              <a:rPr kumimoji="0" lang="zh-CN" altLang="zh-CN" sz="1600" b="1"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）二极管：</a:t>
            </a:r>
            <a:r>
              <a:rPr kumimoji="0" lang="en-US"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二极管（Diode）是一种具有两个电极的装置，</a:t>
            </a:r>
            <a:r>
              <a:rPr kumimoji="0" lang="zh-CN"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二极管在电路中常用“</a:t>
            </a:r>
            <a:r>
              <a:rPr kumimoji="0" lang="en-US"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D</a:t>
            </a:r>
            <a:r>
              <a:rPr kumimoji="0" lang="zh-CN"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”加数字表示，由一个</a:t>
            </a:r>
            <a:r>
              <a:rPr kumimoji="0" lang="en-US"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PN</a:t>
            </a:r>
            <a:r>
              <a:rPr kumimoji="0" lang="zh-CN"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结构成的。二极管是用半导体材料(硅、硒、锗等)制成的一种电子器件。二极管有两个电极，正极，又叫阳极；负极，又叫阴极，给二极管两极间加上正向电压时，二极管导通， 加上反向电压时，二极管截止。 二极管的导通和截止，则相当于开关的接通与断开。二极管具有单向导电性能，导通时电流方向是由阳极通过管子流向阴极。二极管是最早诞生的半导体器件之一，其应用非常广泛。特别是在各种电子电路中，利用二极管和电阻、电容、电感等元器件进行合理的连接，构成不同功能的电路，可以实现对交流电整流、对调制信号检波、限幅和钳位以及对电源电压的稳压等多种功能。无论是在常见的收音机电路还是在其他的家用电器产品或工业控制电路中，都可以找到二极管的踪迹。</a:t>
            </a:r>
          </a:p>
          <a:p>
            <a:pPr marL="342900" marR="0" lvl="0" indent="-34290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defRPr/>
            </a:pPr>
            <a:r>
              <a:rPr kumimoji="0" lang="zh-CN"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常用识别方法：</a:t>
            </a:r>
          </a:p>
          <a:p>
            <a:pPr marL="342900" marR="0" lvl="0" indent="-34290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defRPr/>
            </a:pPr>
            <a:r>
              <a:rPr kumimoji="0" lang="zh-CN"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目测法：二极管的识别很简单，小功率二极管的N极（负极），在二极管外表大多采用一种色圈标出来，有些二极管也用二极管专用符号来表示P极（正极）或N极（负极），也有采用符号标志为“P”、“N”来确定二极管极性的。发光二极管的正负极可从引脚长短来识别，长脚为正，短脚为负。</a:t>
            </a:r>
          </a:p>
          <a:p>
            <a:pPr marL="342900" marR="0" lvl="0" indent="-34290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defRPr/>
            </a:pPr>
            <a:r>
              <a:rPr kumimoji="0" lang="zh-CN"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测试法：用数字式万用表去测二极管时，红表笔接二极管的正极，黑表笔接二极管的负极，此时测得的阻值才是二极管的正向导通阻值。</a:t>
            </a:r>
          </a:p>
          <a:p>
            <a:pPr marL="342900" marR="0" lvl="0" indent="-34290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defRPr/>
            </a:pPr>
            <a:endParaRPr kumimoji="0" lang="en-US" altLang="zh-CN" sz="2000" b="0" i="0" u="none" strike="noStrike" kern="1200" cap="none" spc="0" normalizeH="0" baseline="0" noProof="0" dirty="0">
              <a:ln>
                <a:noFill/>
              </a:ln>
              <a:solidFill>
                <a:schemeClr val="tx1"/>
              </a:solidFill>
              <a:effectLst/>
              <a:uLnTx/>
              <a:uFillTx/>
              <a:latin typeface="+mn-lt"/>
              <a:ea typeface="宋体" panose="02010600030101010101" pitchFamily="2" charset="-122"/>
              <a:cs typeface="+mn-cs"/>
            </a:endParaRPr>
          </a:p>
          <a:p>
            <a:pPr marL="342900" marR="0" lvl="0" indent="-34290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defRPr/>
            </a:pPr>
            <a:endParaRPr kumimoji="0" lang="en-US" altLang="zh-CN" sz="2000" b="0" i="0" u="none" strike="noStrike" kern="1200" cap="none" spc="0" normalizeH="0" baseline="0" noProof="0" dirty="0">
              <a:ln>
                <a:noFill/>
              </a:ln>
              <a:solidFill>
                <a:schemeClr val="tx1"/>
              </a:solidFill>
              <a:effectLst/>
              <a:uLnTx/>
              <a:uFillTx/>
              <a:latin typeface="+mn-lt"/>
              <a:ea typeface="宋体" panose="02010600030101010101" pitchFamily="2" charset="-122"/>
              <a:cs typeface="+mn-cs"/>
            </a:endParaRPr>
          </a:p>
          <a:p>
            <a:pPr marL="342900" marR="0" lvl="0" indent="-34290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defRPr/>
            </a:pPr>
            <a:endParaRPr kumimoji="0" lang="en-US" altLang="zh-CN" sz="2000" b="0" i="0" u="none" strike="noStrike" kern="1200" cap="none" spc="0" normalizeH="0" baseline="0" noProof="0" dirty="0">
              <a:ln>
                <a:noFill/>
              </a:ln>
              <a:solidFill>
                <a:schemeClr val="tx1"/>
              </a:solidFill>
              <a:effectLst/>
              <a:uLnTx/>
              <a:uFillTx/>
              <a:latin typeface="+mn-lt"/>
              <a:ea typeface="宋体" panose="02010600030101010101" pitchFamily="2" charset="-122"/>
              <a:cs typeface="+mn-cs"/>
            </a:endParaRPr>
          </a:p>
          <a:p>
            <a:pPr marL="342900" marR="0" lvl="0" indent="-34290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defRPr/>
            </a:pPr>
            <a:endParaRPr kumimoji="0" lang="en-US" altLang="zh-CN" sz="2000" b="0" i="0" u="none" strike="noStrike" kern="1200" cap="none" spc="0" normalizeH="0" baseline="0" noProof="0" dirty="0">
              <a:ln>
                <a:noFill/>
              </a:ln>
              <a:solidFill>
                <a:schemeClr val="tx1"/>
              </a:solidFill>
              <a:effectLst/>
              <a:uLnTx/>
              <a:uFillTx/>
              <a:latin typeface="+mn-lt"/>
              <a:ea typeface="宋体" panose="02010600030101010101" pitchFamily="2" charset="-122"/>
              <a:cs typeface="+mn-cs"/>
            </a:endParaRPr>
          </a:p>
        </p:txBody>
      </p:sp>
      <p:sp>
        <p:nvSpPr>
          <p:cNvPr id="135172" name="Rectangle 10"/>
          <p:cNvSpPr/>
          <p:nvPr/>
        </p:nvSpPr>
        <p:spPr>
          <a:xfrm>
            <a:off x="0" y="0"/>
            <a:ext cx="9144000" cy="0"/>
          </a:xfrm>
          <a:prstGeom prst="rect">
            <a:avLst/>
          </a:prstGeom>
          <a:noFill/>
          <a:ln w="9525">
            <a:noFill/>
          </a:ln>
        </p:spPr>
        <p:txBody>
          <a:bodyPr wrap="none" anchor="ctr" anchorCtr="0">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kern="1200">
                <a:solidFill>
                  <a:schemeClr val="tx1"/>
                </a:solidFill>
                <a:latin typeface="Arial" panose="020B0604020202020204" pitchFamily="34" charset="0"/>
                <a:ea typeface="+mn-ea"/>
                <a:cs typeface="+mn-cs"/>
              </a:defRPr>
            </a:lvl2pPr>
            <a:lvl3pPr marL="1143000" indent="-228600" algn="l" rtl="0" eaLnBrk="0" fontAlgn="base" hangingPunct="0">
              <a:spcBef>
                <a:spcPct val="20000"/>
              </a:spcBef>
              <a:spcAft>
                <a:spcPct val="0"/>
              </a:spcAft>
              <a:buClr>
                <a:schemeClr val="tx1"/>
              </a:buClr>
              <a:buChar char="•"/>
              <a:defRPr sz="2400" kern="1200">
                <a:solidFill>
                  <a:schemeClr val="tx1"/>
                </a:solidFill>
                <a:latin typeface="Arial" panose="020B0604020202020204" pitchFamily="34" charset="0"/>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Arial" panose="020B0604020202020204" pitchFamily="34" charset="0"/>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Arial" panose="020B0604020202020204" pitchFamily="34" charset="0"/>
                <a:ea typeface="+mn-ea"/>
                <a:cs typeface="+mn-cs"/>
              </a:defRPr>
            </a:lvl5pPr>
          </a:lstStyle>
          <a:p>
            <a:pPr marL="0" lvl="0" indent="0">
              <a:spcBef>
                <a:spcPct val="0"/>
              </a:spcBef>
              <a:buClrTx/>
              <a:buFontTx/>
              <a:buNone/>
            </a:pPr>
            <a:endParaRPr lang="zh-CN" altLang="en-US" sz="1800" dirty="0">
              <a:latin typeface="Arial" panose="020B0604020202020204" pitchFamily="34" charset="0"/>
              <a:ea typeface="宋体" panose="02010600030101010101" pitchFamily="2" charset="-122"/>
            </a:endParaRPr>
          </a:p>
        </p:txBody>
      </p:sp>
      <p:sp>
        <p:nvSpPr>
          <p:cNvPr id="135173" name="Rectangle 2"/>
          <p:cNvSpPr/>
          <p:nvPr/>
        </p:nvSpPr>
        <p:spPr>
          <a:xfrm>
            <a:off x="0" y="0"/>
            <a:ext cx="9144000" cy="0"/>
          </a:xfrm>
          <a:prstGeom prst="rect">
            <a:avLst/>
          </a:prstGeom>
          <a:noFill/>
          <a:ln w="9525">
            <a:noFill/>
          </a:ln>
        </p:spPr>
        <p:txBody>
          <a:bodyPr wrap="none" anchor="ctr" anchorCtr="0">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kern="1200">
                <a:solidFill>
                  <a:schemeClr val="tx1"/>
                </a:solidFill>
                <a:latin typeface="Arial" panose="020B0604020202020204" pitchFamily="34" charset="0"/>
                <a:ea typeface="+mn-ea"/>
                <a:cs typeface="+mn-cs"/>
              </a:defRPr>
            </a:lvl2pPr>
            <a:lvl3pPr marL="1143000" indent="-228600" algn="l" rtl="0" eaLnBrk="0" fontAlgn="base" hangingPunct="0">
              <a:spcBef>
                <a:spcPct val="20000"/>
              </a:spcBef>
              <a:spcAft>
                <a:spcPct val="0"/>
              </a:spcAft>
              <a:buClr>
                <a:schemeClr val="tx1"/>
              </a:buClr>
              <a:buChar char="•"/>
              <a:defRPr sz="2400" kern="1200">
                <a:solidFill>
                  <a:schemeClr val="tx1"/>
                </a:solidFill>
                <a:latin typeface="Arial" panose="020B0604020202020204" pitchFamily="34" charset="0"/>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Arial" panose="020B0604020202020204" pitchFamily="34" charset="0"/>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Arial" panose="020B0604020202020204" pitchFamily="34" charset="0"/>
                <a:ea typeface="+mn-ea"/>
                <a:cs typeface="+mn-cs"/>
              </a:defRPr>
            </a:lvl5pPr>
          </a:lstStyle>
          <a:p>
            <a:pPr marL="0" lvl="0" indent="0">
              <a:spcBef>
                <a:spcPct val="0"/>
              </a:spcBef>
              <a:buClrTx/>
              <a:buFontTx/>
              <a:buNone/>
            </a:pPr>
            <a:endParaRPr lang="zh-CN" altLang="en-US" sz="1800" dirty="0">
              <a:latin typeface="Arial" panose="020B0604020202020204" pitchFamily="34" charset="0"/>
              <a:ea typeface="宋体" panose="02010600030101010101" pitchFamily="2" charset="-122"/>
            </a:endParaRPr>
          </a:p>
        </p:txBody>
      </p:sp>
      <p:sp>
        <p:nvSpPr>
          <p:cNvPr id="135174" name="Rectangle 2"/>
          <p:cNvSpPr/>
          <p:nvPr/>
        </p:nvSpPr>
        <p:spPr>
          <a:xfrm>
            <a:off x="0" y="0"/>
            <a:ext cx="9144000" cy="0"/>
          </a:xfrm>
          <a:prstGeom prst="rect">
            <a:avLst/>
          </a:prstGeom>
          <a:noFill/>
          <a:ln w="9525">
            <a:noFill/>
          </a:ln>
        </p:spPr>
        <p:txBody>
          <a:bodyPr wrap="none" anchor="ctr" anchorCtr="0">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kern="1200">
                <a:solidFill>
                  <a:schemeClr val="tx1"/>
                </a:solidFill>
                <a:latin typeface="Arial" panose="020B0604020202020204" pitchFamily="34" charset="0"/>
                <a:ea typeface="+mn-ea"/>
                <a:cs typeface="+mn-cs"/>
              </a:defRPr>
            </a:lvl2pPr>
            <a:lvl3pPr marL="1143000" indent="-228600" algn="l" rtl="0" eaLnBrk="0" fontAlgn="base" hangingPunct="0">
              <a:spcBef>
                <a:spcPct val="20000"/>
              </a:spcBef>
              <a:spcAft>
                <a:spcPct val="0"/>
              </a:spcAft>
              <a:buClr>
                <a:schemeClr val="tx1"/>
              </a:buClr>
              <a:buChar char="•"/>
              <a:defRPr sz="2400" kern="1200">
                <a:solidFill>
                  <a:schemeClr val="tx1"/>
                </a:solidFill>
                <a:latin typeface="Arial" panose="020B0604020202020204" pitchFamily="34" charset="0"/>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Arial" panose="020B0604020202020204" pitchFamily="34" charset="0"/>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Arial" panose="020B0604020202020204" pitchFamily="34" charset="0"/>
                <a:ea typeface="+mn-ea"/>
                <a:cs typeface="+mn-cs"/>
              </a:defRPr>
            </a:lvl5pPr>
          </a:lstStyle>
          <a:p>
            <a:pPr marL="0" lvl="0" indent="0">
              <a:spcBef>
                <a:spcPct val="0"/>
              </a:spcBef>
              <a:buClrTx/>
              <a:buFontTx/>
              <a:buNone/>
            </a:pPr>
            <a:endParaRPr lang="zh-CN" altLang="en-US" sz="1800" dirty="0">
              <a:latin typeface="Arial" panose="020B0604020202020204" pitchFamily="34" charset="0"/>
              <a:ea typeface="宋体" panose="02010600030101010101" pitchFamily="2" charset="-122"/>
            </a:endParaRPr>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Grp="1"/>
          </p:cNvSpPr>
          <p:nvPr>
            <p:ph type="title"/>
          </p:nvPr>
        </p:nvSpPr>
        <p:spPr/>
        <p:txBody>
          <a:bodyPr vert="horz" wrap="square" lIns="91440" tIns="45720" rIns="91440" bIns="45720" anchor="ctr" anchorCtr="0"/>
          <a:lstStyle/>
          <a:p>
            <a:pPr eaLnBrk="1" hangingPunct="1"/>
            <a:r>
              <a:rPr lang="zh-CN" altLang="en-US" sz="3200" dirty="0">
                <a:latin typeface="Times New Roman" panose="02020603050405020304" pitchFamily="18" charset="0"/>
                <a:ea typeface="宋体" panose="02010600030101010101" pitchFamily="2" charset="-122"/>
              </a:rPr>
              <a:t>第</a:t>
            </a:r>
            <a:r>
              <a:rPr lang="zh-CN" altLang="en-US" sz="3200" dirty="0">
                <a:latin typeface="Times New Roman" panose="02020603050405020304" pitchFamily="18" charset="0"/>
                <a:ea typeface="宋体" panose="02010600030101010101" pitchFamily="2" charset="-122"/>
                <a:sym typeface="+mn-ea"/>
              </a:rPr>
              <a:t>七</a:t>
            </a:r>
            <a:r>
              <a:rPr lang="zh-CN" altLang="en-US" sz="3200" dirty="0">
                <a:latin typeface="Times New Roman" panose="02020603050405020304" pitchFamily="18" charset="0"/>
                <a:ea typeface="宋体" panose="02010600030101010101" pitchFamily="2" charset="-122"/>
              </a:rPr>
              <a:t>章  电子元器件基础知识</a:t>
            </a:r>
          </a:p>
        </p:txBody>
      </p:sp>
      <p:sp>
        <p:nvSpPr>
          <p:cNvPr id="141315" name="Rectangle 3"/>
          <p:cNvSpPr>
            <a:spLocks noGrp="1" noChangeArrowheads="1"/>
          </p:cNvSpPr>
          <p:nvPr>
            <p:ph idx="1"/>
          </p:nvPr>
        </p:nvSpPr>
        <p:spPr/>
        <p:txBody>
          <a:bodyPr vert="horz" wrap="square" lIns="91440" tIns="45720" rIns="91440" bIns="45720" numCol="1" anchor="t" anchorCtr="0" compatLnSpc="1"/>
          <a:lstStyle/>
          <a:p>
            <a:pPr marL="342900" marR="0" lvl="0" indent="-34290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defRPr/>
            </a:pPr>
            <a:r>
              <a:rPr kumimoji="0" lang="en-US" altLang="zh-CN" sz="1600" b="1"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2</a:t>
            </a:r>
            <a:r>
              <a:rPr kumimoji="0" lang="zh-CN" altLang="zh-CN" sz="1600" b="1"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）晶体三极管</a:t>
            </a:r>
          </a:p>
          <a:p>
            <a:pPr marL="0" marR="0" lvl="0" indent="-342900" algn="just" defTabSz="914400" rtl="0" eaLnBrk="0" fontAlgn="base" latinLnBrk="0" hangingPunct="0">
              <a:lnSpc>
                <a:spcPct val="100000"/>
              </a:lnSpc>
              <a:spcBef>
                <a:spcPts val="0"/>
              </a:spcBef>
              <a:spcAft>
                <a:spcPct val="0"/>
              </a:spcAft>
              <a:buClr>
                <a:schemeClr val="hlink"/>
              </a:buClr>
              <a:buSzTx/>
              <a:buFont typeface="Wingdings" panose="05000000000000000000" pitchFamily="2" charset="2"/>
              <a:buNone/>
              <a:defRPr/>
            </a:pPr>
            <a:r>
              <a:rPr kumimoji="0" lang="en-US"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   </a:t>
            </a:r>
            <a:r>
              <a:rPr kumimoji="0"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三极管是一种控制电流的半导体器件。其作用是把微弱信号放大成幅度值较大的电信号，也用作无触点开关。三极管是半导体基本元器件之一，具有电流放大作用，是电子电路的核心元件。三极管是在一块半导体基片上制作两个相距很近的PN结，两个PN结把整块半导体分成三部分，中间部分是基区，两侧部分是发射区和集电区，排列方式有PNP和NPN两种。</a:t>
            </a:r>
          </a:p>
          <a:p>
            <a:pPr marL="0" marR="0" lvl="0" indent="-342900" algn="just" defTabSz="914400" rtl="0" eaLnBrk="0" fontAlgn="base" latinLnBrk="0" hangingPunct="0">
              <a:lnSpc>
                <a:spcPct val="100000"/>
              </a:lnSpc>
              <a:spcBef>
                <a:spcPts val="0"/>
              </a:spcBef>
              <a:spcAft>
                <a:spcPct val="0"/>
              </a:spcAft>
              <a:buClr>
                <a:schemeClr val="hlink"/>
              </a:buClr>
              <a:buSzTx/>
              <a:buFont typeface="Wingdings" panose="05000000000000000000" pitchFamily="2" charset="2"/>
              <a:buNone/>
              <a:defRPr/>
            </a:pPr>
            <a:r>
              <a:rPr kumimoji="0"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分类：</a:t>
            </a:r>
          </a:p>
          <a:p>
            <a:pPr marL="0" marR="0" lvl="0" indent="-342900" algn="just" defTabSz="914400" rtl="0" eaLnBrk="0" fontAlgn="base" latinLnBrk="0" hangingPunct="0">
              <a:lnSpc>
                <a:spcPct val="100000"/>
              </a:lnSpc>
              <a:spcBef>
                <a:spcPts val="0"/>
              </a:spcBef>
              <a:spcAft>
                <a:spcPct val="0"/>
              </a:spcAft>
              <a:buClr>
                <a:schemeClr val="hlink"/>
              </a:buClr>
              <a:buSzTx/>
              <a:buFont typeface="Wingdings" panose="05000000000000000000" pitchFamily="2" charset="2"/>
              <a:buNone/>
              <a:defRPr/>
            </a:pPr>
            <a:r>
              <a:rPr kumimoji="0"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NPN型的三极管：发射区“发射” 的是空穴，其移动方向与电流方向一致；</a:t>
            </a:r>
          </a:p>
          <a:p>
            <a:pPr marL="0" marR="0" lvl="0" indent="-342900" algn="just" defTabSz="914400" rtl="0" eaLnBrk="0" fontAlgn="base" latinLnBrk="0" hangingPunct="0">
              <a:lnSpc>
                <a:spcPct val="100000"/>
              </a:lnSpc>
              <a:spcBef>
                <a:spcPts val="0"/>
              </a:spcBef>
              <a:spcAft>
                <a:spcPct val="0"/>
              </a:spcAft>
              <a:buClr>
                <a:schemeClr val="hlink"/>
              </a:buClr>
              <a:buSzTx/>
              <a:buFont typeface="Wingdings" panose="05000000000000000000" pitchFamily="2" charset="2"/>
              <a:buNone/>
              <a:defRPr/>
            </a:pPr>
            <a:r>
              <a:rPr kumimoji="0"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PNP型的三极管：发射区“发射” 的是自由电子，其移动方向与电流方向相反。</a:t>
            </a:r>
          </a:p>
          <a:p>
            <a:pPr marL="0" marR="0" lvl="0" indent="-342900" algn="just" defTabSz="914400" rtl="0" eaLnBrk="0" fontAlgn="base" latinLnBrk="0" hangingPunct="0">
              <a:lnSpc>
                <a:spcPct val="100000"/>
              </a:lnSpc>
              <a:spcBef>
                <a:spcPts val="0"/>
              </a:spcBef>
              <a:spcAft>
                <a:spcPct val="0"/>
              </a:spcAft>
              <a:buClr>
                <a:schemeClr val="hlink"/>
              </a:buClr>
              <a:buSzTx/>
              <a:buFont typeface="Wingdings" panose="05000000000000000000" pitchFamily="2" charset="2"/>
              <a:buNone/>
              <a:defRPr/>
            </a:pPr>
            <a:r>
              <a:rPr kumimoji="0"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三极管的放大原理：有一个重要参数就是电流放大系数β。当三极管的基极上加一个微小的电流时，在集电极上可以得到一个是注入电流β倍的电流，即集电极电流。集电极电流随基极电流的变化而变化，并且基极电流很小的变化可以引起集电极电流很大的变化，这就是三极管的放大作用。</a:t>
            </a:r>
          </a:p>
        </p:txBody>
      </p:sp>
      <p:sp>
        <p:nvSpPr>
          <p:cNvPr id="136196" name="Rectangle 10"/>
          <p:cNvSpPr/>
          <p:nvPr/>
        </p:nvSpPr>
        <p:spPr>
          <a:xfrm>
            <a:off x="0" y="0"/>
            <a:ext cx="9144000" cy="0"/>
          </a:xfrm>
          <a:prstGeom prst="rect">
            <a:avLst/>
          </a:prstGeom>
          <a:noFill/>
          <a:ln w="9525">
            <a:noFill/>
          </a:ln>
        </p:spPr>
        <p:txBody>
          <a:bodyPr wrap="none" anchor="ctr" anchorCtr="0">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kern="1200">
                <a:solidFill>
                  <a:schemeClr val="tx1"/>
                </a:solidFill>
                <a:latin typeface="Arial" panose="020B0604020202020204" pitchFamily="34" charset="0"/>
                <a:ea typeface="+mn-ea"/>
                <a:cs typeface="+mn-cs"/>
              </a:defRPr>
            </a:lvl2pPr>
            <a:lvl3pPr marL="1143000" indent="-228600" algn="l" rtl="0" eaLnBrk="0" fontAlgn="base" hangingPunct="0">
              <a:spcBef>
                <a:spcPct val="20000"/>
              </a:spcBef>
              <a:spcAft>
                <a:spcPct val="0"/>
              </a:spcAft>
              <a:buClr>
                <a:schemeClr val="tx1"/>
              </a:buClr>
              <a:buChar char="•"/>
              <a:defRPr sz="2400" kern="1200">
                <a:solidFill>
                  <a:schemeClr val="tx1"/>
                </a:solidFill>
                <a:latin typeface="Arial" panose="020B0604020202020204" pitchFamily="34" charset="0"/>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Arial" panose="020B0604020202020204" pitchFamily="34" charset="0"/>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Arial" panose="020B0604020202020204" pitchFamily="34" charset="0"/>
                <a:ea typeface="+mn-ea"/>
                <a:cs typeface="+mn-cs"/>
              </a:defRPr>
            </a:lvl5pPr>
          </a:lstStyle>
          <a:p>
            <a:pPr marL="0" lvl="0" indent="0">
              <a:spcBef>
                <a:spcPct val="0"/>
              </a:spcBef>
              <a:buClrTx/>
              <a:buFontTx/>
              <a:buNone/>
            </a:pPr>
            <a:endParaRPr lang="zh-CN" altLang="en-US" sz="1800" dirty="0">
              <a:latin typeface="Arial" panose="020B0604020202020204" pitchFamily="34" charset="0"/>
              <a:ea typeface="宋体" panose="02010600030101010101" pitchFamily="2" charset="-122"/>
            </a:endParaRPr>
          </a:p>
        </p:txBody>
      </p:sp>
      <p:sp>
        <p:nvSpPr>
          <p:cNvPr id="136197" name="Rectangle 2"/>
          <p:cNvSpPr/>
          <p:nvPr/>
        </p:nvSpPr>
        <p:spPr>
          <a:xfrm>
            <a:off x="0" y="0"/>
            <a:ext cx="9144000" cy="0"/>
          </a:xfrm>
          <a:prstGeom prst="rect">
            <a:avLst/>
          </a:prstGeom>
          <a:noFill/>
          <a:ln w="9525">
            <a:noFill/>
          </a:ln>
        </p:spPr>
        <p:txBody>
          <a:bodyPr wrap="none" anchor="ctr" anchorCtr="0">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kern="1200">
                <a:solidFill>
                  <a:schemeClr val="tx1"/>
                </a:solidFill>
                <a:latin typeface="Arial" panose="020B0604020202020204" pitchFamily="34" charset="0"/>
                <a:ea typeface="+mn-ea"/>
                <a:cs typeface="+mn-cs"/>
              </a:defRPr>
            </a:lvl2pPr>
            <a:lvl3pPr marL="1143000" indent="-228600" algn="l" rtl="0" eaLnBrk="0" fontAlgn="base" hangingPunct="0">
              <a:spcBef>
                <a:spcPct val="20000"/>
              </a:spcBef>
              <a:spcAft>
                <a:spcPct val="0"/>
              </a:spcAft>
              <a:buClr>
                <a:schemeClr val="tx1"/>
              </a:buClr>
              <a:buChar char="•"/>
              <a:defRPr sz="2400" kern="1200">
                <a:solidFill>
                  <a:schemeClr val="tx1"/>
                </a:solidFill>
                <a:latin typeface="Arial" panose="020B0604020202020204" pitchFamily="34" charset="0"/>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Arial" panose="020B0604020202020204" pitchFamily="34" charset="0"/>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Arial" panose="020B0604020202020204" pitchFamily="34" charset="0"/>
                <a:ea typeface="+mn-ea"/>
                <a:cs typeface="+mn-cs"/>
              </a:defRPr>
            </a:lvl5pPr>
          </a:lstStyle>
          <a:p>
            <a:pPr marL="0" lvl="0" indent="0">
              <a:spcBef>
                <a:spcPct val="0"/>
              </a:spcBef>
              <a:buClrTx/>
              <a:buFontTx/>
              <a:buNone/>
            </a:pPr>
            <a:endParaRPr lang="zh-CN" altLang="en-US" sz="1800" dirty="0">
              <a:latin typeface="Arial" panose="020B0604020202020204" pitchFamily="34" charset="0"/>
              <a:ea typeface="宋体" panose="02010600030101010101" pitchFamily="2" charset="-122"/>
            </a:endParaRPr>
          </a:p>
        </p:txBody>
      </p:sp>
      <p:sp>
        <p:nvSpPr>
          <p:cNvPr id="136198" name="Rectangle 2"/>
          <p:cNvSpPr/>
          <p:nvPr/>
        </p:nvSpPr>
        <p:spPr>
          <a:xfrm>
            <a:off x="0" y="0"/>
            <a:ext cx="9144000" cy="0"/>
          </a:xfrm>
          <a:prstGeom prst="rect">
            <a:avLst/>
          </a:prstGeom>
          <a:noFill/>
          <a:ln w="9525">
            <a:noFill/>
          </a:ln>
        </p:spPr>
        <p:txBody>
          <a:bodyPr wrap="none" anchor="ctr" anchorCtr="0">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kern="1200">
                <a:solidFill>
                  <a:schemeClr val="tx1"/>
                </a:solidFill>
                <a:latin typeface="Arial" panose="020B0604020202020204" pitchFamily="34" charset="0"/>
                <a:ea typeface="+mn-ea"/>
                <a:cs typeface="+mn-cs"/>
              </a:defRPr>
            </a:lvl2pPr>
            <a:lvl3pPr marL="1143000" indent="-228600" algn="l" rtl="0" eaLnBrk="0" fontAlgn="base" hangingPunct="0">
              <a:spcBef>
                <a:spcPct val="20000"/>
              </a:spcBef>
              <a:spcAft>
                <a:spcPct val="0"/>
              </a:spcAft>
              <a:buClr>
                <a:schemeClr val="tx1"/>
              </a:buClr>
              <a:buChar char="•"/>
              <a:defRPr sz="2400" kern="1200">
                <a:solidFill>
                  <a:schemeClr val="tx1"/>
                </a:solidFill>
                <a:latin typeface="Arial" panose="020B0604020202020204" pitchFamily="34" charset="0"/>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Arial" panose="020B0604020202020204" pitchFamily="34" charset="0"/>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Arial" panose="020B0604020202020204" pitchFamily="34" charset="0"/>
                <a:ea typeface="+mn-ea"/>
                <a:cs typeface="+mn-cs"/>
              </a:defRPr>
            </a:lvl5pPr>
          </a:lstStyle>
          <a:p>
            <a:pPr marL="0" lvl="0" indent="0">
              <a:spcBef>
                <a:spcPct val="0"/>
              </a:spcBef>
              <a:buClrTx/>
              <a:buFontTx/>
              <a:buNone/>
            </a:pPr>
            <a:endParaRPr lang="zh-CN" altLang="en-US" sz="1800" dirty="0">
              <a:latin typeface="Arial" panose="020B0604020202020204" pitchFamily="34" charset="0"/>
              <a:ea typeface="宋体" panose="02010600030101010101" pitchFamily="2" charset="-122"/>
            </a:endParaRPr>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COMMONDATA" val="eyJoZGlkIjoiMzFhYTllMjM3ZDQ1Yzk1ZWViZjRkMGM5ZTg2N2JiYzIifQ=="/>
</p:tagLst>
</file>

<file path=ppt/tags/tag1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0.xml><?xml version="1.0" encoding="utf-8"?>
<p:tagLst xmlns:a="http://schemas.openxmlformats.org/drawingml/2006/main" xmlns:r="http://schemas.openxmlformats.org/officeDocument/2006/relationships" xmlns:p="http://schemas.openxmlformats.org/presentationml/2006/main">
  <p:tag name="TABLE_ENDDRAG_ORIGIN_RECT" val="239*170"/>
  <p:tag name="TABLE_ENDDRAG_RECT" val="19*99*239*170"/>
</p:tagLst>
</file>

<file path=ppt/tags/tag2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xml><?xml version="1.0" encoding="utf-8"?>
<p:tagLst xmlns:a="http://schemas.openxmlformats.org/drawingml/2006/main" xmlns:r="http://schemas.openxmlformats.org/officeDocument/2006/relationships" xmlns:p="http://schemas.openxmlformats.org/presentationml/2006/main">
  <p:tag name="KSO_WM_BEAUTIFY_FLAG" val=""/>
  <p:tag name="TABLE_ENDDRAG_ORIGIN_RECT" val="518*223"/>
  <p:tag name="TABLE_ENDDRAG_RECT" val="77*287*518*223"/>
</p:tagLst>
</file>

<file path=ppt/tags/tag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xml><?xml version="1.0" encoding="utf-8"?>
<p:tagLst xmlns:a="http://schemas.openxmlformats.org/drawingml/2006/main" xmlns:r="http://schemas.openxmlformats.org/officeDocument/2006/relationships" xmlns:p="http://schemas.openxmlformats.org/presentationml/2006/main">
  <p:tag name="KSO_WM_BEAUTIFY_FLAG" val=""/>
</p:tagLst>
</file>

<file path=ppt/theme/theme1.xml><?xml version="1.0" encoding="utf-8"?>
<a:theme xmlns:a="http://schemas.openxmlformats.org/drawingml/2006/main" name="1_sample">
  <a:themeElements>
    <a:clrScheme name="1_sample 3">
      <a:dk1>
        <a:srgbClr val="000000"/>
      </a:dk1>
      <a:lt1>
        <a:srgbClr val="FFFFFF"/>
      </a:lt1>
      <a:dk2>
        <a:srgbClr val="173D89"/>
      </a:dk2>
      <a:lt2>
        <a:srgbClr val="969696"/>
      </a:lt2>
      <a:accent1>
        <a:srgbClr val="9181E1"/>
      </a:accent1>
      <a:accent2>
        <a:srgbClr val="4CD2AF"/>
      </a:accent2>
      <a:accent3>
        <a:srgbClr val="FFFFFF"/>
      </a:accent3>
      <a:accent4>
        <a:srgbClr val="000000"/>
      </a:accent4>
      <a:accent5>
        <a:srgbClr val="C7C1EE"/>
      </a:accent5>
      <a:accent6>
        <a:srgbClr val="44BE9E"/>
      </a:accent6>
      <a:hlink>
        <a:srgbClr val="5FB6F1"/>
      </a:hlink>
      <a:folHlink>
        <a:srgbClr val="94B1EC"/>
      </a:folHlink>
    </a:clrScheme>
    <a:fontScheme name="1_sample">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1_sample 1">
        <a:dk1>
          <a:srgbClr val="000000"/>
        </a:dk1>
        <a:lt1>
          <a:srgbClr val="FFFFFF"/>
        </a:lt1>
        <a:dk2>
          <a:srgbClr val="7E6256"/>
        </a:dk2>
        <a:lt2>
          <a:srgbClr val="969696"/>
        </a:lt2>
        <a:accent1>
          <a:srgbClr val="E4CF84"/>
        </a:accent1>
        <a:accent2>
          <a:srgbClr val="92A5E0"/>
        </a:accent2>
        <a:accent3>
          <a:srgbClr val="FFFFFF"/>
        </a:accent3>
        <a:accent4>
          <a:srgbClr val="000000"/>
        </a:accent4>
        <a:accent5>
          <a:srgbClr val="EFE4C2"/>
        </a:accent5>
        <a:accent6>
          <a:srgbClr val="8495CB"/>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1_sample 2">
        <a:dk1>
          <a:srgbClr val="000000"/>
        </a:dk1>
        <a:lt1>
          <a:srgbClr val="FFFFFF"/>
        </a:lt1>
        <a:dk2>
          <a:srgbClr val="515F7B"/>
        </a:dk2>
        <a:lt2>
          <a:srgbClr val="808080"/>
        </a:lt2>
        <a:accent1>
          <a:srgbClr val="9FCAD3"/>
        </a:accent1>
        <a:accent2>
          <a:srgbClr val="8DB1F3"/>
        </a:accent2>
        <a:accent3>
          <a:srgbClr val="FFFFFF"/>
        </a:accent3>
        <a:accent4>
          <a:srgbClr val="000000"/>
        </a:accent4>
        <a:accent5>
          <a:srgbClr val="CDE1E6"/>
        </a:accent5>
        <a:accent6>
          <a:srgbClr val="7FA0DC"/>
        </a:accent6>
        <a:hlink>
          <a:srgbClr val="91AFBF"/>
        </a:hlink>
        <a:folHlink>
          <a:srgbClr val="ECEAAC"/>
        </a:folHlink>
      </a:clrScheme>
      <a:clrMap bg1="lt1" tx1="dk1" bg2="lt2" tx2="dk2" accent1="accent1" accent2="accent2" accent3="accent3" accent4="accent4" accent5="accent5" accent6="accent6" hlink="hlink" folHlink="folHlink"/>
    </a:extraClrScheme>
    <a:extraClrScheme>
      <a:clrScheme name="1_sample 3">
        <a:dk1>
          <a:srgbClr val="000000"/>
        </a:dk1>
        <a:lt1>
          <a:srgbClr val="FFFFFF"/>
        </a:lt1>
        <a:dk2>
          <a:srgbClr val="173D89"/>
        </a:dk2>
        <a:lt2>
          <a:srgbClr val="969696"/>
        </a:lt2>
        <a:accent1>
          <a:srgbClr val="9181E1"/>
        </a:accent1>
        <a:accent2>
          <a:srgbClr val="4CD2AF"/>
        </a:accent2>
        <a:accent3>
          <a:srgbClr val="FFFFFF"/>
        </a:accent3>
        <a:accent4>
          <a:srgbClr val="000000"/>
        </a:accent4>
        <a:accent5>
          <a:srgbClr val="C7C1EE"/>
        </a:accent5>
        <a:accent6>
          <a:srgbClr val="44BE9E"/>
        </a:accent6>
        <a:hlink>
          <a:srgbClr val="5FB6F1"/>
        </a:hlink>
        <a:folHlink>
          <a:srgbClr val="94B1E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cdb2004156gl</Template>
  <TotalTime>1</TotalTime>
  <Words>20354</Words>
  <Application>Microsoft Office PowerPoint</Application>
  <PresentationFormat>全屏显示(4:3)</PresentationFormat>
  <Paragraphs>1008</Paragraphs>
  <Slides>108</Slides>
  <Notes>4</Notes>
  <HiddenSlides>0</HiddenSlides>
  <MMClips>0</MMClips>
  <ScaleCrop>false</ScaleCrop>
  <HeadingPairs>
    <vt:vector size="8" baseType="variant">
      <vt:variant>
        <vt:lpstr>已用的字体</vt:lpstr>
      </vt:variant>
      <vt:variant>
        <vt:i4>7</vt:i4>
      </vt:variant>
      <vt:variant>
        <vt:lpstr>主题</vt:lpstr>
      </vt:variant>
      <vt:variant>
        <vt:i4>1</vt:i4>
      </vt:variant>
      <vt:variant>
        <vt:lpstr>嵌入 OLE 服务器</vt:lpstr>
      </vt:variant>
      <vt:variant>
        <vt:i4>1</vt:i4>
      </vt:variant>
      <vt:variant>
        <vt:lpstr>幻灯片标题</vt:lpstr>
      </vt:variant>
      <vt:variant>
        <vt:i4>108</vt:i4>
      </vt:variant>
    </vt:vector>
  </HeadingPairs>
  <TitlesOfParts>
    <vt:vector size="117" baseType="lpstr">
      <vt:lpstr>宋体</vt:lpstr>
      <vt:lpstr>微软雅黑</vt:lpstr>
      <vt:lpstr>Arial</vt:lpstr>
      <vt:lpstr>Calibri</vt:lpstr>
      <vt:lpstr>Tahoma</vt:lpstr>
      <vt:lpstr>Times New Roman</vt:lpstr>
      <vt:lpstr>Wingdings</vt:lpstr>
      <vt:lpstr>1_sample</vt:lpstr>
      <vt:lpstr>Visio.Drawing.15</vt:lpstr>
      <vt:lpstr>电子信息专业理论考试培训资料</vt:lpstr>
      <vt:lpstr>目  录</vt:lpstr>
      <vt:lpstr>第一章 电子信息产业发展及趋势 </vt:lpstr>
      <vt:lpstr>第一章 电子信息产业发展及趋势 </vt:lpstr>
      <vt:lpstr>第一章 电子信息产业发展及趋势 </vt:lpstr>
      <vt:lpstr>第一章 电子信息产业发展及趋势 </vt:lpstr>
      <vt:lpstr>第二章  电子计算机基础知识</vt:lpstr>
      <vt:lpstr>第二章  电子计算机基础知识</vt:lpstr>
      <vt:lpstr>第二章  电子计算机基础知识</vt:lpstr>
      <vt:lpstr>第二章  电子计算机基础知识</vt:lpstr>
      <vt:lpstr>第二章  电子计算机基础知识</vt:lpstr>
      <vt:lpstr>第二章  电子计算机基础知识</vt:lpstr>
      <vt:lpstr>第二章  电子计算机基础知识</vt:lpstr>
      <vt:lpstr>第二章  电子计算机基础知识</vt:lpstr>
      <vt:lpstr>第二章  电子计算机基础知识</vt:lpstr>
      <vt:lpstr>第二章  电子计算机基础知识</vt:lpstr>
      <vt:lpstr>第二章  电子计算机基础知识</vt:lpstr>
      <vt:lpstr>第二章  电子计算机基础知识</vt:lpstr>
      <vt:lpstr>第二章  电子计算机基础知识</vt:lpstr>
      <vt:lpstr>第二章  电子计算机基础知识</vt:lpstr>
      <vt:lpstr>第二章  电子计算机基础知识</vt:lpstr>
      <vt:lpstr>第二章  电子计算机基础知识</vt:lpstr>
      <vt:lpstr>第二章  电子计算机基础知识</vt:lpstr>
      <vt:lpstr>第二章  电子计算机基础知识</vt:lpstr>
      <vt:lpstr>第二章  电子计算机基础知识</vt:lpstr>
      <vt:lpstr>第二章  电子计算机基础知识</vt:lpstr>
      <vt:lpstr>第二章  电子计算机基础知识</vt:lpstr>
      <vt:lpstr>第二章  电子计算机基础知识</vt:lpstr>
      <vt:lpstr>第二章 电子计算机基础知识</vt:lpstr>
      <vt:lpstr>第二章  电子计算机基础知识</vt:lpstr>
      <vt:lpstr>第二章  电子计算机基础知识</vt:lpstr>
      <vt:lpstr>第二章 电子计算机基础知识</vt:lpstr>
      <vt:lpstr>第二章  电子计算机基础知识</vt:lpstr>
      <vt:lpstr>第二章  电子计算机基础知识</vt:lpstr>
      <vt:lpstr>第二章  电子计算机基础知识</vt:lpstr>
      <vt:lpstr>第二章  电子计算机基础知识</vt:lpstr>
      <vt:lpstr>第二章  电子计算机基础知识</vt:lpstr>
      <vt:lpstr>第二章  电子计算机基础知识</vt:lpstr>
      <vt:lpstr>第三章信息技术基础知识</vt:lpstr>
      <vt:lpstr>第三章信息技术基础知识</vt:lpstr>
      <vt:lpstr>第三章信息技术基础知识</vt:lpstr>
      <vt:lpstr>第三章信息技术基础知识</vt:lpstr>
      <vt:lpstr>第三章信息技术基础知识</vt:lpstr>
      <vt:lpstr>第三章信息技术基础知识</vt:lpstr>
      <vt:lpstr>第三章信息技术基础知识</vt:lpstr>
      <vt:lpstr>第三章信息技术基础知识</vt:lpstr>
      <vt:lpstr>第四章  通信技术基础知识</vt:lpstr>
      <vt:lpstr>第四章  通信技术基础知识</vt:lpstr>
      <vt:lpstr>第四章  通信技术基础知识</vt:lpstr>
      <vt:lpstr>第四章  通信技术基础知识</vt:lpstr>
      <vt:lpstr>第四章  通信技术基础知识</vt:lpstr>
      <vt:lpstr>第四章  通信技术基础知识</vt:lpstr>
      <vt:lpstr>第四章  通信技术基础知识</vt:lpstr>
      <vt:lpstr>第四章  通信技术基础知识</vt:lpstr>
      <vt:lpstr>第四章  通信技术基础知识</vt:lpstr>
      <vt:lpstr>第四章  通信技术基础知识</vt:lpstr>
      <vt:lpstr>第四章  通信技术基础知识</vt:lpstr>
      <vt:lpstr>第四章  通信技术基础知识</vt:lpstr>
      <vt:lpstr>第四章  通信技术基础知识</vt:lpstr>
      <vt:lpstr>第四章  通信技术基础知识</vt:lpstr>
      <vt:lpstr>第四章  通信技术基础知识</vt:lpstr>
      <vt:lpstr>第四章  通信技术基础知识</vt:lpstr>
      <vt:lpstr>第五章广播电视基础知识</vt:lpstr>
      <vt:lpstr>第五章广播电视基础知识</vt:lpstr>
      <vt:lpstr>第五章广播电视基础知识</vt:lpstr>
      <vt:lpstr>第五章广播电视基础知识</vt:lpstr>
      <vt:lpstr>第五章广播电视基础知识</vt:lpstr>
      <vt:lpstr>第五章广播电视基础知识</vt:lpstr>
      <vt:lpstr>第五章广播电视基础知识</vt:lpstr>
      <vt:lpstr>第五章广播电视基础知识</vt:lpstr>
      <vt:lpstr>第五章广播电视基础知识</vt:lpstr>
      <vt:lpstr>第五章广播电视基础知识</vt:lpstr>
      <vt:lpstr>第五章广播电视基础知识</vt:lpstr>
      <vt:lpstr>第五章广播电视基础知识</vt:lpstr>
      <vt:lpstr>第六章  仪器仪表技术基础知识</vt:lpstr>
      <vt:lpstr>第六章  仪器仪表技术基础知识</vt:lpstr>
      <vt:lpstr>第六章  仪器仪表技术基础知识</vt:lpstr>
      <vt:lpstr>第六章  仪器仪表技术基础知识</vt:lpstr>
      <vt:lpstr>第六章  仪器仪表技术基础知识</vt:lpstr>
      <vt:lpstr>第六章  仪器仪表技术基础知识</vt:lpstr>
      <vt:lpstr>第六章  仪器仪表技术基础知识</vt:lpstr>
      <vt:lpstr>第六章  仪器仪表技术基础知识</vt:lpstr>
      <vt:lpstr>第六章  仪器仪表技术基础知识</vt:lpstr>
      <vt:lpstr>第六章  仪器仪表技术基础知识</vt:lpstr>
      <vt:lpstr>第六章  仪器仪表技术基础知识</vt:lpstr>
      <vt:lpstr>第六章  仪器仪表技术基础知识</vt:lpstr>
      <vt:lpstr>第六章  仪器仪表技术基础知识</vt:lpstr>
      <vt:lpstr>第六章  仪器仪表技术基础知识</vt:lpstr>
      <vt:lpstr>第六章  仪器仪表技术基础知识</vt:lpstr>
      <vt:lpstr>第六章  仪器仪表技术基础知识</vt:lpstr>
      <vt:lpstr>第六章  仪器仪表技术基础知识</vt:lpstr>
      <vt:lpstr>第七章  电子元器件基础知识</vt:lpstr>
      <vt:lpstr>第七章  电子元器件基础知识</vt:lpstr>
      <vt:lpstr>第七章  电子元器件基础知识</vt:lpstr>
      <vt:lpstr>第七章  电子元器件基础知识</vt:lpstr>
      <vt:lpstr>第七章  电子元器件基础知识</vt:lpstr>
      <vt:lpstr>第七章  电子元器件基础知识</vt:lpstr>
      <vt:lpstr>第七章  电子元器件基础知识</vt:lpstr>
      <vt:lpstr>第七章  电子元器件基础知识</vt:lpstr>
      <vt:lpstr>第七章  电子元器件基础知识</vt:lpstr>
      <vt:lpstr>第七章  电子元器件基础知识</vt:lpstr>
      <vt:lpstr>第七章  电子元器件基础知识</vt:lpstr>
      <vt:lpstr>第七章  电子元器件基础知识</vt:lpstr>
      <vt:lpstr>第七章  电子元器件基础知识</vt:lpstr>
      <vt:lpstr>第七章  电子元器件基础知识</vt:lpstr>
      <vt:lpstr>第七章  电子元器件基础知识</vt:lpstr>
      <vt:lpstr>第七章  电子元器件基础知识</vt:lpstr>
      <vt:lpstr>谢谢！</vt:lpstr>
    </vt:vector>
  </TitlesOfParts>
  <Company>1</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番茄花园</dc:creator>
  <cp:lastModifiedBy>陈子政</cp:lastModifiedBy>
  <cp:revision>202</cp:revision>
  <cp:lastPrinted>2020-11-26T06:45:00Z</cp:lastPrinted>
  <dcterms:created xsi:type="dcterms:W3CDTF">2010-02-20T12:28:00Z</dcterms:created>
  <dcterms:modified xsi:type="dcterms:W3CDTF">2024-11-27T09:19:23Z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2982B4DF597C4231BC55A523F8610C18_13</vt:lpwstr>
  </property>
  <property fmtid="{D5CDD505-2E9C-101B-9397-08002B2CF9AE}" pid="3" name="KSOProductBuildVer">
    <vt:lpwstr>2052-12.1.0.15990</vt:lpwstr>
  </property>
</Properties>
</file>